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71" r:id="rId7"/>
    <p:sldId id="272" r:id="rId8"/>
    <p:sldId id="273" r:id="rId9"/>
    <p:sldId id="269" r:id="rId10"/>
    <p:sldId id="265" r:id="rId11"/>
    <p:sldId id="274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32" autoAdjust="0"/>
    <p:restoredTop sz="94660"/>
  </p:normalViewPr>
  <p:slideViewPr>
    <p:cSldViewPr>
      <p:cViewPr varScale="1">
        <p:scale>
          <a:sx n="83" d="100"/>
          <a:sy n="83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91EE4-8283-4874-9E52-3F97F5058D44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233C6-EF8A-4FD8-BB78-00C6037066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513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4" y="4000503"/>
            <a:ext cx="7384485" cy="1934161"/>
          </a:xfrm>
        </p:spPr>
        <p:txBody>
          <a:bodyPr/>
          <a:lstStyle/>
          <a:p>
            <a:pPr algn="r"/>
            <a:r>
              <a:rPr lang="ru-RU" dirty="0" smtClean="0"/>
              <a:t>Учитель русского языка и литературы</a:t>
            </a:r>
          </a:p>
          <a:p>
            <a:pPr algn="r"/>
            <a:r>
              <a:rPr lang="ru-RU" dirty="0" smtClean="0"/>
              <a:t>МОБУ СОШ №7 г. Сочи </a:t>
            </a:r>
          </a:p>
          <a:p>
            <a:pPr algn="r"/>
            <a:r>
              <a:rPr lang="ru-RU" dirty="0" err="1" smtClean="0"/>
              <a:t>Лиханова</a:t>
            </a:r>
            <a:r>
              <a:rPr lang="ru-RU" dirty="0" smtClean="0"/>
              <a:t> Екатерина Александровна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9" y="548681"/>
            <a:ext cx="8352928" cy="1951625"/>
          </a:xfrm>
        </p:spPr>
        <p:txBody>
          <a:bodyPr/>
          <a:lstStyle/>
          <a:p>
            <a:pPr marL="182880" indent="0" algn="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2800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800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2800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800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Педагогика </a:t>
            </a:r>
            <a:r>
              <a:rPr lang="ru-RU" sz="2800" dirty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сотрудничества – средство реализации личностно-ориентированного </a:t>
            </a:r>
            <a:r>
              <a:rPr lang="ru-RU" sz="2800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подхода </a:t>
            </a:r>
            <a:r>
              <a:rPr lang="ru-RU" sz="2800" dirty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на уроках русского языка и </a:t>
            </a:r>
            <a:r>
              <a:rPr lang="ru-RU" sz="2800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литературы</a:t>
            </a:r>
            <a:r>
              <a:rPr lang="ru-RU" sz="48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4800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879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D:\Desktop\chasti-rechi-russkogo-yazyka - копия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786" y="1000108"/>
            <a:ext cx="7786742" cy="471662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071538" y="285728"/>
            <a:ext cx="7572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Кластер «Части речи»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29322" y="6000768"/>
            <a:ext cx="307181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Учитель русского языка и литературы</a:t>
            </a: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МОБУ СОШ №7 г. Сочи </a:t>
            </a:r>
          </a:p>
          <a:p>
            <a:pPr algn="r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Лиханова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Екатерина Александровна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357166"/>
            <a:ext cx="807249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«Крокодил» </a:t>
            </a: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1.Метафора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2.А.С.Пушкин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3.Имя существительное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4.Фонетика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5.Проза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6.Рифма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7.Корень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8.Словарь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578645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русского языка и литературы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МОБУ СОШ №7 г. Сочи </a:t>
            </a:r>
          </a:p>
          <a:p>
            <a:pPr algn="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Лиханова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Екатерина Александровна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728" y="214290"/>
            <a:ext cx="742952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Групповая работа </a:t>
            </a:r>
          </a:p>
          <a:p>
            <a:pPr algn="ctr"/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одна из самых продуктивных форм организации учебного сотрудничества детей.</a:t>
            </a:r>
          </a:p>
          <a:p>
            <a:pPr algn="r"/>
            <a:r>
              <a:rPr lang="ru-RU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Особенности</a:t>
            </a:r>
          </a:p>
          <a:p>
            <a:pPr algn="r">
              <a:buFont typeface="Wingdings" pitchFamily="2" charset="2"/>
              <a:buChar char="ü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четко сформулировать цель</a:t>
            </a:r>
          </a:p>
          <a:p>
            <a:pPr algn="r">
              <a:buFont typeface="Wingdings" pitchFamily="2" charset="2"/>
              <a:buChar char="ü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главное не в достижении результата, а способе получения.</a:t>
            </a:r>
          </a:p>
          <a:p>
            <a:pPr algn="r">
              <a:buFont typeface="Wingdings" pitchFamily="2" charset="2"/>
              <a:buChar char="ü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умение сотрудничать.</a:t>
            </a:r>
          </a:p>
          <a:p>
            <a:pPr algn="r">
              <a:buFont typeface="Wingdings" pitchFamily="2" charset="2"/>
              <a:buChar char="ü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отмечать вклад каждого.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D:\Desktop\hello_html_m7b22c640 - копия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4143380"/>
            <a:ext cx="2749326" cy="248649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857884" y="5786454"/>
            <a:ext cx="307181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Учитель русского языка и литературы</a:t>
            </a: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МОБУ СОШ №7 г. Сочи </a:t>
            </a:r>
          </a:p>
          <a:p>
            <a:pPr algn="r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Лиханова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Екатерина Александровна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«Единственный путь, ведущий к знанию, - это деятельность» </a:t>
            </a:r>
          </a:p>
          <a:p>
            <a:pPr algn="r"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Б. Шоу. 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алерий\Desktop\учитель года  16.12\s47340002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175"/>
          <a:stretch/>
        </p:blipFill>
        <p:spPr bwMode="auto">
          <a:xfrm>
            <a:off x="1187624" y="612151"/>
            <a:ext cx="2678119" cy="2265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Объект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Calibri"/>
              </a:rPr>
              <a:t>Целью личностно-ориентированного подхода является выявление субъектного опыта каждого ученика и оказание психолого-педагогической помощи в становлении его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/>
                <a:ea typeface="Calibri"/>
              </a:rPr>
              <a:t>индивидуальности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half" idx="2"/>
          </p:nvPr>
        </p:nvSpPr>
        <p:spPr>
          <a:xfrm>
            <a:off x="683568" y="3497802"/>
            <a:ext cx="3960440" cy="288352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Центральная фигура –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ученик </a:t>
            </a:r>
          </a:p>
          <a:p>
            <a:pPr algn="ctr"/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  <a:cs typeface="Times New Roman"/>
              </a:rPr>
              <a:t>к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  <a:cs typeface="Times New Roman"/>
              </a:rPr>
              <a:t>ак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важный источник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индивидуальной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жизнедеятельности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ctr"/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57884" y="5786454"/>
            <a:ext cx="307181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Учитель русского языка и литературы</a:t>
            </a: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МОБУ СОШ №7 г. Сочи </a:t>
            </a:r>
          </a:p>
          <a:p>
            <a:pPr algn="r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Лиханова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Екатерина Александровна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678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652934"/>
              </p:ext>
            </p:extLst>
          </p:nvPr>
        </p:nvGraphicFramePr>
        <p:xfrm>
          <a:off x="395536" y="692695"/>
          <a:ext cx="8352928" cy="5245519"/>
        </p:xfrm>
        <a:graphic>
          <a:graphicData uri="http://schemas.openxmlformats.org/drawingml/2006/table">
            <a:tbl>
              <a:tblPr firstRow="1" firstCol="1" bandRow="1"/>
              <a:tblGrid>
                <a:gridCol w="4106006"/>
                <a:gridCol w="4246922"/>
              </a:tblGrid>
              <a:tr h="6384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Традиционный подход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Личностно-ориентированный подход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515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Обучает всех детей установленной сумме знаний, умений и навыков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Способствует эффективному накоплению каждым ребенком своего собственного личностного опыта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657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Определяет учебные задания, форму работы детей и демонстрирует им образец правильного выполнения заданий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Предлагает детям на выбор различные учебные задания и формы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20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Старается заинтересовать детей в том учебном материале, который предлагает сам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Стремится выявить реальные интересы детей и согласовать с ними подбор и организацию учебного материала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515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Проводит индивидуальные занятия с отстающими или наиболее подготовленными детьми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Ведет индивидуальную работу с каждым ребенком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760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410193"/>
              </p:ext>
            </p:extLst>
          </p:nvPr>
        </p:nvGraphicFramePr>
        <p:xfrm>
          <a:off x="323528" y="476672"/>
          <a:ext cx="8606190" cy="4952592"/>
        </p:xfrm>
        <a:graphic>
          <a:graphicData uri="http://schemas.openxmlformats.org/drawingml/2006/table">
            <a:tbl>
              <a:tblPr firstRow="1" firstCol="1" bandRow="1"/>
              <a:tblGrid>
                <a:gridCol w="4230501"/>
                <a:gridCol w="4375689"/>
              </a:tblGrid>
              <a:tr h="704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Традиционный подход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Личностно-ориентированный подход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13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Планирует и направляет детскую деятельность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Помогает детям самостоятельно спланировать свою деятельность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320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Оценивает результаты работы детей, подмечая и исправляя допущенные ошибки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Поощряет детей самостоятельно оценивать результаты их работы и исправлять допущенные ошибки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320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Определяет правила поведения в классе и следит за их соблюдением детьми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Учит детей самостоятельно вырабатывать правила поведения и контролировать их соблюдение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27" marR="45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857884" y="5786454"/>
            <a:ext cx="307181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Учитель русского языка и литературы</a:t>
            </a: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МОБУ СОШ №7 г. Сочи </a:t>
            </a:r>
          </a:p>
          <a:p>
            <a:pPr algn="r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Лиханова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Екатерина Александровна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06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285728"/>
            <a:ext cx="8929718" cy="635798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b="1" u="sng" dirty="0" smtClean="0">
                <a:solidFill>
                  <a:srgbClr val="C00000"/>
                </a:solidFill>
              </a:rPr>
              <a:t>Задачи учителя при проведении ЛО урока</a:t>
            </a:r>
          </a:p>
          <a:p>
            <a:pPr lvl="0">
              <a:buFont typeface="Wingdings" pitchFamily="2" charset="2"/>
              <a:buChar char="Ø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эмоциональный настрой, заинтересованность</a:t>
            </a:r>
          </a:p>
          <a:p>
            <a:pPr lvl="0">
              <a:buFont typeface="Wingdings" pitchFamily="2" charset="2"/>
              <a:buChar char="Ø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сотрудничество.</a:t>
            </a:r>
          </a:p>
          <a:p>
            <a:pPr lvl="0">
              <a:buFont typeface="Wingdings" pitchFamily="2" charset="2"/>
              <a:buChar char="Ø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проблемные творческие задания, сотворчество</a:t>
            </a:r>
          </a:p>
          <a:p>
            <a:pPr lvl="0">
              <a:buFont typeface="Wingdings" pitchFamily="2" charset="2"/>
              <a:buChar char="Ø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освоение рациональных способов выполнения заданий</a:t>
            </a:r>
          </a:p>
          <a:p>
            <a:pPr lvl="0">
              <a:buFont typeface="Wingdings" pitchFamily="2" charset="2"/>
              <a:buChar char="Ø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времясбережение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здоровьесбережение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планирование обратной связи</a:t>
            </a:r>
          </a:p>
          <a:p>
            <a:pPr lvl="0">
              <a:buFont typeface="Wingdings" pitchFamily="2" charset="2"/>
              <a:buChar char="Ø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стимулирование к высказываниям</a:t>
            </a:r>
          </a:p>
          <a:p>
            <a:pPr lvl="0">
              <a:buFont typeface="Wingdings" pitchFamily="2" charset="2"/>
              <a:buChar char="Ø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обсуждение урока</a:t>
            </a:r>
          </a:p>
          <a:p>
            <a:pPr lvl="0">
              <a:buFont typeface="Wingdings" pitchFamily="2" charset="2"/>
              <a:buChar char="Ø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рациональность при выполнении домашнего задания.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929322" y="6000768"/>
            <a:ext cx="307181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Учитель русского языка и литературы</a:t>
            </a: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МОБУ СОШ №7 г. Сочи </a:t>
            </a:r>
          </a:p>
          <a:p>
            <a:pPr algn="r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Лиханова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Екатерина Александровна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727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285728"/>
            <a:ext cx="8929718" cy="6357982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Педагогика сотрудничества</a:t>
            </a:r>
          </a:p>
          <a:p>
            <a:pPr algn="ctr">
              <a:buNone/>
            </a:pPr>
            <a:endParaRPr lang="ru-RU" sz="3200" b="1" u="sng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ru-RU" sz="3200" b="1" u="sng" dirty="0" smtClean="0">
              <a:solidFill>
                <a:srgbClr val="C00000"/>
              </a:solidFill>
            </a:endParaRPr>
          </a:p>
        </p:txBody>
      </p:sp>
      <p:pic>
        <p:nvPicPr>
          <p:cNvPr id="4" name="Picture 2" descr="D:\Desktop\uchitel-pomogaet-ucheniku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142852"/>
            <a:ext cx="2713596" cy="214314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8596" y="2714621"/>
            <a:ext cx="850112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1.Учение без принуждения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2.Опережение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3.Свобода выбора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4.Совместная деятельность учителей и учеников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5.Развитие творческих способностей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6. Самоуважение школьника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 и ученики равноправные партнеры.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857884" y="5786454"/>
            <a:ext cx="307181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Учитель русского языка и литературы</a:t>
            </a: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МОБУ СОШ №7 г. Сочи </a:t>
            </a:r>
          </a:p>
          <a:p>
            <a:pPr algn="r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Лиханова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Екатерина Александровна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727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71472" y="731520"/>
            <a:ext cx="6972328" cy="555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Формы учебного сотрудничества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со сверстниками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 учителем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 сами собой</a:t>
            </a:r>
          </a:p>
          <a:p>
            <a:pPr>
              <a:buFont typeface="Wingdings" pitchFamily="2" charset="2"/>
              <a:buChar char="q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Работа в парах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Работа в группах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Коллективное взаимодействие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Учитель_18\Desktop\учитель года  17.12\картинки\image0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3" y="2000240"/>
            <a:ext cx="4177621" cy="267367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857884" y="5786454"/>
            <a:ext cx="307181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Учитель русского языка и литературы</a:t>
            </a: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МОБУ СОШ №7 г. Сочи </a:t>
            </a:r>
          </a:p>
          <a:p>
            <a:pPr algn="r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Лиханова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Екатерина Александровна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85720" y="214290"/>
            <a:ext cx="8429684" cy="607223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Групповая работа позволяет</a:t>
            </a:r>
          </a:p>
          <a:p>
            <a:pPr lvl="0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дать учащемуся эмоциональную и содержательную поддержку;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дать каждому ребёнку возможность утвердиться в себе, попробовать свои силы в дискуссиях;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дать каждому учащемуся опыт выполнения тех универсальных учебных действий, которые составляют основу умения учиться (функций контроля и оценки,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целеполагания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 планирования);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дать учителю дополнительные мотивационные средства вовлечения детей в содержание обучения.</a:t>
            </a: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57884" y="5786454"/>
            <a:ext cx="307181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Учитель русского языка и литературы</a:t>
            </a: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МОБУ СОШ №7 г. Сочи </a:t>
            </a:r>
          </a:p>
          <a:p>
            <a:pPr algn="r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Лиханова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Екатерина Александровна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14282" y="214290"/>
            <a:ext cx="7329518" cy="39919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Сотрудничество с самим собой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     </a:t>
            </a:r>
            <a:r>
              <a:rPr lang="ru-RU" sz="2000" b="1" dirty="0" smtClean="0">
                <a:solidFill>
                  <a:schemeClr val="tx1"/>
                </a:solidFill>
              </a:rPr>
              <a:t>«Читательский дневник»</a:t>
            </a:r>
          </a:p>
          <a:p>
            <a:pPr>
              <a:buNone/>
            </a:pP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7170" name="Picture 2" descr="D:\Desktop\7220 - копия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930706" y="-7143823"/>
            <a:ext cx="10839159" cy="6858048"/>
          </a:xfrm>
          <a:prstGeom prst="rect">
            <a:avLst/>
          </a:prstGeom>
          <a:noFill/>
        </p:spPr>
      </p:pic>
      <p:pic>
        <p:nvPicPr>
          <p:cNvPr id="7172" name="Picture 4" descr="D:\Desktop\7220 - копия.jpe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1142984"/>
            <a:ext cx="4572000" cy="3429001"/>
          </a:xfrm>
          <a:prstGeom prst="rect">
            <a:avLst/>
          </a:prstGeom>
          <a:noFill/>
        </p:spPr>
      </p:pic>
      <p:pic>
        <p:nvPicPr>
          <p:cNvPr id="6" name="Picture 3" descr="D:\Desktop\img1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71934" y="2214554"/>
            <a:ext cx="4857752" cy="364331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929322" y="5929330"/>
            <a:ext cx="307181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Учитель русского языка и литературы</a:t>
            </a: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МОБУ СОШ №7 г. Сочи </a:t>
            </a:r>
          </a:p>
          <a:p>
            <a:pPr algn="r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Лиханова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Екатерина Александровна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339</TotalTime>
  <Words>567</Words>
  <Application>Microsoft Office PowerPoint</Application>
  <PresentationFormat>Экран (4:3)</PresentationFormat>
  <Paragraphs>115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  Педагогика сотрудничества – средство реализации личностно-ориентированного подхода на уроках русского языка и литературы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Педагогика сотрудничества – средство реализации личностно-ориентированного подход на уроках русского языка и литературы. </dc:title>
  <dc:creator>Валерий</dc:creator>
  <cp:lastModifiedBy>Мария Кравцова</cp:lastModifiedBy>
  <cp:revision>45</cp:revision>
  <dcterms:created xsi:type="dcterms:W3CDTF">2017-12-17T19:27:52Z</dcterms:created>
  <dcterms:modified xsi:type="dcterms:W3CDTF">2018-01-23T05:44:26Z</dcterms:modified>
</cp:coreProperties>
</file>