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0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322B-7A03-4F31-A0A4-C7F898E85EBC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4879-A86F-4630-B18D-DD381801EF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322B-7A03-4F31-A0A4-C7F898E85EBC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4879-A86F-4630-B18D-DD381801EF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322B-7A03-4F31-A0A4-C7F898E85EBC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4879-A86F-4630-B18D-DD381801EF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322B-7A03-4F31-A0A4-C7F898E85EBC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4879-A86F-4630-B18D-DD381801EF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322B-7A03-4F31-A0A4-C7F898E85EBC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4879-A86F-4630-B18D-DD381801EF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322B-7A03-4F31-A0A4-C7F898E85EBC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4879-A86F-4630-B18D-DD381801EF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322B-7A03-4F31-A0A4-C7F898E85EBC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4879-A86F-4630-B18D-DD381801EF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322B-7A03-4F31-A0A4-C7F898E85EBC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4879-A86F-4630-B18D-DD381801EF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322B-7A03-4F31-A0A4-C7F898E85EBC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4879-A86F-4630-B18D-DD381801EF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322B-7A03-4F31-A0A4-C7F898E85EBC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4879-A86F-4630-B18D-DD381801EF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322B-7A03-4F31-A0A4-C7F898E85EBC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4879-A86F-4630-B18D-DD381801EF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3322B-7A03-4F31-A0A4-C7F898E85EBC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44879-A86F-4630-B18D-DD381801EF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Методические приемы обучения младших школьников решению задач разными способами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72066" y="4357694"/>
            <a:ext cx="3571900" cy="17145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Ноговицына Александра Александровна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начальных классов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МОУ СОШ №29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00197"/>
          </a:xfrm>
        </p:spPr>
        <p:txBody>
          <a:bodyPr/>
          <a:lstStyle/>
          <a:p>
            <a:r>
              <a:rPr lang="ru-RU" dirty="0" smtClean="0"/>
              <a:t>Нахождение «ложного» способа решения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472" y="2143116"/>
            <a:ext cx="8072494" cy="3495684"/>
          </a:xfrm>
        </p:spPr>
        <p:txBody>
          <a:bodyPr/>
          <a:lstStyle/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70C0"/>
                </a:solidFill>
              </a:rPr>
              <a:t>26-2=24(к.)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70C0"/>
                </a:solidFill>
              </a:rPr>
              <a:t>24:2=12(к.)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70C0"/>
                </a:solidFill>
              </a:rPr>
              <a:t>24-12=12(к.)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285729"/>
            <a:ext cx="8429684" cy="15716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задачи с использованием записи-подсказки.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14348" y="2000240"/>
            <a:ext cx="7858180" cy="3638560"/>
          </a:xfrm>
        </p:spPr>
        <p:txBody>
          <a:bodyPr/>
          <a:lstStyle/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70C0"/>
                </a:solidFill>
              </a:rPr>
              <a:t>… - … = …(к.) - удвоенные карандаши первой пачки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70C0"/>
                </a:solidFill>
              </a:rPr>
              <a:t>… : … = …(к.) – карандаши в первой пачке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70C0"/>
                </a:solidFill>
              </a:rPr>
              <a:t>… + … = …(к.) – карандаши во второй пачке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Заполнение схемы выражений, записанных по данной задаче.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2000240"/>
            <a:ext cx="8358246" cy="3638560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1 схема                                         2 схема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( … - … ) : … = …                      ( … + … ) : … = …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( … - … ) : … + … = …               ( … - … ) : … - … = …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364333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Решение задач разными способами включает учащихся в поисковую деятельность, тем самым создает условия для развития их мышления.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385765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Рациональным надо считать то, что 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удобнее для   ребенка.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Мы должны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уважать выбор ребенка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ведь это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способ видения ситуации, это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взаимодействие с данной задачей и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учитель не должен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 взаимодействие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нарушать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4071966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Спасибо за внимание!</a:t>
            </a:r>
            <a:endParaRPr lang="ru-RU" sz="8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364333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Одну и ту же задачу можно решить разными способами. Решение задач разными способами имеет важное методическое значение и представляет большие возможности для совершенствования процесса обучения математике.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785949"/>
          </a:xfrm>
        </p:spPr>
        <p:txBody>
          <a:bodyPr/>
          <a:lstStyle/>
          <a:p>
            <a:r>
              <a:rPr lang="ru-RU" dirty="0" smtClean="0"/>
              <a:t>Поиск различных способов решения задач способствует: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2995618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Реализации дидактических принципов сознательности и активности усвоения учебного материала.</a:t>
            </a:r>
          </a:p>
          <a:p>
            <a:pPr algn="just">
              <a:buFontTx/>
              <a:buChar char="-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развитию гибкости мышления, интеллекта, ряда нравственных качеств, во многом  определяет мировоззрение школьника.</a:t>
            </a:r>
          </a:p>
          <a:p>
            <a:pPr algn="just">
              <a:buFontTx/>
              <a:buChar char="-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развитие эстетического воспитания учащихся.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143007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Методические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приемы  решения задач: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42910" y="1928802"/>
            <a:ext cx="7929618" cy="3709998"/>
          </a:xfrm>
        </p:spPr>
        <p:txBody>
          <a:bodyPr>
            <a:normAutofit fontScale="85000" lnSpcReduction="20000"/>
          </a:bodyPr>
          <a:lstStyle/>
          <a:p>
            <a:pPr algn="just"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Пояснение готовых способов решения задачи;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разъяснения плана решения задачи;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Соотнесение пояснения с решением задачи;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Продолжение начатых вариантов решения задачи;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Нахождение «ложного» варианта решения из числа предложенных;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использование записи-подсказки;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Заполнение схемы выражений,  записанных  по данной задачи.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3861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Задача: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двух пачках 26 карандашей. В одной на 2 карандаша больше, чем в другой. Сколько карандашей в каждой  пачке?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29066"/>
            <a:ext cx="6400800" cy="22860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 п. 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 п.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               2к.        26 к.</a:t>
            </a: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214546" y="4286256"/>
            <a:ext cx="307183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214546" y="4929198"/>
            <a:ext cx="307183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285984" y="4286256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олилиния 16"/>
          <p:cNvSpPr/>
          <p:nvPr/>
        </p:nvSpPr>
        <p:spPr>
          <a:xfrm>
            <a:off x="2271252" y="3701845"/>
            <a:ext cx="2979174" cy="589936"/>
          </a:xfrm>
          <a:custGeom>
            <a:avLst/>
            <a:gdLst>
              <a:gd name="connsiteX0" fmla="*/ 0 w 2979174"/>
              <a:gd name="connsiteY0" fmla="*/ 589936 h 589936"/>
              <a:gd name="connsiteX1" fmla="*/ 1474838 w 2979174"/>
              <a:gd name="connsiteY1" fmla="*/ 0 h 589936"/>
              <a:gd name="connsiteX2" fmla="*/ 2979174 w 2979174"/>
              <a:gd name="connsiteY2" fmla="*/ 589936 h 58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9174" h="589936">
                <a:moveTo>
                  <a:pt x="0" y="589936"/>
                </a:moveTo>
                <a:cubicBezTo>
                  <a:pt x="489154" y="294968"/>
                  <a:pt x="978309" y="0"/>
                  <a:pt x="1474838" y="0"/>
                </a:cubicBezTo>
                <a:cubicBezTo>
                  <a:pt x="1971367" y="0"/>
                  <a:pt x="2475270" y="294968"/>
                  <a:pt x="2979174" y="58993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2286000" y="4911213"/>
            <a:ext cx="2964426" cy="567813"/>
          </a:xfrm>
          <a:custGeom>
            <a:avLst/>
            <a:gdLst>
              <a:gd name="connsiteX0" fmla="*/ 0 w 2964426"/>
              <a:gd name="connsiteY0" fmla="*/ 0 h 567813"/>
              <a:gd name="connsiteX1" fmla="*/ 1356852 w 2964426"/>
              <a:gd name="connsiteY1" fmla="*/ 560439 h 567813"/>
              <a:gd name="connsiteX2" fmla="*/ 2964426 w 2964426"/>
              <a:gd name="connsiteY2" fmla="*/ 44245 h 567813"/>
              <a:gd name="connsiteX3" fmla="*/ 2964426 w 2964426"/>
              <a:gd name="connsiteY3" fmla="*/ 44245 h 567813"/>
              <a:gd name="connsiteX4" fmla="*/ 2964426 w 2964426"/>
              <a:gd name="connsiteY4" fmla="*/ 29497 h 567813"/>
              <a:gd name="connsiteX5" fmla="*/ 2964426 w 2964426"/>
              <a:gd name="connsiteY5" fmla="*/ 29497 h 567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4426" h="567813">
                <a:moveTo>
                  <a:pt x="0" y="0"/>
                </a:moveTo>
                <a:cubicBezTo>
                  <a:pt x="431390" y="276532"/>
                  <a:pt x="862781" y="553065"/>
                  <a:pt x="1356852" y="560439"/>
                </a:cubicBezTo>
                <a:cubicBezTo>
                  <a:pt x="1850923" y="567813"/>
                  <a:pt x="2964426" y="44245"/>
                  <a:pt x="2964426" y="44245"/>
                </a:cubicBezTo>
                <a:lnTo>
                  <a:pt x="2964426" y="44245"/>
                </a:lnTo>
                <a:lnTo>
                  <a:pt x="2964426" y="29497"/>
                </a:lnTo>
                <a:lnTo>
                  <a:pt x="2964426" y="2949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4393405" y="496491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143108" y="428625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072066" y="428625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143108" y="492919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5000628" y="492919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авая фигурная скобка 30"/>
          <p:cNvSpPr/>
          <p:nvPr/>
        </p:nvSpPr>
        <p:spPr>
          <a:xfrm>
            <a:off x="5286380" y="3714752"/>
            <a:ext cx="428628" cy="17859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4498258" y="4537587"/>
            <a:ext cx="737419" cy="403123"/>
          </a:xfrm>
          <a:custGeom>
            <a:avLst/>
            <a:gdLst>
              <a:gd name="connsiteX0" fmla="*/ 0 w 737419"/>
              <a:gd name="connsiteY0" fmla="*/ 373626 h 403123"/>
              <a:gd name="connsiteX1" fmla="*/ 383458 w 737419"/>
              <a:gd name="connsiteY1" fmla="*/ 4916 h 403123"/>
              <a:gd name="connsiteX2" fmla="*/ 737419 w 737419"/>
              <a:gd name="connsiteY2" fmla="*/ 403123 h 403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7419" h="403123">
                <a:moveTo>
                  <a:pt x="0" y="373626"/>
                </a:moveTo>
                <a:cubicBezTo>
                  <a:pt x="130277" y="186813"/>
                  <a:pt x="260555" y="0"/>
                  <a:pt x="383458" y="4916"/>
                </a:cubicBezTo>
                <a:cubicBezTo>
                  <a:pt x="506361" y="9832"/>
                  <a:pt x="621890" y="206477"/>
                  <a:pt x="737419" y="40312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справка 33">
            <a:hlinkClick r:id="" action="ppaction://noaction" highlightClick="1"/>
          </p:cNvPr>
          <p:cNvSpPr/>
          <p:nvPr/>
        </p:nvSpPr>
        <p:spPr>
          <a:xfrm>
            <a:off x="3643306" y="3429000"/>
            <a:ext cx="357190" cy="28575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Управляющая кнопка: справка 34">
            <a:hlinkClick r:id="" action="ppaction://noaction" highlightClick="1"/>
          </p:cNvPr>
          <p:cNvSpPr/>
          <p:nvPr/>
        </p:nvSpPr>
        <p:spPr>
          <a:xfrm>
            <a:off x="3571868" y="5500702"/>
            <a:ext cx="428628" cy="35719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Пояснение готовых способов решения.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01122" cy="4714908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1 способ                              2 способ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70C0"/>
                </a:solidFill>
              </a:rPr>
              <a:t>26-2=24(к.)                   1) 26:2=13(к.)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70C0"/>
                </a:solidFill>
              </a:rPr>
              <a:t> 24:2=12(к.)                  2) 2:2=1(к.)</a:t>
            </a:r>
          </a:p>
          <a:p>
            <a:pPr marL="514350" indent="-514350" algn="just">
              <a:buAutoNum type="arabicParenR"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12+2=14(к.)                 3) 13+1=14(к.)</a:t>
            </a:r>
          </a:p>
          <a:p>
            <a:pPr marL="514350" indent="-514350" algn="just"/>
            <a:r>
              <a:rPr lang="ru-RU" dirty="0" smtClean="0">
                <a:solidFill>
                  <a:srgbClr val="0070C0"/>
                </a:solidFill>
              </a:rPr>
              <a:t>                                             4) 14-2=12 (к.)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8588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Разъяснение плана решения задачи.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857364"/>
            <a:ext cx="8072494" cy="3781436"/>
          </a:xfrm>
        </p:spPr>
        <p:txBody>
          <a:bodyPr/>
          <a:lstStyle/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70C0"/>
                </a:solidFill>
              </a:rPr>
              <a:t>Карандаши из одной пачки, взятые 2 раза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70C0"/>
                </a:solidFill>
              </a:rPr>
              <a:t>Карандаши в первой пачке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70C0"/>
                </a:solidFill>
              </a:rPr>
              <a:t>Карандаши во второй пачке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42875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Прием соотнесения пояснения с решением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472" y="1928802"/>
            <a:ext cx="8143932" cy="4000528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70C0"/>
                </a:solidFill>
              </a:rPr>
              <a:t>Карандаши из одной пачки, взятые 2 раза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70C0"/>
                </a:solidFill>
              </a:rPr>
              <a:t>Карандаши в первой пачке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70C0"/>
                </a:solidFill>
              </a:rPr>
              <a:t>Карандаши во второй пачке</a:t>
            </a:r>
          </a:p>
          <a:p>
            <a:pPr marL="514350" indent="-514350" algn="just"/>
            <a:r>
              <a:rPr lang="ru-RU" dirty="0" smtClean="0">
                <a:solidFill>
                  <a:srgbClr val="0070C0"/>
                </a:solidFill>
              </a:rPr>
              <a:t>1 способ                            2 способ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70C0"/>
                </a:solidFill>
              </a:rPr>
              <a:t>26+2=28(к.)                1) 26-2=24(к.)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70C0"/>
                </a:solidFill>
              </a:rPr>
              <a:t>28:2=14(к.)                 2) 24:2=12(к.)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70C0"/>
                </a:solidFill>
              </a:rPr>
              <a:t>14-2=12(к.)                 3) 26-12=14(к.)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00198"/>
          </a:xfrm>
        </p:spPr>
        <p:txBody>
          <a:bodyPr>
            <a:normAutofit/>
          </a:bodyPr>
          <a:lstStyle/>
          <a:p>
            <a:r>
              <a:rPr lang="ru-RU" dirty="0" smtClean="0"/>
              <a:t>Предложение начатого способа решения.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214554"/>
            <a:ext cx="8001056" cy="3424246"/>
          </a:xfrm>
        </p:spPr>
        <p:txBody>
          <a:bodyPr/>
          <a:lstStyle/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70C0"/>
                </a:solidFill>
              </a:rPr>
              <a:t>26-2=24(к.)          или          1)26+2=28(к.)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0070C0"/>
                </a:solidFill>
              </a:rPr>
              <a:t>24:                                          2) 28: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410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Методические приемы обучения младших школьников решению задач разными способами</vt:lpstr>
      <vt:lpstr>Одну и ту же задачу можно решить разными способами. Решение задач разными способами имеет важное методическое значение и представляет большие возможности для совершенствования процесса обучения математике.</vt:lpstr>
      <vt:lpstr>Поиск различных способов решения задач способствует:</vt:lpstr>
      <vt:lpstr>Методические приемы  решения задач:</vt:lpstr>
      <vt:lpstr>Задача: В двух пачках 26 карандашей. В одной на 2 карандаша больше, чем в другой. Сколько карандашей в каждой  пачке?</vt:lpstr>
      <vt:lpstr>Пояснение готовых способов решения.</vt:lpstr>
      <vt:lpstr>Разъяснение плана решения задачи.</vt:lpstr>
      <vt:lpstr>Прием соотнесения пояснения с решением</vt:lpstr>
      <vt:lpstr>Предложение начатого способа решения.</vt:lpstr>
      <vt:lpstr>Нахождение «ложного» способа решения</vt:lpstr>
      <vt:lpstr>Решение задачи с использованием записи-подсказки.</vt:lpstr>
      <vt:lpstr>Заполнение схемы выражений, записанных по данной задаче.</vt:lpstr>
      <vt:lpstr>Решение задач разными способами включает учащихся в поисковую деятельность, тем самым создает условия для развития их мышления.</vt:lpstr>
      <vt:lpstr> Рациональным надо считать то, что  удобнее для   ребенка.      Мы должны уважать выбор ребенка, ведь это его способ видения ситуации, это его взаимодействие с данной задачей и учитель не должен это взаимодействие нарушать.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приемы обучения младших школьников решению задач разными способами</dc:title>
  <dc:creator>МАКСИМ</dc:creator>
  <cp:lastModifiedBy>МАКСИМ</cp:lastModifiedBy>
  <cp:revision>10</cp:revision>
  <dcterms:created xsi:type="dcterms:W3CDTF">2017-12-20T12:04:13Z</dcterms:created>
  <dcterms:modified xsi:type="dcterms:W3CDTF">2017-12-20T13:42:42Z</dcterms:modified>
</cp:coreProperties>
</file>