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4" r:id="rId4"/>
    <p:sldId id="275" r:id="rId5"/>
    <p:sldId id="259" r:id="rId6"/>
    <p:sldId id="260" r:id="rId7"/>
    <p:sldId id="261" r:id="rId8"/>
    <p:sldId id="262" r:id="rId9"/>
    <p:sldId id="266" r:id="rId10"/>
    <p:sldId id="273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704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CB610-D542-4FF1-8502-307ED29B20AE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B383A-4DB4-4417-AFC1-8FE7F522FA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CB610-D542-4FF1-8502-307ED29B20AE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B383A-4DB4-4417-AFC1-8FE7F522FA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CB610-D542-4FF1-8502-307ED29B20AE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B383A-4DB4-4417-AFC1-8FE7F522FA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CB610-D542-4FF1-8502-307ED29B20AE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B383A-4DB4-4417-AFC1-8FE7F522FA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CB610-D542-4FF1-8502-307ED29B20AE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B383A-4DB4-4417-AFC1-8FE7F522FA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CB610-D542-4FF1-8502-307ED29B20AE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B383A-4DB4-4417-AFC1-8FE7F522FA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CB610-D542-4FF1-8502-307ED29B20AE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B383A-4DB4-4417-AFC1-8FE7F522FA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CB610-D542-4FF1-8502-307ED29B20AE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B383A-4DB4-4417-AFC1-8FE7F522FA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CB610-D542-4FF1-8502-307ED29B20AE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B383A-4DB4-4417-AFC1-8FE7F522FA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CB610-D542-4FF1-8502-307ED29B20AE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B383A-4DB4-4417-AFC1-8FE7F522FA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CB610-D542-4FF1-8502-307ED29B20AE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B383A-4DB4-4417-AFC1-8FE7F522FA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2ACB610-D542-4FF1-8502-307ED29B20AE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16B383A-4DB4-4417-AFC1-8FE7F522FA0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3" Type="http://schemas.openxmlformats.org/officeDocument/2006/relationships/image" Target="../media/image22.jpeg"/><Relationship Id="rId7" Type="http://schemas.openxmlformats.org/officeDocument/2006/relationships/image" Target="../media/image26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Relationship Id="rId9" Type="http://schemas.openxmlformats.org/officeDocument/2006/relationships/image" Target="../media/image28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6027003"/>
            <a:ext cx="8064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 smtClean="0"/>
              <a:t>Татулян</a:t>
            </a:r>
            <a:r>
              <a:rPr lang="ru-RU" sz="2400" b="1" dirty="0" smtClean="0"/>
              <a:t> Светлана </a:t>
            </a:r>
            <a:r>
              <a:rPr lang="ru-RU" sz="2400" b="1" dirty="0" err="1" smtClean="0"/>
              <a:t>Мисаковна</a:t>
            </a:r>
            <a:r>
              <a:rPr lang="ru-RU" sz="2400" dirty="0" smtClean="0"/>
              <a:t>, учитель </a:t>
            </a:r>
            <a:r>
              <a:rPr lang="ru-RU" sz="2400" dirty="0"/>
              <a:t>истории </a:t>
            </a:r>
            <a:r>
              <a:rPr lang="ru-RU" sz="2400" dirty="0" smtClean="0"/>
              <a:t>                    и </a:t>
            </a:r>
            <a:r>
              <a:rPr lang="ru-RU" sz="2400" dirty="0"/>
              <a:t>английского языка МОБУ СОШ №</a:t>
            </a:r>
            <a:r>
              <a:rPr lang="ru-RU" sz="2400" dirty="0" smtClean="0"/>
              <a:t>25 г.Сочи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332656"/>
            <a:ext cx="864096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Методика креативности  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                     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Уолта Диснея — оперативный метод решения поставленной проблемы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83768" y="2901811"/>
            <a:ext cx="4305300" cy="30521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5933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7-конечная звезда 24"/>
          <p:cNvSpPr/>
          <p:nvPr/>
        </p:nvSpPr>
        <p:spPr>
          <a:xfrm>
            <a:off x="2916433" y="2434058"/>
            <a:ext cx="3384376" cy="2550604"/>
          </a:xfrm>
          <a:prstGeom prst="star7">
            <a:avLst/>
          </a:prstGeom>
          <a:solidFill>
            <a:schemeClr val="bg1"/>
          </a:solidFill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4896" y="2879441"/>
            <a:ext cx="1807449" cy="18893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5835"/>
          <a:stretch>
            <a:fillRect/>
          </a:stretch>
        </p:blipFill>
        <p:spPr>
          <a:xfrm>
            <a:off x="323528" y="3501008"/>
            <a:ext cx="2272315" cy="15841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TextBox 10"/>
          <p:cNvSpPr txBox="1"/>
          <p:nvPr/>
        </p:nvSpPr>
        <p:spPr>
          <a:xfrm>
            <a:off x="179512" y="5013176"/>
            <a:ext cx="2996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Саморазвитие</a:t>
            </a:r>
            <a:endParaRPr lang="ru-RU" sz="2800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10067" y="4976417"/>
            <a:ext cx="1610522" cy="16105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TextBox 12"/>
          <p:cNvSpPr txBox="1"/>
          <p:nvPr/>
        </p:nvSpPr>
        <p:spPr>
          <a:xfrm>
            <a:off x="273097" y="5903893"/>
            <a:ext cx="47525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Критическое и                      системное мышление</a:t>
            </a:r>
            <a:endParaRPr lang="ru-RU" sz="2800" dirty="0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63823" y="5119250"/>
            <a:ext cx="2029328" cy="15219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" name="TextBox 14"/>
          <p:cNvSpPr txBox="1"/>
          <p:nvPr/>
        </p:nvSpPr>
        <p:spPr>
          <a:xfrm>
            <a:off x="4849110" y="5855514"/>
            <a:ext cx="39604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Социальная ответственность</a:t>
            </a:r>
            <a:endParaRPr lang="ru-RU" sz="2800" dirty="0"/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45692" y="53788"/>
            <a:ext cx="1791036" cy="17910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7" name="TextBox 16"/>
          <p:cNvSpPr txBox="1"/>
          <p:nvPr/>
        </p:nvSpPr>
        <p:spPr>
          <a:xfrm>
            <a:off x="2266960" y="1499312"/>
            <a:ext cx="37984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Коммуникативные </a:t>
            </a:r>
          </a:p>
          <a:p>
            <a:pPr algn="ctr"/>
            <a:r>
              <a:rPr lang="ru-RU" sz="2800" dirty="0" smtClean="0"/>
              <a:t>умения</a:t>
            </a:r>
            <a:endParaRPr lang="ru-RU" sz="2800" dirty="0"/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4166" y="0"/>
            <a:ext cx="1566428" cy="22816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0" name="TextBox 19"/>
          <p:cNvSpPr txBox="1"/>
          <p:nvPr/>
        </p:nvSpPr>
        <p:spPr>
          <a:xfrm>
            <a:off x="179512" y="2420888"/>
            <a:ext cx="360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Умение ставить и решать проблемы</a:t>
            </a:r>
            <a:endParaRPr lang="ru-RU" sz="2800" dirty="0"/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29330" y="2358814"/>
            <a:ext cx="1847126" cy="19318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2" name="TextBox 21"/>
          <p:cNvSpPr txBox="1"/>
          <p:nvPr/>
        </p:nvSpPr>
        <p:spPr>
          <a:xfrm>
            <a:off x="6041069" y="4299468"/>
            <a:ext cx="30520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dirty="0" smtClean="0"/>
              <a:t>Умение работать с информацией</a:t>
            </a:r>
            <a:endParaRPr lang="ru-RU" sz="2800" dirty="0"/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87183" y="66337"/>
            <a:ext cx="1819559" cy="1569014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5652528" y="1545013"/>
            <a:ext cx="33682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dirty="0" smtClean="0"/>
              <a:t>Творчество и любознательность</a:t>
            </a:r>
            <a:endParaRPr lang="ru-RU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179512" y="404664"/>
            <a:ext cx="87272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УМЕНИЯ И КАЧЕСТВА, НЕОБХОДИМЫЕ УЧЕНИКУ</a:t>
            </a:r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366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2200" y="0"/>
            <a:ext cx="8879600" cy="59715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107504" y="5733256"/>
            <a:ext cx="9036496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СПАСИБО ЗА ВНИМАНИЕ!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9592" y="3861048"/>
            <a:ext cx="432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работает на практике!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774035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920" y="1772816"/>
            <a:ext cx="4591386" cy="30201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107504" y="260648"/>
            <a:ext cx="87129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err="1">
                <a:solidFill>
                  <a:schemeClr val="accent1">
                    <a:lumMod val="75000"/>
                  </a:schemeClr>
                </a:solidFill>
              </a:rPr>
              <a:t>Коучинг</a:t>
            </a:r>
            <a:r>
              <a:rPr lang="ru-RU" sz="4000" b="1" dirty="0">
                <a:solidFill>
                  <a:schemeClr val="accent1">
                    <a:lumMod val="75000"/>
                  </a:schemeClr>
                </a:solidFill>
              </a:rPr>
              <a:t> не учит, </a:t>
            </a:r>
            <a:endParaRPr lang="ru-RU" sz="4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                        а помогает учиться </a:t>
            </a:r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4941168"/>
            <a:ext cx="826379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“</a:t>
            </a:r>
            <a:r>
              <a:rPr lang="ru-RU" sz="2800" dirty="0"/>
              <a:t>М</a:t>
            </a:r>
            <a:r>
              <a:rPr lang="ru-RU" sz="2800" dirty="0" smtClean="0"/>
              <a:t>етод </a:t>
            </a:r>
            <a:r>
              <a:rPr lang="ru-RU" sz="2800" dirty="0"/>
              <a:t>раскрытия потенциала человека с целью максимального повышения его </a:t>
            </a:r>
            <a:r>
              <a:rPr lang="ru-RU" sz="2800" dirty="0" smtClean="0"/>
              <a:t>эффективности“ </a:t>
            </a:r>
          </a:p>
          <a:p>
            <a:r>
              <a:rPr lang="ru-RU" sz="2800" dirty="0" smtClean="0"/>
              <a:t>                                                   </a:t>
            </a:r>
            <a:r>
              <a:rPr lang="ru-RU" sz="2800" i="1" dirty="0" err="1" smtClean="0"/>
              <a:t>Тимати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Голви</a:t>
            </a:r>
            <a:endParaRPr lang="ru-RU" sz="2800" i="1" dirty="0"/>
          </a:p>
        </p:txBody>
      </p:sp>
      <p:pic>
        <p:nvPicPr>
          <p:cNvPr id="7" name="Picture 3" descr="C:\Documents and Settings\Администратор\Мои документы\Downloads\коучинг-kouching-207x207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9FBF6"/>
              </a:clrFrom>
              <a:clrTo>
                <a:srgbClr val="F9FB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79512" y="980728"/>
            <a:ext cx="3152372" cy="37444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0638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38740"/>
            <a:ext cx="90990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ПЯТЬ  ПРИНЦИПОВ                               МИЛТОНА ЭРИКСОНА</a:t>
            </a:r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 descr="D:\Users\VERA\Desktop\c695ef714f7b7a7879bf6ae7beb20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5060" r="43540"/>
          <a:stretch>
            <a:fillRect/>
          </a:stretch>
        </p:blipFill>
        <p:spPr bwMode="auto">
          <a:xfrm>
            <a:off x="2627784" y="2158506"/>
            <a:ext cx="3744416" cy="357960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843808" y="1546930"/>
            <a:ext cx="3240360" cy="646331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1) хороши такими, какие они есть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372200" y="3212976"/>
            <a:ext cx="2520280" cy="92333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2) уже обладают всеми ресурсами для успеха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796136" y="5517232"/>
            <a:ext cx="3024336" cy="92333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3) всегда осуществляют лучший для себя на данный момент выбор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79512" y="5589240"/>
            <a:ext cx="3024336" cy="92333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4) имеют позитивные намерения за каждым поступком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07504" y="3212976"/>
            <a:ext cx="2448272" cy="1200329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5) с каждым выбором растут или умирают. Изменения неизбежны.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905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3"/>
          </p:nvPr>
        </p:nvGraphicFramePr>
        <p:xfrm>
          <a:off x="77634" y="548680"/>
          <a:ext cx="8928992" cy="5717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4536504"/>
              </a:tblGrid>
              <a:tr h="588065">
                <a:tc>
                  <a:txBody>
                    <a:bodyPr/>
                    <a:lstStyle/>
                    <a:p>
                      <a:pPr algn="ctr"/>
                      <a:r>
                        <a:rPr lang="ru-RU" sz="3900" dirty="0" smtClean="0"/>
                        <a:t>ТРАДИЦИОННЫЙ  УРОК</a:t>
                      </a:r>
                      <a:endParaRPr lang="ru-RU" sz="3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900" dirty="0" smtClean="0"/>
                        <a:t>ИНТЕРАКТИВНЫЙ УРОК</a:t>
                      </a:r>
                      <a:endParaRPr lang="ru-RU" sz="39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8065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«Учитель</a:t>
                      </a:r>
                      <a:r>
                        <a:rPr lang="ru-RU" sz="2800" baseline="0" dirty="0" smtClean="0"/>
                        <a:t> – ученик»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«Ученик</a:t>
                      </a:r>
                      <a:r>
                        <a:rPr lang="ru-RU" sz="2800" baseline="0" dirty="0" smtClean="0"/>
                        <a:t> – </a:t>
                      </a:r>
                      <a:r>
                        <a:rPr lang="ru-RU" sz="2800" baseline="0" dirty="0" err="1" smtClean="0"/>
                        <a:t>ученик</a:t>
                      </a:r>
                      <a:r>
                        <a:rPr lang="ru-RU" sz="2800" baseline="0" dirty="0" smtClean="0"/>
                        <a:t>»</a:t>
                      </a:r>
                      <a:endParaRPr lang="ru-RU" sz="2800" dirty="0"/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88065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Активны лидеры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Активны все учащиеся</a:t>
                      </a:r>
                      <a:endParaRPr lang="ru-RU" sz="2800" dirty="0"/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88065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Социально-ожидаемое  мнение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Личное мнение</a:t>
                      </a:r>
                      <a:endParaRPr lang="ru-RU" sz="2800" dirty="0"/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88065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Учитель – «носитель истины»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Самостоятельные выводы  учащихся</a:t>
                      </a:r>
                      <a:endParaRPr lang="ru-RU" sz="2800" dirty="0"/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88065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Учебное</a:t>
                      </a:r>
                      <a:r>
                        <a:rPr lang="ru-RU" sz="2800" baseline="0" dirty="0" smtClean="0"/>
                        <a:t> пространство (внимание на учителя)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Учебное</a:t>
                      </a:r>
                      <a:r>
                        <a:rPr lang="ru-RU" sz="2800" baseline="0" dirty="0" smtClean="0"/>
                        <a:t> пространство (внимание друг на друга)</a:t>
                      </a:r>
                      <a:endParaRPr lang="ru-RU" sz="2800" dirty="0" smtClean="0"/>
                    </a:p>
                    <a:p>
                      <a:pPr algn="ctr"/>
                      <a:endParaRPr lang="ru-RU" sz="2800" dirty="0"/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489" y="364776"/>
            <a:ext cx="936827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chemeClr val="accent1">
                    <a:lumMod val="75000"/>
                  </a:schemeClr>
                </a:solidFill>
              </a:rPr>
              <a:t>Стратегия творчества Уолта Диснея </a:t>
            </a:r>
            <a:endParaRPr lang="ru-RU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8900" t="20893" r="6688" b="21507"/>
          <a:stretch/>
        </p:blipFill>
        <p:spPr>
          <a:xfrm>
            <a:off x="6382833" y="2886879"/>
            <a:ext cx="2669353" cy="275546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395536" y="1412776"/>
            <a:ext cx="845616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Основным принципом этого метода является то, что над одной идеей должны последовательно работать три </a:t>
            </a:r>
            <a:r>
              <a:rPr lang="ru-RU" sz="2800" dirty="0" smtClean="0"/>
              <a:t>человека (три роли):</a:t>
            </a:r>
            <a:endParaRPr lang="ru-RU" sz="28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808" t="20683" r="69779" b="21717"/>
          <a:stretch/>
        </p:blipFill>
        <p:spPr>
          <a:xfrm>
            <a:off x="186173" y="2784541"/>
            <a:ext cx="2768493" cy="28578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7400" t="20683" r="38280" b="21717"/>
          <a:stretch/>
        </p:blipFill>
        <p:spPr>
          <a:xfrm>
            <a:off x="3227209" y="3857865"/>
            <a:ext cx="2880320" cy="298444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8667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6923" y="3933056"/>
            <a:ext cx="4908497" cy="276021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83276" y="404664"/>
            <a:ext cx="74051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ХОЗЯИН СТОЛА</a:t>
            </a:r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3850" y="1170615"/>
            <a:ext cx="903015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Его </a:t>
            </a:r>
            <a:r>
              <a:rPr lang="ru-RU" sz="2800" dirty="0" smtClean="0"/>
              <a:t>задача - </a:t>
            </a:r>
            <a:r>
              <a:rPr lang="ru-RU" sz="2800" dirty="0"/>
              <a:t>принимая участие в командном обсуждении, внимательно слушать и наблюдать, консолидировать получаемую информацию, чтобы на следующем этапе в максимально компактной и понятной форме рассказать следующей команде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56657" y="3717493"/>
            <a:ext cx="4187343" cy="31405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5000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55699" y="4991110"/>
            <a:ext cx="3479874" cy="19321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107504" y="188640"/>
            <a:ext cx="63367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На первом этапе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dirty="0"/>
              <a:t>все команды выступают в роли Мечтателей, Генераторов </a:t>
            </a:r>
            <a:r>
              <a:rPr lang="ru-RU" sz="2800" dirty="0" smtClean="0"/>
              <a:t>идеи.</a:t>
            </a:r>
            <a:endParaRPr lang="ru-RU" sz="28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15763" y="18421"/>
            <a:ext cx="3330580" cy="20404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110905" y="4069535"/>
            <a:ext cx="557928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На втором этапе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dirty="0"/>
              <a:t>команды меняются столами, и входят в роль </a:t>
            </a:r>
            <a:r>
              <a:rPr lang="ru-RU" sz="2800" dirty="0" smtClean="0"/>
              <a:t>Реалистов.</a:t>
            </a:r>
            <a:endParaRPr lang="ru-RU" sz="28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69809" y="1459807"/>
            <a:ext cx="3585361" cy="26890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5826648" y="3569388"/>
            <a:ext cx="3791259" cy="2843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36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6877" y="133059"/>
            <a:ext cx="84249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На третьем этапе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dirty="0"/>
              <a:t>все становятся Критиками, оценивают риски, ищут ресурсы, расставляют приоритеты.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6876" y="1748991"/>
            <a:ext cx="885712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Четвертый этап</a:t>
            </a:r>
            <a:r>
              <a:rPr lang="ru-RU" sz="280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i="1" dirty="0"/>
              <a:t>– </a:t>
            </a:r>
            <a:r>
              <a:rPr lang="ru-RU" sz="2800" dirty="0"/>
              <a:t>финальный, на котором команды интегрируют наработки трех этапов мозгового штурма и готовят презентацию конкретных приоритетных </a:t>
            </a:r>
            <a:r>
              <a:rPr lang="ru-RU" sz="2800" dirty="0" smtClean="0"/>
              <a:t>шагов.</a:t>
            </a:r>
            <a:endParaRPr lang="ru-RU" sz="28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55115" y="3788409"/>
            <a:ext cx="4888885" cy="30695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5037"/>
          <a:stretch/>
        </p:blipFill>
        <p:spPr>
          <a:xfrm rot="5400000">
            <a:off x="523345" y="3408555"/>
            <a:ext cx="3061127" cy="3534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11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785524">
            <a:off x="3148651" y="4292406"/>
            <a:ext cx="3225338" cy="2419004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3848" y="332656"/>
            <a:ext cx="2790359" cy="372399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597392">
            <a:off x="431581" y="292522"/>
            <a:ext cx="2530189" cy="337358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1459181">
            <a:off x="6091435" y="228625"/>
            <a:ext cx="2727873" cy="3637164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930135">
            <a:off x="227822" y="3289647"/>
            <a:ext cx="2773413" cy="208226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771699"/>
            <a:ext cx="3131840" cy="208630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8368"/>
          <a:stretch>
            <a:fillRect/>
          </a:stretch>
        </p:blipFill>
        <p:spPr>
          <a:xfrm rot="16200000">
            <a:off x="6130025" y="3844025"/>
            <a:ext cx="3140968" cy="28869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7658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197</TotalTime>
  <Words>300</Words>
  <Application>Microsoft Office PowerPoint</Application>
  <PresentationFormat>Экран (4:3)</PresentationFormat>
  <Paragraphs>43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Sveta</dc:creator>
  <cp:lastModifiedBy>Мария Кравцова</cp:lastModifiedBy>
  <cp:revision>25</cp:revision>
  <dcterms:created xsi:type="dcterms:W3CDTF">2017-12-17T15:56:04Z</dcterms:created>
  <dcterms:modified xsi:type="dcterms:W3CDTF">2018-01-23T05:46:23Z</dcterms:modified>
</cp:coreProperties>
</file>