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1CAEA-5980-4226-BCDA-45A5D051CA6C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510EB-4799-4274-8D1A-D5432F229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1CAEA-5980-4226-BCDA-45A5D051CA6C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510EB-4799-4274-8D1A-D5432F229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1CAEA-5980-4226-BCDA-45A5D051CA6C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510EB-4799-4274-8D1A-D5432F229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1CAEA-5980-4226-BCDA-45A5D051CA6C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510EB-4799-4274-8D1A-D5432F229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1CAEA-5980-4226-BCDA-45A5D051CA6C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510EB-4799-4274-8D1A-D5432F229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1CAEA-5980-4226-BCDA-45A5D051CA6C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510EB-4799-4274-8D1A-D5432F229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1CAEA-5980-4226-BCDA-45A5D051CA6C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510EB-4799-4274-8D1A-D5432F229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1CAEA-5980-4226-BCDA-45A5D051CA6C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510EB-4799-4274-8D1A-D5432F229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1CAEA-5980-4226-BCDA-45A5D051CA6C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510EB-4799-4274-8D1A-D5432F229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1CAEA-5980-4226-BCDA-45A5D051CA6C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510EB-4799-4274-8D1A-D5432F229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1CAEA-5980-4226-BCDA-45A5D051CA6C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F510EB-4799-4274-8D1A-D5432F229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D91CAEA-5980-4226-BCDA-45A5D051CA6C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AF510EB-4799-4274-8D1A-D5432F229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7406640" cy="22322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РОЛЕВЫЕ ИГРЫ КАК ЭФФЕКТИВНЫЙ ПРИЕМ ОБУЧЕНИЯ ШКОЛЬНИКОВ ОБЩЕНИЮ НА ИНОСТРАННОМ ЯЗЫКЕ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933056"/>
            <a:ext cx="7406640" cy="122413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КОНОНОВА ЭВЕЛИНА МИХАЙЛОВНА</a:t>
            </a:r>
          </a:p>
          <a:p>
            <a:pPr algn="r"/>
            <a:r>
              <a:rPr lang="ru-RU" sz="1800" smtClean="0"/>
              <a:t>	УЧИТЕЛЬ АНГЛИЙСКОГО ЯЗЫКА</a:t>
            </a:r>
            <a:endParaRPr lang="ru-RU" sz="1800" dirty="0" smtClean="0"/>
          </a:p>
          <a:p>
            <a:pPr algn="r"/>
            <a:r>
              <a:rPr lang="ru-RU" sz="1800" dirty="0" smtClean="0"/>
              <a:t>МОБУ ЛИЦЕЙ №3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GAME 4 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772816"/>
            <a:ext cx="7211144" cy="374441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IS IT LOGICAL?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2050" name="Picture 2" descr="C:\Users\учитель\Desktop\s3img_6061667_21068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2664296" cy="2304256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kartinkijane.ru-10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2637731" cy="2304256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1010494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564904"/>
            <a:ext cx="244827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7307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РОЛЕВЫЕ ИГРЫ СОЗДАЮТ ХОРОШИЙ НАСТРОЙ, ЧУДЕСНУЮ АТМОСФЕРУ НА УРОКЕ, ВТЯГИВАЮТ В АКТИВНУЮ ПОЗНАВАТЕЛЬНУЮ ДЕЯТЕЛЬНОСТЬ КАЖДОГО УЧЕНИКА, ЧТО ДЕЛАЕТ УЧЕБНЫЙ ПРОЦЕСС БОЛЕЕ КАЧЕСТВЕННЫМ.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учитель\Desktop\m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80928"/>
            <a:ext cx="552063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kids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7776864" cy="6408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498080" cy="58909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Lyudi-s-ne-ochen-vysokim-urovnem-znaniya-yazyka-ne-vsegda-ponimayut-khod-diskussii-i-nachinayut-skucha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91264" cy="1162050"/>
          </a:xfrm>
        </p:spPr>
        <p:txBody>
          <a:bodyPr/>
          <a:lstStyle/>
          <a:p>
            <a:r>
              <a:rPr lang="ru-RU" dirty="0" smtClean="0"/>
              <a:t>ПРИНЦИПЫ Коммуникативного метода  обучения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ПРИНЦИП РЕЧЕВОЙ НАПРАВЛЕННОСТИ</a:t>
            </a:r>
          </a:p>
          <a:p>
            <a:r>
              <a:rPr lang="ru-RU" sz="2000" dirty="0" smtClean="0"/>
              <a:t>ПРИНЦИП ИНДИВИДУАЛИЗАЦИИ</a:t>
            </a:r>
          </a:p>
          <a:p>
            <a:r>
              <a:rPr lang="ru-RU" sz="2000" dirty="0" smtClean="0"/>
              <a:t>ПРИНЦИП ФУНКЦИОНАЛЬНОСТИ</a:t>
            </a:r>
          </a:p>
          <a:p>
            <a:r>
              <a:rPr lang="ru-RU" sz="2000" dirty="0" smtClean="0"/>
              <a:t>ПРИНЦИП НОВИЗНЫ</a:t>
            </a:r>
          </a:p>
          <a:p>
            <a:r>
              <a:rPr lang="ru-RU" sz="2000" dirty="0" smtClean="0"/>
              <a:t>ЛИЧНОСТНАЯ ОРИЕНТАЦИЯ ОБЩЕНИЯ</a:t>
            </a:r>
          </a:p>
          <a:p>
            <a:r>
              <a:rPr lang="ru-RU" sz="2000" dirty="0" smtClean="0"/>
              <a:t>КОЛЛЕКТИВНОЕ ВЗАИМОДЕЙСТВИЕ</a:t>
            </a:r>
          </a:p>
          <a:p>
            <a:r>
              <a:rPr lang="ru-RU" sz="2000" dirty="0" smtClean="0"/>
              <a:t>МОДЕЛИРОВАНИЕ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291264" cy="6985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РОЛЕВАЯ ИГРА  - ОСОБЫЙ, СВОЕОБРАЗНЫЙ ПРИЕМ ОБУЧЕНИЯ ОБЩЕНИЮ НА ИНОСТРАННОМ ЯЗЫКЕ.</a:t>
            </a:r>
          </a:p>
          <a:p>
            <a:endParaRPr lang="ru-RU" dirty="0"/>
          </a:p>
        </p:txBody>
      </p:sp>
      <p:pic>
        <p:nvPicPr>
          <p:cNvPr id="2051" name="Picture 3" descr="C:\Users\учитель\Desktop\4ajl0odi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988845" cy="399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363272" cy="1162050"/>
          </a:xfrm>
        </p:spPr>
        <p:txBody>
          <a:bodyPr/>
          <a:lstStyle/>
          <a:p>
            <a:r>
              <a:rPr lang="ru-RU" dirty="0" smtClean="0"/>
              <a:t>ПОЛОЖИТЕЛЬНЫЙ ЭФФЕКТ ИСПОЛЬЗОВАНИЯ ИГР И ИГРОВЫХ ПРИЕМОВ: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153400" cy="45693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УСВОЕНИЕ ЛЕКСИЧЕСКИХ И ГРАММАТИЧЕСКИХ СТРУКТУР</a:t>
            </a:r>
          </a:p>
          <a:p>
            <a:r>
              <a:rPr lang="ru-RU" sz="2000" dirty="0" smtClean="0"/>
              <a:t>РАЗВИТИЕ У УЧАЩИХСЯ НАВЫКОВ ЧАСТИЧНО ПОДГОТОВЛЕННОЙ РЕЧИ ИЛИ НЕПОДГОТОВЛЕННОЙ (СПОНТАННОЙ)</a:t>
            </a:r>
          </a:p>
          <a:p>
            <a:r>
              <a:rPr lang="ru-RU" sz="2000" dirty="0" smtClean="0"/>
              <a:t>РАЗВИТИЕ СПОСОБНОСТЕЙ УЧАЩИХСЯ</a:t>
            </a:r>
          </a:p>
          <a:p>
            <a:r>
              <a:rPr lang="ru-RU" sz="2000" dirty="0" smtClean="0"/>
              <a:t>СОЗДАНИЕ УСЛОВИЙ ДЛЯ РАСКРЫТИЯ ЛИЧНОСТИ КАЖДОГО УЧЕНИКА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5842992" cy="6919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GAME 1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7571184" cy="648072"/>
          </a:xfrm>
        </p:spPr>
        <p:txBody>
          <a:bodyPr>
            <a:noAutofit/>
          </a:bodyPr>
          <a:lstStyle/>
          <a:p>
            <a:r>
              <a:rPr lang="en-US" sz="2000" dirty="0" smtClean="0"/>
              <a:t>FIND THE DIFFERENCES BETWEEN THE PICTURES</a:t>
            </a:r>
            <a:endParaRPr lang="ru-RU" sz="2000" dirty="0"/>
          </a:p>
        </p:txBody>
      </p:sp>
      <p:pic>
        <p:nvPicPr>
          <p:cNvPr id="3075" name="Picture 3" descr="C:\Users\учитель\Desktop\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676875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81534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INSTRUCTION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dirty="0" smtClean="0"/>
              <a:t>DON’T SHOW YOUR PICTURE TO YOUR PARTNER.</a:t>
            </a:r>
          </a:p>
          <a:p>
            <a:r>
              <a:rPr lang="en-US" sz="2000" dirty="0" smtClean="0"/>
              <a:t>LISTEN TO THE DESCRIPTION OF THE OTHER PICTURE, AND MARK THINGS WHICH ARE DIFFERENT FROM YOUR PICTURE .</a:t>
            </a:r>
          </a:p>
          <a:p>
            <a:r>
              <a:rPr lang="en-US" sz="2000" dirty="0" smtClean="0"/>
              <a:t>YOU MAY ASK A FEW QUESTIONS ABOUT SOME DETAILS.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YOU MAY USE: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IN MY PICTURE …</a:t>
            </a:r>
          </a:p>
          <a:p>
            <a:pPr>
              <a:buNone/>
            </a:pPr>
            <a:r>
              <a:rPr lang="en-US" sz="2000" dirty="0" smtClean="0"/>
              <a:t>THERE IS …</a:t>
            </a:r>
          </a:p>
          <a:p>
            <a:pPr>
              <a:buNone/>
            </a:pPr>
            <a:r>
              <a:rPr lang="en-US" sz="2000" dirty="0" smtClean="0"/>
              <a:t>THERE ARE …</a:t>
            </a:r>
          </a:p>
          <a:p>
            <a:pPr>
              <a:buNone/>
            </a:pPr>
            <a:r>
              <a:rPr lang="en-US" sz="2000" dirty="0" smtClean="0"/>
              <a:t>I CAN SEE …</a:t>
            </a:r>
          </a:p>
          <a:p>
            <a:pPr>
              <a:buNone/>
            </a:pPr>
            <a:r>
              <a:rPr lang="en-US" sz="2000" dirty="0" smtClean="0"/>
              <a:t>IN, ON. NEXT TO. IN FRONT OF, BEHIND 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GAME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FIND YOUR </a:t>
            </a:r>
            <a:r>
              <a:rPr lang="en-US" sz="2000" b="1" dirty="0" smtClean="0"/>
              <a:t>THING</a:t>
            </a:r>
            <a:r>
              <a:rPr lang="en-US" sz="2000" b="1" dirty="0" smtClean="0"/>
              <a:t>S</a:t>
            </a:r>
            <a:endParaRPr lang="ru-RU" sz="2000" b="1" dirty="0"/>
          </a:p>
        </p:txBody>
      </p:sp>
      <p:pic>
        <p:nvPicPr>
          <p:cNvPr id="1026" name="Picture 2" descr="C:\Users\учитель\Desktop\nTX68zjn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1512168" cy="1584176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depositphotos_29883857-stock-illustration-school-bag-back-to-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1368152" cy="1584176"/>
          </a:xfrm>
          <a:prstGeom prst="rect">
            <a:avLst/>
          </a:prstGeom>
          <a:noFill/>
        </p:spPr>
      </p:pic>
      <p:pic>
        <p:nvPicPr>
          <p:cNvPr id="1028" name="Picture 4" descr="C:\Users\учитель\Desktop\hello_html_710172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060848"/>
            <a:ext cx="1656184" cy="1512168"/>
          </a:xfrm>
          <a:prstGeom prst="rect">
            <a:avLst/>
          </a:prstGeom>
          <a:noFill/>
        </p:spPr>
      </p:pic>
      <p:pic>
        <p:nvPicPr>
          <p:cNvPr id="1029" name="Picture 5" descr="C:\Users\учитель\Desktop\ed599e7afebb970bd51b627f9f1b143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5" y="2060848"/>
            <a:ext cx="1584177" cy="1440160"/>
          </a:xfrm>
          <a:prstGeom prst="rect">
            <a:avLst/>
          </a:prstGeom>
          <a:noFill/>
        </p:spPr>
      </p:pic>
      <p:pic>
        <p:nvPicPr>
          <p:cNvPr id="1030" name="Picture 6" descr="C:\Users\учитель\Desktop\ENGLISH for kids\0019-039-Linej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933056"/>
            <a:ext cx="1148927" cy="1320552"/>
          </a:xfrm>
          <a:prstGeom prst="rect">
            <a:avLst/>
          </a:prstGeom>
          <a:noFill/>
        </p:spPr>
      </p:pic>
      <p:pic>
        <p:nvPicPr>
          <p:cNvPr id="1031" name="Picture 7" descr="C:\Users\учитель\Desktop\ENGLISH for kids\0023-025-Tverdye-karandash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4005064"/>
            <a:ext cx="1080120" cy="1329506"/>
          </a:xfrm>
          <a:prstGeom prst="rect">
            <a:avLst/>
          </a:prstGeom>
          <a:noFill/>
        </p:spPr>
      </p:pic>
      <p:pic>
        <p:nvPicPr>
          <p:cNvPr id="1032" name="Picture 8" descr="C:\Users\учитель\Desktop\ENGLISH for kids\aeb22d9c-ff3c-11df-8ca3-00151787ad21.resize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077072"/>
            <a:ext cx="985292" cy="1332632"/>
          </a:xfrm>
          <a:prstGeom prst="rect">
            <a:avLst/>
          </a:prstGeom>
          <a:noFill/>
        </p:spPr>
      </p:pic>
      <p:pic>
        <p:nvPicPr>
          <p:cNvPr id="1033" name="Picture 9" descr="C:\Users\учитель\Desktop\ENGLISH for kids\scrn_big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4149080"/>
            <a:ext cx="1656184" cy="1371625"/>
          </a:xfrm>
          <a:prstGeom prst="rect">
            <a:avLst/>
          </a:prstGeom>
          <a:noFill/>
        </p:spPr>
      </p:pic>
      <p:pic>
        <p:nvPicPr>
          <p:cNvPr id="1034" name="Picture 10" descr="C:\Users\учитель\Desktop\a53fd2685a8411e6d29c0050568931bf_c2857ec8041a11e7b89b0050568931b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4149080"/>
            <a:ext cx="1440160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5987008" cy="11620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GAME 3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ARRANGE  THE PICTURE </a:t>
            </a:r>
            <a:endParaRPr lang="ru-RU" sz="2000" dirty="0"/>
          </a:p>
        </p:txBody>
      </p:sp>
      <p:pic>
        <p:nvPicPr>
          <p:cNvPr id="4098" name="Picture 2" descr="C:\Users\учитель\Desktop\131247564_SRRRSS_SRRRyoSRRSR_RRSRRRRRSSRRyoR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76875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560</TotalTime>
  <Words>173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РОЛЕВЫЕ ИГРЫ КАК ЭФФЕКТИВНЫЙ ПРИЕМ ОБУЧЕНИЯ ШКОЛЬНИКОВ ОБЩЕНИЮ НА ИНОСТРАННОМ ЯЗЫКЕ  </vt:lpstr>
      <vt:lpstr>Слайд 2</vt:lpstr>
      <vt:lpstr>ПРИНЦИПЫ Коммуникативного метода  обучения </vt:lpstr>
      <vt:lpstr>Слайд 4</vt:lpstr>
      <vt:lpstr>ПОЛОЖИТЕЛЬНЫЙ ЭФФЕКТ ИСПОЛЬЗОВАНИЯ ИГР И ИГРОВЫХ ПРИЕМОВ: </vt:lpstr>
      <vt:lpstr>GAME 1 </vt:lpstr>
      <vt:lpstr>Слайд 7</vt:lpstr>
      <vt:lpstr>GAME 2</vt:lpstr>
      <vt:lpstr>GAME 3</vt:lpstr>
      <vt:lpstr>GAME 4 </vt:lpstr>
      <vt:lpstr>  РОЛЕВЫЕ ИГРЫ СОЗДАЮТ ХОРОШИЙ НАСТРОЙ, ЧУДЕСНУЮ АТМОСФЕРУ НА УРОКЕ, ВТЯГИВАЮТ В АКТИВНУЮ ПОЗНАВАТЕЛЬНУЮ ДЕЯТЕЛЬНОСТЬ КАЖДОГО УЧЕНИКА, ЧТО ДЕЛАЕТ УЧЕБНЫЙ ПРОЦЕСС БОЛЕЕ КАЧЕСТВЕННЫМ. 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РОЛЕВЫЕ ИГРЫ КАК ЭФФЕКТИВНЫЙ ПРИЕМ ОБУЧЕНИЯ ШКОЛЬНИКОВ ОБЩЕНИЮ НА ИНОСТРАННОМ ЯЗЫКЕ</dc:title>
  <dc:creator>учитель</dc:creator>
  <cp:lastModifiedBy>учитель</cp:lastModifiedBy>
  <cp:revision>30</cp:revision>
  <dcterms:created xsi:type="dcterms:W3CDTF">2017-12-19T20:38:34Z</dcterms:created>
  <dcterms:modified xsi:type="dcterms:W3CDTF">2017-12-20T23:10:47Z</dcterms:modified>
</cp:coreProperties>
</file>