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60" r:id="rId1"/>
  </p:sldMasterIdLst>
  <p:sldIdLst>
    <p:sldId id="256" r:id="rId2"/>
    <p:sldId id="257" r:id="rId3"/>
    <p:sldId id="258" r:id="rId4"/>
    <p:sldId id="259" r:id="rId5"/>
    <p:sldId id="260" r:id="rId6"/>
    <p:sldId id="262" r:id="rId7"/>
    <p:sldId id="261" r:id="rId8"/>
    <p:sldId id="263" r:id="rId9"/>
    <p:sldId id="264" r:id="rId10"/>
    <p:sldId id="26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660"/>
  </p:normalViewPr>
  <p:slideViewPr>
    <p:cSldViewPr snapToGrid="0">
      <p:cViewPr varScale="1">
        <p:scale>
          <a:sx n="89" d="100"/>
          <a:sy n="89" d="100"/>
        </p:scale>
        <p:origin x="16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586B75A-687E-405C-8A0B-8D00578BA2C3}" type="datetimeFigureOut">
              <a:rPr lang="en-US" smtClean="0"/>
              <a:pPr/>
              <a:t>3/16/2017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6670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586B75A-687E-405C-8A0B-8D00578BA2C3}" type="datetimeFigureOut">
              <a:rPr lang="en-US" smtClean="0"/>
              <a:pPr/>
              <a:t>3/16/2017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98466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586B75A-687E-405C-8A0B-8D00578BA2C3}" type="datetimeFigureOut">
              <a:rPr lang="en-US" smtClean="0"/>
              <a:pPr/>
              <a:t>3/16/2017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731297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586B75A-687E-405C-8A0B-8D00578BA2C3}" type="datetimeFigureOut">
              <a:rPr lang="en-US" smtClean="0"/>
              <a:pPr/>
              <a:t>3/16/2017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621850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586B75A-687E-405C-8A0B-8D00578BA2C3}" type="datetimeFigureOut">
              <a:rPr lang="en-US" smtClean="0"/>
              <a:pPr/>
              <a:t>3/16/2017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648469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586B75A-687E-405C-8A0B-8D00578BA2C3}" type="datetimeFigureOut">
              <a:rPr lang="en-US" smtClean="0"/>
              <a:pPr/>
              <a:t>3/16/2017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282654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586B75A-687E-405C-8A0B-8D00578BA2C3}" type="datetimeFigureOut">
              <a:rPr lang="en-US" smtClean="0"/>
              <a:pPr/>
              <a:t>3/16/2017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310428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smtClean="0"/>
              <a:t>3/16/2017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9268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smtClean="0"/>
              <a:t>3/16/2017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6297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smtClean="0"/>
              <a:t>3/16/2017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22067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586B75A-687E-405C-8A0B-8D00578BA2C3}" type="datetimeFigureOut">
              <a:rPr lang="en-US" smtClean="0"/>
              <a:pPr/>
              <a:t>3/16/2017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6824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smtClean="0"/>
              <a:t>3/16/2017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65826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smtClean="0"/>
              <a:t>3/16/2017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8297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smtClean="0"/>
              <a:t>3/16/2017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8796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smtClean="0"/>
              <a:t>3/16/2017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79419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F6E2C9B-5FA2-460D-9BE7-B0812FC2A6FF}" type="datetimeFigureOut">
              <a:rPr lang="en-US" smtClean="0"/>
              <a:t>3/16/2017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0012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586B75A-687E-405C-8A0B-8D00578BA2C3}" type="datetimeFigureOut">
              <a:rPr lang="en-US" smtClean="0"/>
              <a:pPr/>
              <a:t>3/16/2017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88044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586B75A-687E-405C-8A0B-8D00578BA2C3}" type="datetimeFigureOut">
              <a:rPr lang="en-US" smtClean="0"/>
              <a:pPr/>
              <a:t>3/16/2017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06065907"/>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 id="2147484072" r:id="rId12"/>
    <p:sldLayoutId id="2147484073" r:id="rId13"/>
    <p:sldLayoutId id="2147484074" r:id="rId14"/>
    <p:sldLayoutId id="2147484075" r:id="rId15"/>
    <p:sldLayoutId id="2147484076" r:id="rId16"/>
    <p:sldLayoutId id="2147484077"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92398" y="1871131"/>
            <a:ext cx="6815669" cy="3410874"/>
          </a:xfrm>
        </p:spPr>
        <p:txBody>
          <a:bodyPr/>
          <a:lstStyle/>
          <a:p>
            <a:r>
              <a:rPr lang="ru-RU" dirty="0" smtClean="0"/>
              <a:t>Структура и стратегии выполнения задания письменной части (эссе)</a:t>
            </a:r>
            <a:endParaRPr lang="ru-RU" dirty="0"/>
          </a:p>
        </p:txBody>
      </p:sp>
      <p:sp>
        <p:nvSpPr>
          <p:cNvPr id="3" name="Подзаголовок 2"/>
          <p:cNvSpPr>
            <a:spLocks noGrp="1"/>
          </p:cNvSpPr>
          <p:nvPr>
            <p:ph type="subTitle" idx="1"/>
          </p:nvPr>
        </p:nvSpPr>
        <p:spPr>
          <a:xfrm>
            <a:off x="6260950" y="5647765"/>
            <a:ext cx="5680037" cy="1075763"/>
          </a:xfrm>
        </p:spPr>
        <p:txBody>
          <a:bodyPr>
            <a:normAutofit fontScale="92500" lnSpcReduction="20000"/>
          </a:bodyPr>
          <a:lstStyle/>
          <a:p>
            <a:pPr algn="r"/>
            <a:r>
              <a:rPr lang="ru-RU" b="1" dirty="0" smtClean="0"/>
              <a:t>Семинар учителей иностранного языка 16.03.2017</a:t>
            </a:r>
          </a:p>
          <a:p>
            <a:pPr algn="r"/>
            <a:r>
              <a:rPr lang="ru-RU" b="1" dirty="0" err="1" smtClean="0"/>
              <a:t>Вертёлкина</a:t>
            </a:r>
            <a:r>
              <a:rPr lang="ru-RU" b="1" dirty="0" smtClean="0"/>
              <a:t> М.В.</a:t>
            </a:r>
          </a:p>
          <a:p>
            <a:pPr algn="r"/>
            <a:r>
              <a:rPr lang="ru-RU" b="1" dirty="0" err="1" smtClean="0"/>
              <a:t>Пустынникова</a:t>
            </a:r>
            <a:r>
              <a:rPr lang="ru-RU" b="1" dirty="0" smtClean="0"/>
              <a:t> Е.А.</a:t>
            </a:r>
            <a:endParaRPr lang="ru-RU" b="1" dirty="0"/>
          </a:p>
        </p:txBody>
      </p:sp>
    </p:spTree>
    <p:extLst>
      <p:ext uri="{BB962C8B-B14F-4D97-AF65-F5344CB8AC3E}">
        <p14:creationId xmlns:p14="http://schemas.microsoft.com/office/powerpoint/2010/main" val="166345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92398" y="1871131"/>
            <a:ext cx="6815669" cy="3410874"/>
          </a:xfrm>
        </p:spPr>
        <p:txBody>
          <a:bodyPr/>
          <a:lstStyle/>
          <a:p>
            <a:r>
              <a:rPr lang="ru-RU" dirty="0" smtClean="0"/>
              <a:t>Структура и </a:t>
            </a:r>
            <a:r>
              <a:rPr lang="ru-RU" dirty="0" err="1" smtClean="0"/>
              <a:t>стратегивыполнения</a:t>
            </a:r>
            <a:r>
              <a:rPr lang="ru-RU" dirty="0" smtClean="0"/>
              <a:t> задания письменной части (эссе)</a:t>
            </a:r>
            <a:endParaRPr lang="ru-RU" dirty="0"/>
          </a:p>
        </p:txBody>
      </p:sp>
      <p:pic>
        <p:nvPicPr>
          <p:cNvPr id="4" name="Picture 2" descr="https://sd.keepcalm-o-matic.co.uk/i/thank-you-for-your-attention-any-questions-15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4399" y="1592132"/>
            <a:ext cx="6603668" cy="3614569"/>
          </a:xfrm>
          <a:prstGeom prst="rect">
            <a:avLst/>
          </a:prstGeom>
          <a:noFill/>
          <a:extLst>
            <a:ext uri="{909E8E84-426E-40DD-AFC4-6F175D3DCCD1}">
              <a14:hiddenFill xmlns:a14="http://schemas.microsoft.com/office/drawing/2010/main">
                <a:solidFill>
                  <a:srgbClr val="FFFFFF"/>
                </a:solidFill>
              </a14:hiddenFill>
            </a:ext>
          </a:extLst>
        </p:spPr>
      </p:pic>
      <p:sp>
        <p:nvSpPr>
          <p:cNvPr id="5" name="Подзаголовок 4"/>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4052016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Структура ЭССЕ</a:t>
            </a:r>
            <a:endParaRPr lang="ru-RU" b="1" dirty="0"/>
          </a:p>
        </p:txBody>
      </p:sp>
      <p:sp>
        <p:nvSpPr>
          <p:cNvPr id="3" name="Объект 2"/>
          <p:cNvSpPr>
            <a:spLocks noGrp="1"/>
          </p:cNvSpPr>
          <p:nvPr>
            <p:ph idx="1"/>
          </p:nvPr>
        </p:nvSpPr>
        <p:spPr>
          <a:xfrm>
            <a:off x="1295401" y="2549561"/>
            <a:ext cx="9601196" cy="3625327"/>
          </a:xfrm>
        </p:spPr>
        <p:txBody>
          <a:bodyPr>
            <a:normAutofit fontScale="92500" lnSpcReduction="20000"/>
          </a:bodyPr>
          <a:lstStyle/>
          <a:p>
            <a:r>
              <a:rPr lang="en-US" b="1" dirty="0" smtClean="0"/>
              <a:t>Introduction</a:t>
            </a:r>
            <a:r>
              <a:rPr lang="ru-RU" dirty="0" smtClean="0"/>
              <a:t> (3 предложения: обозначить проблему, столкнуть мнения/</a:t>
            </a:r>
            <a:r>
              <a:rPr lang="ru-RU" dirty="0" err="1" smtClean="0"/>
              <a:t>проблематизировать</a:t>
            </a:r>
            <a:r>
              <a:rPr lang="ru-RU" dirty="0" smtClean="0"/>
              <a:t>, сделать переход)</a:t>
            </a:r>
            <a:endParaRPr lang="en-US" dirty="0" smtClean="0"/>
          </a:p>
          <a:p>
            <a:r>
              <a:rPr lang="en-US" b="1" dirty="0" smtClean="0"/>
              <a:t>Your personal opinion</a:t>
            </a:r>
            <a:r>
              <a:rPr lang="ru-RU" b="1" dirty="0" smtClean="0"/>
              <a:t> </a:t>
            </a:r>
            <a:r>
              <a:rPr lang="ru-RU" dirty="0" smtClean="0"/>
              <a:t>(Основное утверждение, соответствующее теме, 2-3 аргумента)</a:t>
            </a:r>
            <a:endParaRPr lang="en-US" dirty="0" smtClean="0"/>
          </a:p>
          <a:p>
            <a:r>
              <a:rPr lang="en-US" b="1" dirty="0" smtClean="0"/>
              <a:t>Other people’s opinion</a:t>
            </a:r>
            <a:r>
              <a:rPr lang="ru-RU" b="1" dirty="0" smtClean="0"/>
              <a:t> </a:t>
            </a:r>
            <a:r>
              <a:rPr lang="ru-RU" dirty="0" smtClean="0"/>
              <a:t>(Основное утверждение, соответствующее теме, противоположенное вашему 1-2)</a:t>
            </a:r>
            <a:endParaRPr lang="en-US" dirty="0" smtClean="0"/>
          </a:p>
          <a:p>
            <a:r>
              <a:rPr lang="en-US" b="1" dirty="0" smtClean="0"/>
              <a:t>Disagreement and </a:t>
            </a:r>
            <a:r>
              <a:rPr lang="en-US" b="1" dirty="0"/>
              <a:t>c</a:t>
            </a:r>
            <a:r>
              <a:rPr lang="en-US" b="1" dirty="0" smtClean="0"/>
              <a:t>riticism of the </a:t>
            </a:r>
            <a:r>
              <a:rPr lang="en-US" b="1" dirty="0"/>
              <a:t>o</a:t>
            </a:r>
            <a:r>
              <a:rPr lang="en-US" b="1" dirty="0" smtClean="0"/>
              <a:t>pposite opinion</a:t>
            </a:r>
            <a:r>
              <a:rPr lang="ru-RU" b="1" dirty="0" smtClean="0"/>
              <a:t> </a:t>
            </a:r>
            <a:r>
              <a:rPr lang="ru-RU" dirty="0" smtClean="0"/>
              <a:t>(выражение несогласия с противоположенной точкой зрения, с контраргументами 1-2)</a:t>
            </a:r>
            <a:endParaRPr lang="en-US" dirty="0" smtClean="0"/>
          </a:p>
          <a:p>
            <a:r>
              <a:rPr lang="en-US" b="1" dirty="0" smtClean="0"/>
              <a:t>Conclusion</a:t>
            </a:r>
            <a:r>
              <a:rPr lang="ru-RU" b="1" dirty="0" smtClean="0"/>
              <a:t> </a:t>
            </a:r>
            <a:r>
              <a:rPr lang="ru-RU" dirty="0" smtClean="0"/>
              <a:t>(2-3 предложения: подтверждение сложности проблемы/вопроса/дискуссии, подтверждение своей точки зрения)</a:t>
            </a:r>
            <a:endParaRPr lang="ru-RU" dirty="0"/>
          </a:p>
        </p:txBody>
      </p:sp>
    </p:spTree>
    <p:extLst>
      <p:ext uri="{BB962C8B-B14F-4D97-AF65-F5344CB8AC3E}">
        <p14:creationId xmlns:p14="http://schemas.microsoft.com/office/powerpoint/2010/main" val="3332862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Основные </a:t>
            </a:r>
            <a:r>
              <a:rPr lang="ru-RU" b="1" dirty="0"/>
              <a:t>о</a:t>
            </a:r>
            <a:r>
              <a:rPr lang="ru-RU" b="1" dirty="0" smtClean="0"/>
              <a:t>шибки при написании эссе</a:t>
            </a:r>
            <a:endParaRPr lang="ru-RU" b="1" dirty="0"/>
          </a:p>
        </p:txBody>
      </p:sp>
      <p:sp>
        <p:nvSpPr>
          <p:cNvPr id="3" name="Объект 2"/>
          <p:cNvSpPr>
            <a:spLocks noGrp="1"/>
          </p:cNvSpPr>
          <p:nvPr>
            <p:ph idx="1"/>
          </p:nvPr>
        </p:nvSpPr>
        <p:spPr>
          <a:xfrm>
            <a:off x="1023814" y="1900989"/>
            <a:ext cx="9605109" cy="4327873"/>
          </a:xfrm>
        </p:spPr>
        <p:txBody>
          <a:bodyPr>
            <a:noAutofit/>
          </a:bodyPr>
          <a:lstStyle/>
          <a:p>
            <a:r>
              <a:rPr lang="ru-RU" sz="1800" b="1" dirty="0" smtClean="0"/>
              <a:t>Не перефразирована тема во введении;</a:t>
            </a:r>
          </a:p>
          <a:p>
            <a:r>
              <a:rPr lang="ru-RU" sz="1800" b="1" dirty="0" smtClean="0"/>
              <a:t>Подмена </a:t>
            </a:r>
            <a:r>
              <a:rPr lang="ru-RU" sz="1800" b="1" dirty="0"/>
              <a:t>темы</a:t>
            </a:r>
            <a:r>
              <a:rPr lang="ru-RU" sz="1800" b="1" dirty="0" smtClean="0"/>
              <a:t>;</a:t>
            </a:r>
          </a:p>
          <a:p>
            <a:r>
              <a:rPr lang="ru-RU" sz="1800" b="1" dirty="0" smtClean="0"/>
              <a:t>Использование либо полностью формата «За и против», либо СЛС этого формата;</a:t>
            </a:r>
          </a:p>
          <a:p>
            <a:r>
              <a:rPr lang="ru-RU" sz="1800" b="1" dirty="0" smtClean="0"/>
              <a:t>Во введении даётся своя точка зрения;</a:t>
            </a:r>
          </a:p>
          <a:p>
            <a:r>
              <a:rPr lang="ru-RU" sz="1800" b="1" dirty="0" smtClean="0"/>
              <a:t>Повторяющиеся аргументы во 2 и 3 абзацах;</a:t>
            </a:r>
          </a:p>
          <a:p>
            <a:r>
              <a:rPr lang="ru-RU" sz="1800" b="1" dirty="0" smtClean="0"/>
              <a:t>Отсутствует 4 абзац, либо отсутствует несогласие с противоположенной точкой зрения, либо контраргументы;</a:t>
            </a:r>
          </a:p>
          <a:p>
            <a:r>
              <a:rPr lang="ru-RU" sz="1800" b="1" dirty="0" smtClean="0"/>
              <a:t>Используются СЛС элементарного уровня;</a:t>
            </a:r>
          </a:p>
          <a:p>
            <a:r>
              <a:rPr lang="ru-RU" sz="1800" b="1" dirty="0" smtClean="0"/>
              <a:t>В заключении отсутствует подтверждение своей точки зрения;</a:t>
            </a:r>
          </a:p>
          <a:p>
            <a:r>
              <a:rPr lang="ru-RU" sz="1800" b="1" dirty="0" smtClean="0"/>
              <a:t>Стилевое оформление неверно;</a:t>
            </a:r>
          </a:p>
          <a:p>
            <a:r>
              <a:rPr lang="ru-RU" sz="1800" b="1" dirty="0" smtClean="0"/>
              <a:t>Аргумент вводится вперёд тезиса и основного утверждения</a:t>
            </a:r>
          </a:p>
        </p:txBody>
      </p:sp>
    </p:spTree>
    <p:extLst>
      <p:ext uri="{BB962C8B-B14F-4D97-AF65-F5344CB8AC3E}">
        <p14:creationId xmlns:p14="http://schemas.microsoft.com/office/powerpoint/2010/main" val="560258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3324" y="982132"/>
            <a:ext cx="9401908" cy="1339037"/>
          </a:xfrm>
        </p:spPr>
        <p:txBody>
          <a:bodyPr>
            <a:normAutofit fontScale="90000"/>
          </a:bodyPr>
          <a:lstStyle/>
          <a:p>
            <a:r>
              <a:rPr lang="ru-RU" b="1" dirty="0" smtClean="0"/>
              <a:t>Рекомендации при подготовке к заданию 40 (ФИПИ)</a:t>
            </a:r>
            <a:endParaRPr lang="ru-RU" b="1" dirty="0"/>
          </a:p>
        </p:txBody>
      </p:sp>
      <p:sp>
        <p:nvSpPr>
          <p:cNvPr id="3" name="Объект 2"/>
          <p:cNvSpPr>
            <a:spLocks noGrp="1"/>
          </p:cNvSpPr>
          <p:nvPr>
            <p:ph idx="1"/>
          </p:nvPr>
        </p:nvSpPr>
        <p:spPr>
          <a:xfrm>
            <a:off x="1295401" y="2469662"/>
            <a:ext cx="9601196" cy="3696676"/>
          </a:xfrm>
        </p:spPr>
        <p:txBody>
          <a:bodyPr>
            <a:normAutofit fontScale="77500" lnSpcReduction="20000"/>
          </a:bodyPr>
          <a:lstStyle/>
          <a:p>
            <a:r>
              <a:rPr lang="ru-RU" dirty="0" smtClean="0"/>
              <a:t> </a:t>
            </a:r>
            <a:r>
              <a:rPr lang="ru-RU" dirty="0"/>
              <a:t>И</a:t>
            </a:r>
            <a:r>
              <a:rPr lang="ru-RU" dirty="0" smtClean="0"/>
              <a:t>зучать </a:t>
            </a:r>
            <a:r>
              <a:rPr lang="ru-RU" dirty="0"/>
              <a:t>особенности разных жанров письменной речи, а также разных типов эссе;</a:t>
            </a:r>
          </a:p>
          <a:p>
            <a:r>
              <a:rPr lang="ru-RU" dirty="0"/>
              <a:t>Д</a:t>
            </a:r>
            <a:r>
              <a:rPr lang="ru-RU" dirty="0" smtClean="0"/>
              <a:t>елать </a:t>
            </a:r>
            <a:r>
              <a:rPr lang="ru-RU" dirty="0"/>
              <a:t>подробный разбор </a:t>
            </a:r>
            <a:r>
              <a:rPr lang="ru-RU" b="1" dirty="0"/>
              <a:t>инструкции</a:t>
            </a:r>
            <a:r>
              <a:rPr lang="ru-RU" dirty="0"/>
              <a:t> задания и </a:t>
            </a:r>
            <a:r>
              <a:rPr lang="ru-RU" b="1" dirty="0"/>
              <a:t>формата </a:t>
            </a:r>
            <a:r>
              <a:rPr lang="ru-RU" dirty="0"/>
              <a:t>задания;</a:t>
            </a:r>
          </a:p>
          <a:p>
            <a:r>
              <a:rPr lang="ru-RU" dirty="0"/>
              <a:t>П</a:t>
            </a:r>
            <a:r>
              <a:rPr lang="ru-RU" dirty="0" smtClean="0"/>
              <a:t>одбирать </a:t>
            </a:r>
            <a:r>
              <a:rPr lang="ru-RU" dirty="0"/>
              <a:t>к плану </a:t>
            </a:r>
            <a:r>
              <a:rPr lang="ru-RU" b="1" dirty="0"/>
              <a:t>ключевые слова и выражения</a:t>
            </a:r>
            <a:r>
              <a:rPr lang="ru-RU" dirty="0"/>
              <a:t>;</a:t>
            </a:r>
          </a:p>
          <a:p>
            <a:r>
              <a:rPr lang="ru-RU" dirty="0"/>
              <a:t>Н</a:t>
            </a:r>
            <a:r>
              <a:rPr lang="ru-RU" dirty="0" smtClean="0"/>
              <a:t>ачинать </a:t>
            </a:r>
            <a:r>
              <a:rPr lang="ru-RU" dirty="0"/>
              <a:t>обучение с изучения структуры и видов абзаца как основной </a:t>
            </a:r>
            <a:r>
              <a:rPr lang="ru-RU" dirty="0" smtClean="0"/>
              <a:t>единицы текста</a:t>
            </a:r>
            <a:r>
              <a:rPr lang="ru-RU" dirty="0"/>
              <a:t>;</a:t>
            </a:r>
          </a:p>
          <a:p>
            <a:r>
              <a:rPr lang="ru-RU" dirty="0"/>
              <a:t>Р</a:t>
            </a:r>
            <a:r>
              <a:rPr lang="ru-RU" dirty="0" smtClean="0"/>
              <a:t>азобраться</a:t>
            </a:r>
            <a:r>
              <a:rPr lang="ru-RU" dirty="0"/>
              <a:t>, что такое </a:t>
            </a:r>
            <a:r>
              <a:rPr lang="ru-RU" b="1" dirty="0"/>
              <a:t>тезис</a:t>
            </a:r>
            <a:r>
              <a:rPr lang="ru-RU" dirty="0"/>
              <a:t>, что такое </a:t>
            </a:r>
            <a:r>
              <a:rPr lang="ru-RU" b="1" dirty="0"/>
              <a:t>аргумент</a:t>
            </a:r>
            <a:r>
              <a:rPr lang="ru-RU" dirty="0"/>
              <a:t>, что такое </a:t>
            </a:r>
            <a:r>
              <a:rPr lang="ru-RU" b="1" dirty="0"/>
              <a:t>пример</a:t>
            </a:r>
            <a:r>
              <a:rPr lang="ru-RU" dirty="0"/>
              <a:t>, что </a:t>
            </a:r>
            <a:r>
              <a:rPr lang="ru-RU" dirty="0" smtClean="0"/>
              <a:t>такое </a:t>
            </a:r>
            <a:r>
              <a:rPr lang="ru-RU" b="1" dirty="0" smtClean="0"/>
              <a:t>контраргумент</a:t>
            </a:r>
            <a:r>
              <a:rPr lang="ru-RU" dirty="0" smtClean="0"/>
              <a:t>;</a:t>
            </a:r>
            <a:endParaRPr lang="ru-RU" dirty="0"/>
          </a:p>
          <a:p>
            <a:r>
              <a:rPr lang="ru-RU" dirty="0"/>
              <a:t>А</a:t>
            </a:r>
            <a:r>
              <a:rPr lang="ru-RU" dirty="0" smtClean="0"/>
              <a:t>нализировать </a:t>
            </a:r>
            <a:r>
              <a:rPr lang="ru-RU" dirty="0"/>
              <a:t>свои работы в соответствии </a:t>
            </a:r>
            <a:r>
              <a:rPr lang="ru-RU" b="1" dirty="0"/>
              <a:t>с </a:t>
            </a:r>
            <a:r>
              <a:rPr lang="ru-RU" b="1" dirty="0" smtClean="0"/>
              <a:t>критериями </a:t>
            </a:r>
            <a:r>
              <a:rPr lang="ru-RU" dirty="0" smtClean="0"/>
              <a:t>и по </a:t>
            </a:r>
            <a:r>
              <a:rPr lang="ru-RU" b="1" dirty="0" smtClean="0"/>
              <a:t>дополнительным схемам оценивания;</a:t>
            </a:r>
            <a:endParaRPr lang="ru-RU" b="1" dirty="0"/>
          </a:p>
          <a:p>
            <a:r>
              <a:rPr lang="ru-RU" dirty="0"/>
              <a:t>Д</a:t>
            </a:r>
            <a:r>
              <a:rPr lang="ru-RU" dirty="0" smtClean="0"/>
              <a:t>елать </a:t>
            </a:r>
            <a:r>
              <a:rPr lang="ru-RU" dirty="0"/>
              <a:t>работу над ошибками с объяснением правил употребления </a:t>
            </a:r>
            <a:r>
              <a:rPr lang="ru-RU" b="1" dirty="0" smtClean="0"/>
              <a:t>лексики и </a:t>
            </a:r>
            <a:r>
              <a:rPr lang="ru-RU" b="1" dirty="0"/>
              <a:t>грамматики </a:t>
            </a:r>
            <a:r>
              <a:rPr lang="ru-RU" dirty="0"/>
              <a:t>в коммуникативно-значимом контексте;</a:t>
            </a:r>
          </a:p>
          <a:p>
            <a:r>
              <a:rPr lang="ru-RU" dirty="0"/>
              <a:t>П</a:t>
            </a:r>
            <a:r>
              <a:rPr lang="ru-RU" dirty="0" smtClean="0"/>
              <a:t>остоянно </a:t>
            </a:r>
            <a:r>
              <a:rPr lang="ru-RU" dirty="0"/>
              <a:t>делать лингвистический анализ </a:t>
            </a:r>
            <a:r>
              <a:rPr lang="ru-RU" dirty="0" smtClean="0"/>
              <a:t>текста.</a:t>
            </a:r>
            <a:endParaRPr lang="ru-RU" dirty="0"/>
          </a:p>
        </p:txBody>
      </p:sp>
    </p:spTree>
    <p:extLst>
      <p:ext uri="{BB962C8B-B14F-4D97-AF65-F5344CB8AC3E}">
        <p14:creationId xmlns:p14="http://schemas.microsoft.com/office/powerpoint/2010/main" val="3578243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3"/>
            <a:ext cx="9601196" cy="663788"/>
          </a:xfrm>
        </p:spPr>
        <p:txBody>
          <a:bodyPr>
            <a:normAutofit fontScale="90000"/>
          </a:bodyPr>
          <a:lstStyle/>
          <a:p>
            <a:r>
              <a:rPr lang="ru-RU" dirty="0" smtClean="0"/>
              <a:t>Подбор по плану ключевых слов и выражений</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670402998"/>
              </p:ext>
            </p:extLst>
          </p:nvPr>
        </p:nvGraphicFramePr>
        <p:xfrm>
          <a:off x="649705" y="1916230"/>
          <a:ext cx="10780295" cy="4769958"/>
        </p:xfrm>
        <a:graphic>
          <a:graphicData uri="http://schemas.openxmlformats.org/drawingml/2006/table">
            <a:tbl>
              <a:tblPr firstRow="1" bandRow="1">
                <a:tableStyleId>{5C22544A-7EE6-4342-B048-85BDC9FD1C3A}</a:tableStyleId>
              </a:tblPr>
              <a:tblGrid>
                <a:gridCol w="1937084">
                  <a:extLst>
                    <a:ext uri="{9D8B030D-6E8A-4147-A177-3AD203B41FA5}">
                      <a16:colId xmlns:a16="http://schemas.microsoft.com/office/drawing/2014/main" val="4294183493"/>
                    </a:ext>
                  </a:extLst>
                </a:gridCol>
                <a:gridCol w="8843211">
                  <a:extLst>
                    <a:ext uri="{9D8B030D-6E8A-4147-A177-3AD203B41FA5}">
                      <a16:colId xmlns:a16="http://schemas.microsoft.com/office/drawing/2014/main" val="1911624861"/>
                    </a:ext>
                  </a:extLst>
                </a:gridCol>
              </a:tblGrid>
              <a:tr h="381247">
                <a:tc>
                  <a:txBody>
                    <a:bodyPr/>
                    <a:lstStyle/>
                    <a:p>
                      <a:pPr algn="ctr"/>
                      <a:r>
                        <a:rPr lang="en-US" b="1" dirty="0" smtClean="0"/>
                        <a:t>PARAGRAF</a:t>
                      </a:r>
                      <a:endParaRPr lang="ru-RU" b="1" dirty="0"/>
                    </a:p>
                  </a:txBody>
                  <a:tcPr/>
                </a:tc>
                <a:tc>
                  <a:txBody>
                    <a:bodyPr/>
                    <a:lstStyle/>
                    <a:p>
                      <a:pPr algn="ctr"/>
                      <a:r>
                        <a:rPr lang="en-US" b="1" dirty="0" smtClean="0"/>
                        <a:t>KEY-</a:t>
                      </a:r>
                      <a:r>
                        <a:rPr lang="en-US" b="1" baseline="0" dirty="0" smtClean="0"/>
                        <a:t>INTRODUCTORY </a:t>
                      </a:r>
                      <a:r>
                        <a:rPr lang="en-US" b="1" dirty="0" smtClean="0"/>
                        <a:t>PHRASES</a:t>
                      </a:r>
                      <a:endParaRPr lang="ru-RU" b="1" dirty="0"/>
                    </a:p>
                  </a:txBody>
                  <a:tcPr/>
                </a:tc>
                <a:extLst>
                  <a:ext uri="{0D108BD9-81ED-4DB2-BD59-A6C34878D82A}">
                    <a16:rowId xmlns:a16="http://schemas.microsoft.com/office/drawing/2014/main" val="481435444"/>
                  </a:ext>
                </a:extLst>
              </a:tr>
              <a:tr h="1858871">
                <a:tc>
                  <a:txBody>
                    <a:bodyPr/>
                    <a:lstStyle/>
                    <a:p>
                      <a:r>
                        <a:rPr lang="en-US" sz="2000" b="1" dirty="0" smtClean="0"/>
                        <a:t>1 para</a:t>
                      </a:r>
                      <a:endParaRPr lang="ru-RU" sz="2000" b="1" dirty="0"/>
                    </a:p>
                  </a:txBody>
                  <a:tcPr/>
                </a:tc>
                <a:tc>
                  <a:txBody>
                    <a:bodyPr/>
                    <a:lstStyle/>
                    <a:p>
                      <a:r>
                        <a:rPr lang="en-US" sz="2000" b="1" kern="1200" dirty="0" smtClean="0">
                          <a:solidFill>
                            <a:schemeClr val="dk1"/>
                          </a:solidFill>
                          <a:effectLst/>
                          <a:latin typeface="+mn-lt"/>
                          <a:ea typeface="+mn-ea"/>
                          <a:cs typeface="+mn-cs"/>
                        </a:rPr>
                        <a:t>Everybody knows that </a:t>
                      </a:r>
                      <a:endParaRPr lang="ru-RU" sz="2000" b="1" kern="1200" dirty="0" smtClean="0">
                        <a:solidFill>
                          <a:schemeClr val="dk1"/>
                        </a:solidFill>
                        <a:effectLst/>
                        <a:latin typeface="+mn-lt"/>
                        <a:ea typeface="+mn-ea"/>
                        <a:cs typeface="+mn-cs"/>
                      </a:endParaRPr>
                    </a:p>
                    <a:p>
                      <a:r>
                        <a:rPr lang="en-US" sz="2000" b="1" kern="1200" dirty="0" smtClean="0">
                          <a:solidFill>
                            <a:schemeClr val="dk1"/>
                          </a:solidFill>
                          <a:effectLst/>
                          <a:latin typeface="+mn-lt"/>
                          <a:ea typeface="+mn-ea"/>
                          <a:cs typeface="+mn-cs"/>
                        </a:rPr>
                        <a:t>It  goes  without  saying that</a:t>
                      </a:r>
                      <a:endParaRPr lang="ru-RU" sz="2000" b="1" kern="1200" dirty="0" smtClean="0">
                        <a:solidFill>
                          <a:schemeClr val="dk1"/>
                        </a:solidFill>
                        <a:effectLst/>
                        <a:latin typeface="+mn-lt"/>
                        <a:ea typeface="+mn-ea"/>
                        <a:cs typeface="+mn-cs"/>
                      </a:endParaRPr>
                    </a:p>
                    <a:p>
                      <a:r>
                        <a:rPr lang="en-US" sz="2000" b="1" kern="1200" dirty="0" smtClean="0">
                          <a:solidFill>
                            <a:schemeClr val="dk1"/>
                          </a:solidFill>
                          <a:effectLst/>
                          <a:latin typeface="+mn-lt"/>
                          <a:ea typeface="+mn-ea"/>
                          <a:cs typeface="+mn-cs"/>
                        </a:rPr>
                        <a:t>It can’t be denied that nowadays</a:t>
                      </a:r>
                      <a:endParaRPr lang="ru-RU" sz="2000" b="1" kern="1200" dirty="0" smtClean="0">
                        <a:solidFill>
                          <a:schemeClr val="dk1"/>
                        </a:solidFill>
                        <a:effectLst/>
                        <a:latin typeface="+mn-lt"/>
                        <a:ea typeface="+mn-ea"/>
                        <a:cs typeface="+mn-cs"/>
                      </a:endParaRPr>
                    </a:p>
                    <a:p>
                      <a:r>
                        <a:rPr lang="en-US" sz="2000" b="1" kern="1200" dirty="0" smtClean="0">
                          <a:solidFill>
                            <a:schemeClr val="dk1"/>
                          </a:solidFill>
                          <a:effectLst/>
                          <a:latin typeface="+mn-lt"/>
                          <a:ea typeface="+mn-ea"/>
                          <a:cs typeface="+mn-cs"/>
                        </a:rPr>
                        <a:t>It is  common knowledge</a:t>
                      </a:r>
                    </a:p>
                    <a:p>
                      <a:r>
                        <a:rPr lang="en-US" sz="2000" b="1" kern="1200" dirty="0" smtClean="0">
                          <a:solidFill>
                            <a:schemeClr val="dk1"/>
                          </a:solidFill>
                          <a:effectLst/>
                          <a:latin typeface="+mn-lt"/>
                          <a:ea typeface="+mn-ea"/>
                          <a:cs typeface="+mn-cs"/>
                        </a:rPr>
                        <a:t>There is a tendency in the contemporary society to…..</a:t>
                      </a:r>
                      <a:endParaRPr lang="ru-RU" sz="2000" b="1" kern="1200" dirty="0" smtClean="0">
                        <a:solidFill>
                          <a:schemeClr val="dk1"/>
                        </a:solidFill>
                        <a:effectLst/>
                        <a:latin typeface="+mn-lt"/>
                        <a:ea typeface="+mn-ea"/>
                        <a:cs typeface="+mn-cs"/>
                      </a:endParaRPr>
                    </a:p>
                  </a:txBody>
                  <a:tcPr/>
                </a:tc>
                <a:extLst>
                  <a:ext uri="{0D108BD9-81ED-4DB2-BD59-A6C34878D82A}">
                    <a16:rowId xmlns:a16="http://schemas.microsoft.com/office/drawing/2014/main" val="899625593"/>
                  </a:ext>
                </a:extLst>
              </a:tr>
              <a:tr h="2448989">
                <a:tc>
                  <a:txBody>
                    <a:bodyPr/>
                    <a:lstStyle/>
                    <a:p>
                      <a:r>
                        <a:rPr lang="en-US" sz="2000" b="1" dirty="0" smtClean="0"/>
                        <a:t>2 para</a:t>
                      </a:r>
                      <a:endParaRPr lang="ru-RU" sz="2000" b="1" dirty="0"/>
                    </a:p>
                  </a:txBody>
                  <a:tcPr/>
                </a:tc>
                <a:tc>
                  <a:txBody>
                    <a:bodyPr/>
                    <a:lstStyle/>
                    <a:p>
                      <a:r>
                        <a:rPr lang="en-US" sz="2000" b="1" kern="1200" dirty="0" smtClean="0">
                          <a:solidFill>
                            <a:schemeClr val="dk1"/>
                          </a:solidFill>
                          <a:effectLst/>
                          <a:latin typeface="+mn-lt"/>
                          <a:ea typeface="+mn-ea"/>
                          <a:cs typeface="+mn-cs"/>
                        </a:rPr>
                        <a:t>To my mind,</a:t>
                      </a:r>
                      <a:r>
                        <a:rPr lang="en-US" sz="2000" b="1" kern="1200" baseline="0" dirty="0" smtClean="0">
                          <a:solidFill>
                            <a:schemeClr val="dk1"/>
                          </a:solidFill>
                          <a:effectLst/>
                          <a:latin typeface="+mn-lt"/>
                          <a:ea typeface="+mn-ea"/>
                          <a:cs typeface="+mn-cs"/>
                        </a:rPr>
                        <a:t> I think that</a:t>
                      </a:r>
                      <a:endParaRPr lang="en-US" sz="2000" b="1" kern="1200" dirty="0" smtClean="0">
                        <a:solidFill>
                          <a:schemeClr val="dk1"/>
                        </a:solidFill>
                        <a:effectLst/>
                        <a:latin typeface="+mn-lt"/>
                        <a:ea typeface="+mn-ea"/>
                        <a:cs typeface="+mn-cs"/>
                      </a:endParaRPr>
                    </a:p>
                    <a:p>
                      <a:r>
                        <a:rPr lang="en-US" sz="2000" b="1" kern="1200" dirty="0" smtClean="0">
                          <a:solidFill>
                            <a:schemeClr val="dk1"/>
                          </a:solidFill>
                          <a:effectLst/>
                          <a:latin typeface="+mn-lt"/>
                          <a:ea typeface="+mn-ea"/>
                          <a:cs typeface="+mn-cs"/>
                        </a:rPr>
                        <a:t>In my view</a:t>
                      </a:r>
                    </a:p>
                    <a:p>
                      <a:r>
                        <a:rPr lang="en-US" sz="2000" b="1" kern="1200" dirty="0" smtClean="0">
                          <a:solidFill>
                            <a:schemeClr val="dk1"/>
                          </a:solidFill>
                          <a:effectLst/>
                          <a:latin typeface="+mn-lt"/>
                          <a:ea typeface="+mn-ea"/>
                          <a:cs typeface="+mn-cs"/>
                        </a:rPr>
                        <a:t>From my point of view</a:t>
                      </a:r>
                    </a:p>
                    <a:p>
                      <a:r>
                        <a:rPr lang="en-US" sz="2000" b="1" kern="1200" dirty="0" smtClean="0">
                          <a:solidFill>
                            <a:schemeClr val="dk1"/>
                          </a:solidFill>
                          <a:effectLst/>
                          <a:latin typeface="+mn-lt"/>
                          <a:ea typeface="+mn-ea"/>
                          <a:cs typeface="+mn-cs"/>
                        </a:rPr>
                        <a:t>Personally, I stick to the point that</a:t>
                      </a:r>
                      <a:endParaRPr lang="ru-RU" sz="2000" b="1" kern="1200" dirty="0" smtClean="0">
                        <a:solidFill>
                          <a:schemeClr val="dk1"/>
                        </a:solidFill>
                        <a:effectLst/>
                        <a:latin typeface="+mn-lt"/>
                        <a:ea typeface="+mn-ea"/>
                        <a:cs typeface="+mn-cs"/>
                      </a:endParaRPr>
                    </a:p>
                    <a:p>
                      <a:r>
                        <a:rPr lang="en-US" sz="2000" b="1" kern="1200" dirty="0" smtClean="0">
                          <a:solidFill>
                            <a:schemeClr val="dk1"/>
                          </a:solidFill>
                          <a:effectLst/>
                          <a:latin typeface="+mn-lt"/>
                          <a:ea typeface="+mn-ea"/>
                          <a:cs typeface="+mn-cs"/>
                        </a:rPr>
                        <a:t>The first argument in </a:t>
                      </a:r>
                      <a:r>
                        <a:rPr lang="en-US" sz="2000" b="1" kern="1200" dirty="0" err="1" smtClean="0">
                          <a:solidFill>
                            <a:schemeClr val="dk1"/>
                          </a:solidFill>
                          <a:effectLst/>
                          <a:latin typeface="+mn-lt"/>
                          <a:ea typeface="+mn-ea"/>
                          <a:cs typeface="+mn-cs"/>
                        </a:rPr>
                        <a:t>favour</a:t>
                      </a:r>
                      <a:r>
                        <a:rPr lang="en-US" sz="2000" b="1" kern="1200" dirty="0" smtClean="0">
                          <a:solidFill>
                            <a:schemeClr val="dk1"/>
                          </a:solidFill>
                          <a:effectLst/>
                          <a:latin typeface="+mn-lt"/>
                          <a:ea typeface="+mn-ea"/>
                          <a:cs typeface="+mn-cs"/>
                        </a:rPr>
                        <a:t> of my opinion is that </a:t>
                      </a:r>
                    </a:p>
                    <a:p>
                      <a:r>
                        <a:rPr lang="en-US" sz="2000" b="1" kern="1200" dirty="0" smtClean="0">
                          <a:solidFill>
                            <a:schemeClr val="dk1"/>
                          </a:solidFill>
                          <a:effectLst/>
                          <a:latin typeface="+mn-lt"/>
                          <a:ea typeface="+mn-ea"/>
                          <a:cs typeface="+mn-cs"/>
                        </a:rPr>
                        <a:t>Another</a:t>
                      </a:r>
                      <a:r>
                        <a:rPr lang="en-US" sz="2000" b="1" kern="1200" baseline="0" dirty="0" smtClean="0">
                          <a:solidFill>
                            <a:schemeClr val="dk1"/>
                          </a:solidFill>
                          <a:effectLst/>
                          <a:latin typeface="+mn-lt"/>
                          <a:ea typeface="+mn-ea"/>
                          <a:cs typeface="+mn-cs"/>
                        </a:rPr>
                        <a:t> fact/ example proving my point of view is that</a:t>
                      </a:r>
                      <a:endParaRPr lang="ru-RU" sz="2000" b="1" kern="1200" dirty="0" smtClean="0">
                        <a:solidFill>
                          <a:schemeClr val="dk1"/>
                        </a:solidFill>
                        <a:effectLst/>
                        <a:latin typeface="+mn-lt"/>
                        <a:ea typeface="+mn-ea"/>
                        <a:cs typeface="+mn-cs"/>
                      </a:endParaRPr>
                    </a:p>
                    <a:p>
                      <a:r>
                        <a:rPr lang="en-US" sz="2000" b="1" kern="1200" dirty="0" smtClean="0">
                          <a:solidFill>
                            <a:schemeClr val="dk1"/>
                          </a:solidFill>
                          <a:effectLst/>
                          <a:latin typeface="+mn-lt"/>
                          <a:ea typeface="+mn-ea"/>
                          <a:cs typeface="+mn-cs"/>
                        </a:rPr>
                        <a:t>One cannot but agree that</a:t>
                      </a:r>
                      <a:endParaRPr lang="ru-RU" sz="2000" b="1" kern="1200" dirty="0" smtClean="0">
                        <a:solidFill>
                          <a:schemeClr val="dk1"/>
                        </a:solidFill>
                        <a:effectLst/>
                        <a:latin typeface="+mn-lt"/>
                        <a:ea typeface="+mn-ea"/>
                        <a:cs typeface="+mn-cs"/>
                      </a:endParaRPr>
                    </a:p>
                    <a:p>
                      <a:r>
                        <a:rPr lang="en-US" sz="2000" b="1" kern="1200" dirty="0" smtClean="0">
                          <a:solidFill>
                            <a:schemeClr val="dk1"/>
                          </a:solidFill>
                          <a:effectLst/>
                          <a:latin typeface="+mn-lt"/>
                          <a:ea typeface="+mn-ea"/>
                          <a:cs typeface="+mn-cs"/>
                        </a:rPr>
                        <a:t>More than that, Furthermore,</a:t>
                      </a:r>
                      <a:r>
                        <a:rPr lang="en-US" sz="2000" b="1" kern="1200" baseline="0" dirty="0" smtClean="0">
                          <a:solidFill>
                            <a:schemeClr val="dk1"/>
                          </a:solidFill>
                          <a:effectLst/>
                          <a:latin typeface="+mn-lt"/>
                          <a:ea typeface="+mn-ea"/>
                          <a:cs typeface="+mn-cs"/>
                        </a:rPr>
                        <a:t> Moreover, To add more, </a:t>
                      </a:r>
                      <a:endParaRPr lang="ru-RU" sz="2000" b="1" kern="1200" dirty="0">
                        <a:solidFill>
                          <a:schemeClr val="dk1"/>
                        </a:solidFill>
                        <a:effectLst/>
                        <a:latin typeface="+mn-lt"/>
                        <a:ea typeface="+mn-ea"/>
                        <a:cs typeface="+mn-cs"/>
                      </a:endParaRPr>
                    </a:p>
                  </a:txBody>
                  <a:tcPr/>
                </a:tc>
                <a:extLst>
                  <a:ext uri="{0D108BD9-81ED-4DB2-BD59-A6C34878D82A}">
                    <a16:rowId xmlns:a16="http://schemas.microsoft.com/office/drawing/2014/main" val="2417014848"/>
                  </a:ext>
                </a:extLst>
              </a:tr>
            </a:tbl>
          </a:graphicData>
        </a:graphic>
      </p:graphicFrame>
    </p:spTree>
    <p:extLst>
      <p:ext uri="{BB962C8B-B14F-4D97-AF65-F5344CB8AC3E}">
        <p14:creationId xmlns:p14="http://schemas.microsoft.com/office/powerpoint/2010/main" val="2732798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3"/>
            <a:ext cx="9601196" cy="245088"/>
          </a:xfrm>
        </p:spPr>
        <p:txBody>
          <a:bodyPr>
            <a:normAutofit fontScale="90000"/>
          </a:bodyPr>
          <a:lstStyle/>
          <a:p>
            <a:r>
              <a:rPr lang="ru-RU" dirty="0" smtClean="0"/>
              <a:t>Подбор по плану ключевых слов и выражений</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965943131"/>
              </p:ext>
            </p:extLst>
          </p:nvPr>
        </p:nvGraphicFramePr>
        <p:xfrm>
          <a:off x="144379" y="397041"/>
          <a:ext cx="11730789" cy="6193499"/>
        </p:xfrm>
        <a:graphic>
          <a:graphicData uri="http://schemas.openxmlformats.org/drawingml/2006/table">
            <a:tbl>
              <a:tblPr firstRow="1" bandRow="1">
                <a:tableStyleId>{5C22544A-7EE6-4342-B048-85BDC9FD1C3A}</a:tableStyleId>
              </a:tblPr>
              <a:tblGrid>
                <a:gridCol w="1130968">
                  <a:extLst>
                    <a:ext uri="{9D8B030D-6E8A-4147-A177-3AD203B41FA5}">
                      <a16:colId xmlns:a16="http://schemas.microsoft.com/office/drawing/2014/main" val="4294183493"/>
                    </a:ext>
                  </a:extLst>
                </a:gridCol>
                <a:gridCol w="10599821">
                  <a:extLst>
                    <a:ext uri="{9D8B030D-6E8A-4147-A177-3AD203B41FA5}">
                      <a16:colId xmlns:a16="http://schemas.microsoft.com/office/drawing/2014/main" val="1911624861"/>
                    </a:ext>
                  </a:extLst>
                </a:gridCol>
              </a:tblGrid>
              <a:tr h="423757">
                <a:tc>
                  <a:txBody>
                    <a:bodyPr/>
                    <a:lstStyle/>
                    <a:p>
                      <a:pPr algn="ctr"/>
                      <a:r>
                        <a:rPr lang="en-US" dirty="0" smtClean="0"/>
                        <a:t>PARA</a:t>
                      </a:r>
                      <a:endParaRPr lang="ru-RU" dirty="0"/>
                    </a:p>
                  </a:txBody>
                  <a:tcPr/>
                </a:tc>
                <a:tc>
                  <a:txBody>
                    <a:bodyPr/>
                    <a:lstStyle/>
                    <a:p>
                      <a:pPr algn="ctr"/>
                      <a:r>
                        <a:rPr lang="en-US" dirty="0" smtClean="0"/>
                        <a:t>KEY-</a:t>
                      </a:r>
                      <a:r>
                        <a:rPr lang="en-US" baseline="0" dirty="0" smtClean="0"/>
                        <a:t>INTRODUCTORY </a:t>
                      </a:r>
                      <a:r>
                        <a:rPr lang="en-US" dirty="0" smtClean="0"/>
                        <a:t>PHRASES</a:t>
                      </a:r>
                      <a:endParaRPr lang="ru-RU" dirty="0"/>
                    </a:p>
                  </a:txBody>
                  <a:tcPr/>
                </a:tc>
                <a:extLst>
                  <a:ext uri="{0D108BD9-81ED-4DB2-BD59-A6C34878D82A}">
                    <a16:rowId xmlns:a16="http://schemas.microsoft.com/office/drawing/2014/main" val="481435444"/>
                  </a:ext>
                </a:extLst>
              </a:tr>
              <a:tr h="2020702">
                <a:tc>
                  <a:txBody>
                    <a:bodyPr/>
                    <a:lstStyle/>
                    <a:p>
                      <a:r>
                        <a:rPr lang="en-US" b="1" dirty="0" smtClean="0"/>
                        <a:t>3 para</a:t>
                      </a:r>
                      <a:endParaRPr lang="ru-RU" b="1" dirty="0"/>
                    </a:p>
                  </a:txBody>
                  <a:tcPr/>
                </a:tc>
                <a:tc>
                  <a:txBody>
                    <a:bodyPr/>
                    <a:lstStyle/>
                    <a:p>
                      <a:r>
                        <a:rPr lang="en-US" sz="1800" b="1" kern="1200" dirty="0" smtClean="0">
                          <a:solidFill>
                            <a:schemeClr val="dk1"/>
                          </a:solidFill>
                          <a:effectLst/>
                          <a:latin typeface="+mn-lt"/>
                          <a:ea typeface="+mn-ea"/>
                          <a:cs typeface="+mn-cs"/>
                        </a:rPr>
                        <a:t>The opponents of my point of view contradict me claiming that</a:t>
                      </a:r>
                      <a:endParaRPr lang="ru-RU" sz="1800" b="1" kern="1200" dirty="0" smtClean="0">
                        <a:solidFill>
                          <a:schemeClr val="dk1"/>
                        </a:solidFill>
                        <a:effectLst/>
                        <a:latin typeface="+mn-lt"/>
                        <a:ea typeface="+mn-ea"/>
                        <a:cs typeface="+mn-cs"/>
                      </a:endParaRPr>
                    </a:p>
                    <a:p>
                      <a:r>
                        <a:rPr lang="en-US" sz="1800" b="1" kern="1200" dirty="0" smtClean="0">
                          <a:solidFill>
                            <a:schemeClr val="dk1"/>
                          </a:solidFill>
                          <a:effectLst/>
                          <a:latin typeface="+mn-lt"/>
                          <a:ea typeface="+mn-ea"/>
                          <a:cs typeface="+mn-cs"/>
                        </a:rPr>
                        <a:t>However, there are people who do not share my point of view. They think that</a:t>
                      </a:r>
                      <a:endParaRPr lang="ru-RU" sz="1800" b="1" kern="1200" dirty="0" smtClean="0">
                        <a:solidFill>
                          <a:schemeClr val="dk1"/>
                        </a:solidFill>
                        <a:effectLst/>
                        <a:latin typeface="+mn-lt"/>
                        <a:ea typeface="+mn-ea"/>
                        <a:cs typeface="+mn-cs"/>
                      </a:endParaRPr>
                    </a:p>
                    <a:p>
                      <a:r>
                        <a:rPr lang="en-US" sz="1800" b="1" kern="1200" dirty="0" smtClean="0">
                          <a:solidFill>
                            <a:schemeClr val="dk1"/>
                          </a:solidFill>
                          <a:effectLst/>
                          <a:latin typeface="+mn-lt"/>
                          <a:ea typeface="+mn-ea"/>
                          <a:cs typeface="+mn-cs"/>
                        </a:rPr>
                        <a:t>Yet,  there is another opinion.</a:t>
                      </a:r>
                      <a:endParaRPr lang="ru-RU" sz="1800" b="1" kern="1200" dirty="0" smtClean="0">
                        <a:solidFill>
                          <a:schemeClr val="dk1"/>
                        </a:solidFill>
                        <a:effectLst/>
                        <a:latin typeface="+mn-lt"/>
                        <a:ea typeface="+mn-ea"/>
                        <a:cs typeface="+mn-cs"/>
                      </a:endParaRPr>
                    </a:p>
                    <a:p>
                      <a:r>
                        <a:rPr lang="en-US" sz="1800" b="1" kern="1200" dirty="0" smtClean="0">
                          <a:solidFill>
                            <a:schemeClr val="dk1"/>
                          </a:solidFill>
                          <a:effectLst/>
                          <a:latin typeface="+mn-lt"/>
                          <a:ea typeface="+mn-ea"/>
                          <a:cs typeface="+mn-cs"/>
                        </a:rPr>
                        <a:t>Yet, there are people who claim that</a:t>
                      </a:r>
                      <a:endParaRPr lang="ru-RU" sz="1800" b="1" kern="1200" dirty="0" smtClean="0">
                        <a:solidFill>
                          <a:schemeClr val="dk1"/>
                        </a:solidFill>
                        <a:effectLst/>
                        <a:latin typeface="+mn-lt"/>
                        <a:ea typeface="+mn-ea"/>
                        <a:cs typeface="+mn-cs"/>
                      </a:endParaRPr>
                    </a:p>
                    <a:p>
                      <a:r>
                        <a:rPr lang="en-US" sz="1800" b="1" kern="1200" dirty="0" smtClean="0">
                          <a:solidFill>
                            <a:schemeClr val="dk1"/>
                          </a:solidFill>
                          <a:effectLst/>
                          <a:latin typeface="+mn-lt"/>
                          <a:ea typeface="+mn-ea"/>
                          <a:cs typeface="+mn-cs"/>
                        </a:rPr>
                        <a:t>Contrary to my point of view, there are people who think that</a:t>
                      </a:r>
                      <a:endParaRPr lang="ru-RU" sz="1800" b="1" kern="1200" dirty="0" smtClean="0">
                        <a:solidFill>
                          <a:schemeClr val="dk1"/>
                        </a:solidFill>
                        <a:effectLst/>
                        <a:latin typeface="+mn-lt"/>
                        <a:ea typeface="+mn-ea"/>
                        <a:cs typeface="+mn-cs"/>
                      </a:endParaRPr>
                    </a:p>
                    <a:p>
                      <a:r>
                        <a:rPr lang="en-US" sz="1800" b="1" kern="1200" dirty="0" smtClean="0">
                          <a:solidFill>
                            <a:schemeClr val="dk1"/>
                          </a:solidFill>
                          <a:effectLst/>
                          <a:latin typeface="+mn-lt"/>
                          <a:ea typeface="+mn-ea"/>
                          <a:cs typeface="+mn-cs"/>
                        </a:rPr>
                        <a:t>Nevertheless, there are people who can’t agree with my opinion and give their arguments. They insist that</a:t>
                      </a:r>
                      <a:endParaRPr lang="ru-RU" sz="1800" b="1" kern="1200" dirty="0" smtClean="0">
                        <a:solidFill>
                          <a:schemeClr val="dk1"/>
                        </a:solidFill>
                        <a:effectLst/>
                        <a:latin typeface="+mn-lt"/>
                        <a:ea typeface="+mn-ea"/>
                        <a:cs typeface="+mn-cs"/>
                      </a:endParaRPr>
                    </a:p>
                    <a:p>
                      <a:r>
                        <a:rPr lang="en-US" sz="1800" b="1" kern="1200" dirty="0" smtClean="0">
                          <a:solidFill>
                            <a:schemeClr val="dk1"/>
                          </a:solidFill>
                          <a:effectLst/>
                          <a:latin typeface="+mn-lt"/>
                          <a:ea typeface="+mn-ea"/>
                          <a:cs typeface="+mn-cs"/>
                        </a:rPr>
                        <a:t>However, there are people supporting a different point of view.</a:t>
                      </a:r>
                      <a:endParaRPr lang="ru-RU" sz="1800" b="1" kern="1200" dirty="0">
                        <a:solidFill>
                          <a:schemeClr val="dk1"/>
                        </a:solidFill>
                        <a:effectLst/>
                        <a:latin typeface="+mn-lt"/>
                        <a:ea typeface="+mn-ea"/>
                        <a:cs typeface="+mn-cs"/>
                      </a:endParaRPr>
                    </a:p>
                  </a:txBody>
                  <a:tcPr/>
                </a:tc>
                <a:extLst>
                  <a:ext uri="{0D108BD9-81ED-4DB2-BD59-A6C34878D82A}">
                    <a16:rowId xmlns:a16="http://schemas.microsoft.com/office/drawing/2014/main" val="575518193"/>
                  </a:ext>
                </a:extLst>
              </a:tr>
              <a:tr h="1693784">
                <a:tc>
                  <a:txBody>
                    <a:bodyPr/>
                    <a:lstStyle/>
                    <a:p>
                      <a:r>
                        <a:rPr lang="en-US" b="1" dirty="0" smtClean="0"/>
                        <a:t>4 para</a:t>
                      </a:r>
                      <a:endParaRPr lang="ru-RU" b="1" dirty="0"/>
                    </a:p>
                  </a:txBody>
                  <a:tcPr/>
                </a:tc>
                <a:tc>
                  <a:txBody>
                    <a:bodyPr/>
                    <a:lstStyle/>
                    <a:p>
                      <a:r>
                        <a:rPr lang="en-US" sz="1800" b="1" kern="1200" dirty="0" smtClean="0">
                          <a:solidFill>
                            <a:schemeClr val="dk1"/>
                          </a:solidFill>
                          <a:effectLst/>
                          <a:latin typeface="+mn-lt"/>
                          <a:ea typeface="+mn-ea"/>
                          <a:cs typeface="+mn-cs"/>
                        </a:rPr>
                        <a:t>Although this point of view is very popular I cannot agree with it</a:t>
                      </a:r>
                      <a:endParaRPr lang="ru-RU" sz="1800" b="1" kern="1200" dirty="0" smtClean="0">
                        <a:solidFill>
                          <a:schemeClr val="dk1"/>
                        </a:solidFill>
                        <a:effectLst/>
                        <a:latin typeface="+mn-lt"/>
                        <a:ea typeface="+mn-ea"/>
                        <a:cs typeface="+mn-cs"/>
                      </a:endParaRPr>
                    </a:p>
                    <a:p>
                      <a:r>
                        <a:rPr lang="en-US" sz="1800" b="1" kern="1200" dirty="0" smtClean="0">
                          <a:solidFill>
                            <a:schemeClr val="dk1"/>
                          </a:solidFill>
                          <a:effectLst/>
                          <a:latin typeface="+mn-lt"/>
                          <a:ea typeface="+mn-ea"/>
                          <a:cs typeface="+mn-cs"/>
                        </a:rPr>
                        <a:t>Though this point of view is quite common, I completely disagree with it.</a:t>
                      </a:r>
                      <a:endParaRPr lang="ru-RU" sz="1800" b="1" kern="1200" dirty="0" smtClean="0">
                        <a:solidFill>
                          <a:schemeClr val="dk1"/>
                        </a:solidFill>
                        <a:effectLst/>
                        <a:latin typeface="+mn-lt"/>
                        <a:ea typeface="+mn-ea"/>
                        <a:cs typeface="+mn-cs"/>
                      </a:endParaRPr>
                    </a:p>
                    <a:p>
                      <a:r>
                        <a:rPr lang="en-US" sz="1800" b="1" kern="1200" dirty="0" smtClean="0">
                          <a:solidFill>
                            <a:schemeClr val="dk1"/>
                          </a:solidFill>
                          <a:effectLst/>
                          <a:latin typeface="+mn-lt"/>
                          <a:ea typeface="+mn-ea"/>
                          <a:cs typeface="+mn-cs"/>
                        </a:rPr>
                        <a:t>Personally, I strongly object this statement because</a:t>
                      </a:r>
                      <a:endParaRPr lang="ru-RU" sz="1800" b="1" kern="1200" dirty="0" smtClean="0">
                        <a:solidFill>
                          <a:schemeClr val="dk1"/>
                        </a:solidFill>
                        <a:effectLst/>
                        <a:latin typeface="+mn-lt"/>
                        <a:ea typeface="+mn-ea"/>
                        <a:cs typeface="+mn-cs"/>
                      </a:endParaRPr>
                    </a:p>
                    <a:p>
                      <a:r>
                        <a:rPr lang="en-US" sz="1800" b="1" kern="1200" dirty="0" smtClean="0">
                          <a:solidFill>
                            <a:schemeClr val="dk1"/>
                          </a:solidFill>
                          <a:effectLst/>
                          <a:latin typeface="+mn-lt"/>
                          <a:ea typeface="+mn-ea"/>
                          <a:cs typeface="+mn-cs"/>
                        </a:rPr>
                        <a:t>Though the arguments mentioned above seem to be reasonable, I must disagree with them as</a:t>
                      </a:r>
                      <a:endParaRPr lang="ru-RU" sz="1800" b="1" kern="1200" dirty="0" smtClean="0">
                        <a:solidFill>
                          <a:schemeClr val="dk1"/>
                        </a:solidFill>
                        <a:effectLst/>
                        <a:latin typeface="+mn-lt"/>
                        <a:ea typeface="+mn-ea"/>
                        <a:cs typeface="+mn-cs"/>
                      </a:endParaRPr>
                    </a:p>
                    <a:p>
                      <a:r>
                        <a:rPr lang="en-US" sz="1800" b="1" kern="1200" dirty="0" smtClean="0">
                          <a:solidFill>
                            <a:schemeClr val="dk1"/>
                          </a:solidFill>
                          <a:effectLst/>
                          <a:latin typeface="+mn-lt"/>
                          <a:ea typeface="+mn-ea"/>
                          <a:cs typeface="+mn-cs"/>
                        </a:rPr>
                        <a:t>I totally disagree with the above opinion as,</a:t>
                      </a:r>
                      <a:r>
                        <a:rPr lang="en-US" sz="1800" b="1" kern="1200" baseline="0" dirty="0" smtClean="0">
                          <a:solidFill>
                            <a:schemeClr val="dk1"/>
                          </a:solidFill>
                          <a:effectLst/>
                          <a:latin typeface="+mn-lt"/>
                          <a:ea typeface="+mn-ea"/>
                          <a:cs typeface="+mn-cs"/>
                        </a:rPr>
                        <a:t> </a:t>
                      </a:r>
                    </a:p>
                    <a:p>
                      <a:r>
                        <a:rPr lang="en-US" sz="1800" b="1" kern="1200" dirty="0" smtClean="0">
                          <a:solidFill>
                            <a:schemeClr val="dk1"/>
                          </a:solidFill>
                          <a:effectLst/>
                          <a:latin typeface="+mn-lt"/>
                          <a:ea typeface="+mn-ea"/>
                          <a:cs typeface="+mn-cs"/>
                        </a:rPr>
                        <a:t>The arguments of my opponents</a:t>
                      </a:r>
                      <a:r>
                        <a:rPr lang="en-US" sz="1800" b="1" kern="1200" baseline="0" dirty="0" smtClean="0">
                          <a:solidFill>
                            <a:schemeClr val="dk1"/>
                          </a:solidFill>
                          <a:effectLst/>
                          <a:latin typeface="+mn-lt"/>
                          <a:ea typeface="+mn-ea"/>
                          <a:cs typeface="+mn-cs"/>
                        </a:rPr>
                        <a:t> seem insufficient to me as</a:t>
                      </a:r>
                      <a:endParaRPr lang="ru-RU" sz="1800" b="1" kern="1200" dirty="0">
                        <a:solidFill>
                          <a:schemeClr val="dk1"/>
                        </a:solidFill>
                        <a:effectLst/>
                        <a:latin typeface="+mn-lt"/>
                        <a:ea typeface="+mn-ea"/>
                        <a:cs typeface="+mn-cs"/>
                      </a:endParaRPr>
                    </a:p>
                  </a:txBody>
                  <a:tcPr/>
                </a:tc>
                <a:extLst>
                  <a:ext uri="{0D108BD9-81ED-4DB2-BD59-A6C34878D82A}">
                    <a16:rowId xmlns:a16="http://schemas.microsoft.com/office/drawing/2014/main" val="3892343223"/>
                  </a:ext>
                </a:extLst>
              </a:tr>
              <a:tr h="1946255">
                <a:tc>
                  <a:txBody>
                    <a:bodyPr/>
                    <a:lstStyle/>
                    <a:p>
                      <a:r>
                        <a:rPr lang="en-US" b="1" dirty="0" smtClean="0"/>
                        <a:t>5</a:t>
                      </a:r>
                      <a:r>
                        <a:rPr lang="en-US" b="1" baseline="0" dirty="0" smtClean="0"/>
                        <a:t> para</a:t>
                      </a:r>
                      <a:endParaRPr lang="ru-RU" b="1" dirty="0"/>
                    </a:p>
                  </a:txBody>
                  <a:tcPr/>
                </a:tc>
                <a:tc>
                  <a:txBody>
                    <a:bodyPr/>
                    <a:lstStyle/>
                    <a:p>
                      <a:r>
                        <a:rPr lang="en-US" sz="1800" b="1" kern="1200" dirty="0" smtClean="0">
                          <a:solidFill>
                            <a:schemeClr val="dk1"/>
                          </a:solidFill>
                          <a:effectLst/>
                          <a:latin typeface="+mn-lt"/>
                          <a:ea typeface="+mn-ea"/>
                          <a:cs typeface="+mn-cs"/>
                        </a:rPr>
                        <a:t>To sum up,</a:t>
                      </a:r>
                    </a:p>
                    <a:p>
                      <a:r>
                        <a:rPr lang="en-US" sz="1800" b="1" kern="1200" dirty="0" smtClean="0">
                          <a:solidFill>
                            <a:schemeClr val="dk1"/>
                          </a:solidFill>
                          <a:effectLst/>
                          <a:latin typeface="+mn-lt"/>
                          <a:ea typeface="+mn-ea"/>
                          <a:cs typeface="+mn-cs"/>
                        </a:rPr>
                        <a:t>To conclude, there are two points of view on this problem. Despite other people’s opinion, I still believe that / hold the opinion that/</a:t>
                      </a:r>
                      <a:r>
                        <a:rPr lang="en-US" sz="1800" b="1" kern="1200" baseline="0" dirty="0" smtClean="0">
                          <a:solidFill>
                            <a:schemeClr val="dk1"/>
                          </a:solidFill>
                          <a:effectLst/>
                          <a:latin typeface="+mn-lt"/>
                          <a:ea typeface="+mn-ea"/>
                          <a:cs typeface="+mn-cs"/>
                        </a:rPr>
                        <a:t> absolutely positive/sure  that…..</a:t>
                      </a:r>
                      <a:endParaRPr lang="ru-RU" sz="1800" b="1" kern="1200" dirty="0" smtClean="0">
                        <a:solidFill>
                          <a:schemeClr val="dk1"/>
                        </a:solidFill>
                        <a:effectLst/>
                        <a:latin typeface="+mn-lt"/>
                        <a:ea typeface="+mn-ea"/>
                        <a:cs typeface="+mn-cs"/>
                      </a:endParaRPr>
                    </a:p>
                    <a:p>
                      <a:r>
                        <a:rPr lang="en-US" sz="1800" b="1" kern="1200" dirty="0" smtClean="0">
                          <a:solidFill>
                            <a:schemeClr val="dk1"/>
                          </a:solidFill>
                          <a:effectLst/>
                          <a:latin typeface="+mn-lt"/>
                          <a:ea typeface="+mn-ea"/>
                          <a:cs typeface="+mn-cs"/>
                        </a:rPr>
                        <a:t>In conclusion , I would like to stress once more that in spite of different viewpoints on the problem I think In spite of all possible objections I stick to the point of view that,</a:t>
                      </a:r>
                    </a:p>
                    <a:p>
                      <a:r>
                        <a:rPr lang="en-US" sz="1800" b="1" kern="1200" dirty="0" smtClean="0">
                          <a:solidFill>
                            <a:schemeClr val="dk1"/>
                          </a:solidFill>
                          <a:effectLst/>
                          <a:latin typeface="+mn-lt"/>
                          <a:ea typeface="+mn-ea"/>
                          <a:cs typeface="+mn-cs"/>
                        </a:rPr>
                        <a:t>All in all, the problem/issue/</a:t>
                      </a:r>
                      <a:r>
                        <a:rPr lang="en-US" sz="1800" b="1" kern="1200" baseline="0" dirty="0" smtClean="0">
                          <a:solidFill>
                            <a:schemeClr val="dk1"/>
                          </a:solidFill>
                          <a:effectLst/>
                          <a:latin typeface="+mn-lt"/>
                          <a:ea typeface="+mn-ea"/>
                          <a:cs typeface="+mn-cs"/>
                        </a:rPr>
                        <a:t>question under discussion is controversial/vexed/dubious/arguable/hotly debated in modern/contemporary world/ society (in the scientific/political /religious circles)</a:t>
                      </a:r>
                      <a:endParaRPr lang="ru-RU" sz="1800" b="1" kern="1200" dirty="0" smtClean="0">
                        <a:solidFill>
                          <a:schemeClr val="dk1"/>
                        </a:solidFill>
                        <a:effectLst/>
                        <a:latin typeface="+mn-lt"/>
                        <a:ea typeface="+mn-ea"/>
                        <a:cs typeface="+mn-cs"/>
                      </a:endParaRPr>
                    </a:p>
                  </a:txBody>
                  <a:tcPr/>
                </a:tc>
                <a:extLst>
                  <a:ext uri="{0D108BD9-81ED-4DB2-BD59-A6C34878D82A}">
                    <a16:rowId xmlns:a16="http://schemas.microsoft.com/office/drawing/2014/main" val="1102928941"/>
                  </a:ext>
                </a:extLst>
              </a:tr>
            </a:tbl>
          </a:graphicData>
        </a:graphic>
      </p:graphicFrame>
    </p:spTree>
    <p:extLst>
      <p:ext uri="{BB962C8B-B14F-4D97-AF65-F5344CB8AC3E}">
        <p14:creationId xmlns:p14="http://schemas.microsoft.com/office/powerpoint/2010/main" val="3914574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3"/>
            <a:ext cx="9601196" cy="666194"/>
          </a:xfrm>
        </p:spPr>
        <p:txBody>
          <a:bodyPr>
            <a:normAutofit fontScale="90000"/>
          </a:bodyPr>
          <a:lstStyle/>
          <a:p>
            <a:r>
              <a:rPr lang="en-US" b="1" dirty="0"/>
              <a:t>A thesis statement:</a:t>
            </a:r>
            <a:r>
              <a:rPr lang="en-US" dirty="0"/>
              <a:t/>
            </a:r>
            <a:br>
              <a:rPr lang="en-US" dirty="0"/>
            </a:br>
            <a:endParaRPr lang="ru-RU" dirty="0"/>
          </a:p>
        </p:txBody>
      </p:sp>
      <p:sp>
        <p:nvSpPr>
          <p:cNvPr id="3" name="Объект 2"/>
          <p:cNvSpPr>
            <a:spLocks noGrp="1"/>
          </p:cNvSpPr>
          <p:nvPr>
            <p:ph idx="1"/>
          </p:nvPr>
        </p:nvSpPr>
        <p:spPr>
          <a:xfrm>
            <a:off x="1211180" y="1407695"/>
            <a:ext cx="9601196" cy="4468173"/>
          </a:xfrm>
        </p:spPr>
        <p:txBody>
          <a:bodyPr>
            <a:normAutofit fontScale="92500" lnSpcReduction="20000"/>
          </a:bodyPr>
          <a:lstStyle/>
          <a:p>
            <a:r>
              <a:rPr lang="en-US" b="1" dirty="0" smtClean="0"/>
              <a:t>tells </a:t>
            </a:r>
            <a:r>
              <a:rPr lang="en-US" b="1" dirty="0"/>
              <a:t>the reader how you will interpret the significance of the subject matter under discussion.</a:t>
            </a:r>
          </a:p>
          <a:p>
            <a:r>
              <a:rPr lang="en-US" b="1" dirty="0"/>
              <a:t>is a road map for the paper; in other words, it tells the reader what to expect from the rest of the paper.</a:t>
            </a:r>
          </a:p>
          <a:p>
            <a:r>
              <a:rPr lang="en-US" b="1" dirty="0"/>
              <a:t>directly answers the question asked of you. A thesis is an interpretation of a question or subject, not the subject itself. The subject, or topic, of an essay might be World War II or Moby Dick; a thesis must then offer a way to understand the war or the novel.</a:t>
            </a:r>
          </a:p>
          <a:p>
            <a:r>
              <a:rPr lang="en-US" b="1" dirty="0"/>
              <a:t>makes a claim that others might dispute.</a:t>
            </a:r>
          </a:p>
          <a:p>
            <a:r>
              <a:rPr lang="en-US" b="1" dirty="0"/>
              <a:t>is usually a single sentence near the beginning of your paper (most often, at the end of the first paragraph) that presents your argument to the reader. The rest of the paper, the body of the essay, gathers and organizes evidence that will persuade the reader of the logic of your interpretation.</a:t>
            </a:r>
          </a:p>
          <a:p>
            <a:endParaRPr lang="en-US" dirty="0" smtClean="0"/>
          </a:p>
          <a:p>
            <a:endParaRPr lang="ru-RU" dirty="0"/>
          </a:p>
        </p:txBody>
      </p:sp>
    </p:spTree>
    <p:extLst>
      <p:ext uri="{BB962C8B-B14F-4D97-AF65-F5344CB8AC3E}">
        <p14:creationId xmlns:p14="http://schemas.microsoft.com/office/powerpoint/2010/main" val="2585137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a:t>General </a:t>
            </a:r>
            <a:r>
              <a:rPr lang="en-US" b="1" dirty="0" smtClean="0"/>
              <a:t>statement/ an argument/counter </a:t>
            </a:r>
            <a:r>
              <a:rPr lang="en-US" b="1" dirty="0"/>
              <a:t>argument</a:t>
            </a:r>
            <a:endParaRPr lang="ru-RU" b="1" dirty="0"/>
          </a:p>
        </p:txBody>
      </p:sp>
      <p:sp>
        <p:nvSpPr>
          <p:cNvPr id="3" name="Объект 2"/>
          <p:cNvSpPr>
            <a:spLocks noGrp="1"/>
          </p:cNvSpPr>
          <p:nvPr>
            <p:ph idx="1"/>
          </p:nvPr>
        </p:nvSpPr>
        <p:spPr>
          <a:xfrm>
            <a:off x="842211" y="2424584"/>
            <a:ext cx="10503568" cy="3807773"/>
          </a:xfrm>
        </p:spPr>
        <p:txBody>
          <a:bodyPr>
            <a:normAutofit/>
          </a:bodyPr>
          <a:lstStyle/>
          <a:p>
            <a:r>
              <a:rPr lang="en-US" sz="2800" b="1" dirty="0"/>
              <a:t>A statement to be </a:t>
            </a:r>
            <a:r>
              <a:rPr lang="en-US" sz="2800" b="1" dirty="0" smtClean="0"/>
              <a:t>proved</a:t>
            </a:r>
          </a:p>
          <a:p>
            <a:r>
              <a:rPr lang="en-US" sz="2800" b="1" dirty="0" smtClean="0"/>
              <a:t>a </a:t>
            </a:r>
            <a:r>
              <a:rPr lang="en-US" sz="2800" b="1" dirty="0"/>
              <a:t>course of reasoning aimed at demonstrating a truth or falsehood; the methodical process of logical </a:t>
            </a:r>
            <a:r>
              <a:rPr lang="en-US" sz="2800" b="1" dirty="0" smtClean="0"/>
              <a:t>reasoning</a:t>
            </a:r>
          </a:p>
          <a:p>
            <a:r>
              <a:rPr lang="en-US" sz="2800" b="1" dirty="0"/>
              <a:t> </a:t>
            </a:r>
            <a:r>
              <a:rPr lang="en-US" sz="2800" b="1" dirty="0" smtClean="0"/>
              <a:t>a reason offered in proof, to induce belief, or convince the mind; reasoning expressed in words; as an </a:t>
            </a:r>
            <a:r>
              <a:rPr lang="en-US" sz="2800" b="1" dirty="0"/>
              <a:t>argument about, concerning, or regarding a proposition, for or in favor of it, or against </a:t>
            </a:r>
            <a:r>
              <a:rPr lang="en-US" sz="2800" b="1" dirty="0" smtClean="0"/>
              <a:t>it</a:t>
            </a:r>
            <a:endParaRPr lang="en-US" sz="2800" b="1" dirty="0"/>
          </a:p>
          <a:p>
            <a:r>
              <a:rPr lang="en-US" sz="2800" b="1" dirty="0"/>
              <a:t>An argument opposed to another argument</a:t>
            </a:r>
            <a:endParaRPr lang="ru-RU" sz="2800" b="1" dirty="0"/>
          </a:p>
          <a:p>
            <a:endParaRPr lang="ru-RU" b="1" dirty="0"/>
          </a:p>
        </p:txBody>
      </p:sp>
    </p:spTree>
    <p:extLst>
      <p:ext uri="{BB962C8B-B14F-4D97-AF65-F5344CB8AC3E}">
        <p14:creationId xmlns:p14="http://schemas.microsoft.com/office/powerpoint/2010/main" val="3264900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70202" y="960617"/>
            <a:ext cx="3861995" cy="3794263"/>
          </a:xfrm>
        </p:spPr>
        <p:txBody>
          <a:bodyPr>
            <a:normAutofit/>
          </a:bodyPr>
          <a:lstStyle/>
          <a:p>
            <a:r>
              <a:rPr lang="ru-RU" b="1" dirty="0" smtClean="0"/>
              <a:t>Дополни-тельная схема оценивания</a:t>
            </a:r>
            <a:endParaRPr lang="ru-RU" b="1" dirty="0"/>
          </a:p>
        </p:txBody>
      </p:sp>
      <p:pic>
        <p:nvPicPr>
          <p:cNvPr id="1026" name="Picture 2" descr="http://present5.com/presentforday2/20170201/podgotovka_ekspertov_gia-11_po_aya_2017_images/podgotovka_ekspertov_gia-11_po_aya_2017_60.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2576" t="17586" r="18376" b="2763"/>
          <a:stretch/>
        </p:blipFill>
        <p:spPr bwMode="auto">
          <a:xfrm>
            <a:off x="537882" y="570155"/>
            <a:ext cx="7282927" cy="5755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67754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347</TotalTime>
  <Words>877</Words>
  <Application>Microsoft Office PowerPoint</Application>
  <PresentationFormat>Широкоэкранный</PresentationFormat>
  <Paragraphs>84</Paragraphs>
  <Slides>10</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10</vt:i4>
      </vt:variant>
    </vt:vector>
  </HeadingPairs>
  <TitlesOfParts>
    <vt:vector size="13" baseType="lpstr">
      <vt:lpstr>Arial</vt:lpstr>
      <vt:lpstr>Garamond</vt:lpstr>
      <vt:lpstr>Натуральные материалы</vt:lpstr>
      <vt:lpstr>Структура и стратегии выполнения задания письменной части (эссе)</vt:lpstr>
      <vt:lpstr>Структура ЭССЕ</vt:lpstr>
      <vt:lpstr>Основные ошибки при написании эссе</vt:lpstr>
      <vt:lpstr>Рекомендации при подготовке к заданию 40 (ФИПИ)</vt:lpstr>
      <vt:lpstr>Подбор по плану ключевых слов и выражений</vt:lpstr>
      <vt:lpstr>Подбор по плану ключевых слов и выражений</vt:lpstr>
      <vt:lpstr>A thesis statement: </vt:lpstr>
      <vt:lpstr>General statement/ an argument/counter argument</vt:lpstr>
      <vt:lpstr>Дополни-тельная схема оценивания</vt:lpstr>
      <vt:lpstr>Структура и стратегивыполнения задания письменной части (эссе)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Структура и стратегии выполнения задания письменной части (эссе)</dc:title>
  <dc:creator>Mary</dc:creator>
  <cp:lastModifiedBy>Mary</cp:lastModifiedBy>
  <cp:revision>31</cp:revision>
  <dcterms:created xsi:type="dcterms:W3CDTF">2017-03-15T08:55:45Z</dcterms:created>
  <dcterms:modified xsi:type="dcterms:W3CDTF">2017-03-16T10:28:53Z</dcterms:modified>
</cp:coreProperties>
</file>