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69" r:id="rId3"/>
    <p:sldId id="274" r:id="rId4"/>
    <p:sldId id="285" r:id="rId5"/>
    <p:sldId id="286" r:id="rId6"/>
    <p:sldId id="287" r:id="rId7"/>
    <p:sldId id="288" r:id="rId8"/>
    <p:sldId id="275" r:id="rId9"/>
    <p:sldId id="284" r:id="rId10"/>
    <p:sldId id="276" r:id="rId11"/>
    <p:sldId id="263" r:id="rId12"/>
    <p:sldId id="270" r:id="rId13"/>
    <p:sldId id="271" r:id="rId14"/>
    <p:sldId id="289" r:id="rId15"/>
    <p:sldId id="272" r:id="rId16"/>
    <p:sldId id="265" r:id="rId17"/>
    <p:sldId id="267" r:id="rId18"/>
    <p:sldId id="268" r:id="rId19"/>
    <p:sldId id="278" r:id="rId20"/>
    <p:sldId id="258" r:id="rId21"/>
    <p:sldId id="283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00"/>
    <a:srgbClr val="B4DE86"/>
    <a:srgbClr val="99FF99"/>
    <a:srgbClr val="FFFF66"/>
    <a:srgbClr val="0753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C86FB1-A97F-46A4-8F2A-018BA963B8F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B904EC-EA74-456E-9E6E-3CAA0CE4007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5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Цели</a:t>
          </a:r>
          <a:endParaRPr lang="ru-RU" sz="2500" b="1" u="sng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5AD1D5D-EC02-47A3-BCA7-C2C5F58EBE67}" type="parTrans" cxnId="{3AD6E007-1C1E-4995-BF89-54327698EFF5}">
      <dgm:prSet/>
      <dgm:spPr/>
      <dgm:t>
        <a:bodyPr/>
        <a:lstStyle/>
        <a:p>
          <a:endParaRPr lang="ru-RU"/>
        </a:p>
      </dgm:t>
    </dgm:pt>
    <dgm:pt modelId="{0839C114-F326-48D2-8AE1-F1DAF08EBE6B}" type="sibTrans" cxnId="{3AD6E007-1C1E-4995-BF89-54327698EFF5}">
      <dgm:prSet/>
      <dgm:spPr/>
      <dgm:t>
        <a:bodyPr/>
        <a:lstStyle/>
        <a:p>
          <a:endParaRPr lang="ru-RU"/>
        </a:p>
      </dgm:t>
    </dgm:pt>
    <dgm:pt modelId="{4040B855-C009-44AE-997C-EA7521FB405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ambria" pitchFamily="18" charset="0"/>
            </a:rPr>
            <a:t>Развитие единого образовательного пространства в Российской Федерации, совершенствование общероссийской системы оценки качества образования</a:t>
          </a:r>
          <a:endParaRPr lang="ru-RU" sz="1600" dirty="0">
            <a:solidFill>
              <a:srgbClr val="002060"/>
            </a:solidFill>
            <a:latin typeface="Cambria" pitchFamily="18" charset="0"/>
          </a:endParaRPr>
        </a:p>
      </dgm:t>
    </dgm:pt>
    <dgm:pt modelId="{89840FC1-DD68-47E1-BE31-2B16C8EA1583}" type="parTrans" cxnId="{B31276FE-F6E0-405C-A4D8-6A0452B65408}">
      <dgm:prSet/>
      <dgm:spPr/>
      <dgm:t>
        <a:bodyPr/>
        <a:lstStyle/>
        <a:p>
          <a:endParaRPr lang="ru-RU"/>
        </a:p>
      </dgm:t>
    </dgm:pt>
    <dgm:pt modelId="{BC0E30D7-82BE-4A93-8C9C-0DB9474CDBBA}" type="sibTrans" cxnId="{B31276FE-F6E0-405C-A4D8-6A0452B65408}">
      <dgm:prSet/>
      <dgm:spPr/>
      <dgm:t>
        <a:bodyPr/>
        <a:lstStyle/>
        <a:p>
          <a:endParaRPr lang="ru-RU"/>
        </a:p>
      </dgm:t>
    </dgm:pt>
    <dgm:pt modelId="{A0BADDD7-459A-43BD-89F4-EF20FFE593C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Принципы</a:t>
          </a:r>
          <a:endParaRPr lang="ru-RU" sz="2500" b="1" i="0" u="sng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1718C4-9188-4E84-BA1E-B77704AD8A75}" type="parTrans" cxnId="{2F4822B3-B708-4B03-B9A5-BF030BCDBD2C}">
      <dgm:prSet/>
      <dgm:spPr/>
      <dgm:t>
        <a:bodyPr/>
        <a:lstStyle/>
        <a:p>
          <a:endParaRPr lang="ru-RU"/>
        </a:p>
      </dgm:t>
    </dgm:pt>
    <dgm:pt modelId="{E6C397DC-7FE9-401B-A352-410A5A481D5B}" type="sibTrans" cxnId="{2F4822B3-B708-4B03-B9A5-BF030BCDBD2C}">
      <dgm:prSet/>
      <dgm:spPr/>
      <dgm:t>
        <a:bodyPr/>
        <a:lstStyle/>
        <a:p>
          <a:endParaRPr lang="ru-RU"/>
        </a:p>
      </dgm:t>
    </dgm:pt>
    <dgm:pt modelId="{C2D279D2-CF43-4EFD-BC59-9EFD16849CF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ambria" pitchFamily="18" charset="0"/>
            </a:rPr>
            <a:t>Анализ состояния системы образования,  формирование программ развития</a:t>
          </a:r>
          <a:endParaRPr lang="ru-RU" sz="1600" dirty="0">
            <a:solidFill>
              <a:srgbClr val="002060"/>
            </a:solidFill>
            <a:latin typeface="Cambria" pitchFamily="18" charset="0"/>
          </a:endParaRPr>
        </a:p>
      </dgm:t>
    </dgm:pt>
    <dgm:pt modelId="{B90FF34B-E1E3-4314-8B6C-425A9877639A}" type="parTrans" cxnId="{FABAD4A9-2AD4-4CD9-9BEA-1331766DE3FB}">
      <dgm:prSet/>
      <dgm:spPr/>
      <dgm:t>
        <a:bodyPr/>
        <a:lstStyle/>
        <a:p>
          <a:endParaRPr lang="ru-RU"/>
        </a:p>
      </dgm:t>
    </dgm:pt>
    <dgm:pt modelId="{9C3EF196-AF22-468B-BAF5-3EE30D56FA9B}" type="sibTrans" cxnId="{FABAD4A9-2AD4-4CD9-9BEA-1331766DE3FB}">
      <dgm:prSet/>
      <dgm:spPr/>
      <dgm:t>
        <a:bodyPr/>
        <a:lstStyle/>
        <a:p>
          <a:endParaRPr lang="ru-RU"/>
        </a:p>
      </dgm:t>
    </dgm:pt>
    <dgm:pt modelId="{720E5E88-63FC-4A21-837B-1C8AE434A20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1600" dirty="0">
            <a:solidFill>
              <a:srgbClr val="002060"/>
            </a:solidFill>
            <a:latin typeface="Cambria" pitchFamily="18" charset="0"/>
          </a:endParaRPr>
        </a:p>
      </dgm:t>
    </dgm:pt>
    <dgm:pt modelId="{291E7665-25A6-43A9-B71E-88F4A8528E04}" type="parTrans" cxnId="{D86FB3B2-151C-4117-B606-564A06E7FEC3}">
      <dgm:prSet/>
      <dgm:spPr/>
      <dgm:t>
        <a:bodyPr/>
        <a:lstStyle/>
        <a:p>
          <a:endParaRPr lang="ru-RU"/>
        </a:p>
      </dgm:t>
    </dgm:pt>
    <dgm:pt modelId="{7896BBA6-5DA1-4D44-B0D1-39966CFC28D6}" type="sibTrans" cxnId="{D86FB3B2-151C-4117-B606-564A06E7FEC3}">
      <dgm:prSet/>
      <dgm:spPr/>
      <dgm:t>
        <a:bodyPr/>
        <a:lstStyle/>
        <a:p>
          <a:endParaRPr lang="ru-RU"/>
        </a:p>
      </dgm:t>
    </dgm:pt>
    <dgm:pt modelId="{6589F316-485F-40B1-86B3-94E580B513B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dirty="0" smtClean="0">
              <a:solidFill>
                <a:srgbClr val="FF0000"/>
              </a:solidFill>
              <a:latin typeface="Cambria" pitchFamily="18" charset="0"/>
            </a:rPr>
            <a:t>Соответствие ФГОС</a:t>
          </a:r>
          <a:r>
            <a:rPr lang="ru-RU" sz="1500" dirty="0" smtClean="0">
              <a:solidFill>
                <a:srgbClr val="002060"/>
              </a:solidFill>
              <a:latin typeface="Cambria" pitchFamily="18" charset="0"/>
            </a:rPr>
            <a:t>, традициям российского образования, решениям Президента и Правительства РФ</a:t>
          </a:r>
          <a:endParaRPr lang="ru-RU" sz="2500" b="1" i="0" u="sng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C39027C-A60E-4816-BF44-F88E15CDD5B4}" type="parTrans" cxnId="{4911A58D-6257-4779-B777-DDEE6DC48843}">
      <dgm:prSet/>
      <dgm:spPr/>
      <dgm:t>
        <a:bodyPr/>
        <a:lstStyle/>
        <a:p>
          <a:endParaRPr lang="ru-RU"/>
        </a:p>
      </dgm:t>
    </dgm:pt>
    <dgm:pt modelId="{ABF5E1F7-CE22-4B0E-B608-FB1222244FF4}" type="sibTrans" cxnId="{4911A58D-6257-4779-B777-DDEE6DC48843}">
      <dgm:prSet/>
      <dgm:spPr/>
      <dgm:t>
        <a:bodyPr/>
        <a:lstStyle/>
        <a:p>
          <a:endParaRPr lang="ru-RU"/>
        </a:p>
      </dgm:t>
    </dgm:pt>
    <dgm:pt modelId="{4961654A-5D66-45BE-AF32-FB572F3ED9E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dirty="0" smtClean="0">
              <a:solidFill>
                <a:srgbClr val="FF0000"/>
              </a:solidFill>
              <a:latin typeface="Cambria" pitchFamily="18" charset="0"/>
            </a:rPr>
            <a:t>Выборка </a:t>
          </a:r>
          <a:r>
            <a:rPr lang="ru-RU" sz="1500" dirty="0" smtClean="0">
              <a:solidFill>
                <a:srgbClr val="002060"/>
              </a:solidFill>
              <a:latin typeface="Cambria" pitchFamily="18" charset="0"/>
            </a:rPr>
            <a:t>репрезентативна по РФ и по группам субъектов РФ </a:t>
          </a:r>
          <a:r>
            <a:rPr lang="ru-RU" sz="1500" b="1" u="sng" dirty="0" smtClean="0">
              <a:solidFill>
                <a:srgbClr val="FF0000"/>
              </a:solidFill>
              <a:latin typeface="Cambria" pitchFamily="18" charset="0"/>
            </a:rPr>
            <a:t>(с учетом ВРП и результатов ЕГЭ)</a:t>
          </a:r>
          <a:endParaRPr lang="ru-RU" sz="2500" b="1" i="0" u="sng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A0357E-307A-4363-9910-4BA4CBA10F5C}" type="parTrans" cxnId="{8E1B80FD-32D1-4B04-9D1F-30790EBABE26}">
      <dgm:prSet/>
      <dgm:spPr/>
      <dgm:t>
        <a:bodyPr/>
        <a:lstStyle/>
        <a:p>
          <a:endParaRPr lang="ru-RU"/>
        </a:p>
      </dgm:t>
    </dgm:pt>
    <dgm:pt modelId="{E1D7D4D9-24C2-4570-9DAC-12D520420048}" type="sibTrans" cxnId="{8E1B80FD-32D1-4B04-9D1F-30790EBABE26}">
      <dgm:prSet/>
      <dgm:spPr/>
      <dgm:t>
        <a:bodyPr/>
        <a:lstStyle/>
        <a:p>
          <a:endParaRPr lang="ru-RU"/>
        </a:p>
      </dgm:t>
    </dgm:pt>
    <dgm:pt modelId="{7C15EA84-9304-432C-A635-C5EBAA4D503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dirty="0" smtClean="0">
              <a:solidFill>
                <a:srgbClr val="002060"/>
              </a:solidFill>
              <a:latin typeface="Cambria" pitchFamily="18" charset="0"/>
            </a:rPr>
            <a:t>Публичное обсуждение результатов</a:t>
          </a:r>
          <a:endParaRPr lang="ru-RU" sz="2500" b="1" i="0" u="sng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6B484D-52AC-4624-8B56-974280F3ACAB}" type="parTrans" cxnId="{081BE294-78B6-4013-9826-044E9797E83E}">
      <dgm:prSet/>
      <dgm:spPr/>
      <dgm:t>
        <a:bodyPr/>
        <a:lstStyle/>
        <a:p>
          <a:endParaRPr lang="ru-RU"/>
        </a:p>
      </dgm:t>
    </dgm:pt>
    <dgm:pt modelId="{8CFC9D65-FD05-432B-B350-1D606E5AEBA5}" type="sibTrans" cxnId="{081BE294-78B6-4013-9826-044E9797E83E}">
      <dgm:prSet/>
      <dgm:spPr/>
      <dgm:t>
        <a:bodyPr/>
        <a:lstStyle/>
        <a:p>
          <a:endParaRPr lang="ru-RU"/>
        </a:p>
      </dgm:t>
    </dgm:pt>
    <dgm:pt modelId="{E5B5F7FD-5006-42E2-B48E-C7BF402DD61C}" type="pres">
      <dgm:prSet presAssocID="{2DC86FB1-A97F-46A4-8F2A-018BA963B8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254B50-7CFA-4652-9FB4-EA0FB31B4728}" type="pres">
      <dgm:prSet presAssocID="{0FB904EC-EA74-456E-9E6E-3CAA0CE4007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806F9-0DF1-4ADF-91F3-BA1FA6417C54}" type="pres">
      <dgm:prSet presAssocID="{0839C114-F326-48D2-8AE1-F1DAF08EBE6B}" presName="sibTrans" presStyleCnt="0"/>
      <dgm:spPr/>
    </dgm:pt>
    <dgm:pt modelId="{EDFAA0C9-E8DA-491D-A342-1454C99A3EF9}" type="pres">
      <dgm:prSet presAssocID="{A0BADDD7-459A-43BD-89F4-EF20FFE593C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B80FD-32D1-4B04-9D1F-30790EBABE26}" srcId="{A0BADDD7-459A-43BD-89F4-EF20FFE593CD}" destId="{4961654A-5D66-45BE-AF32-FB572F3ED9E0}" srcOrd="1" destOrd="0" parTransId="{41A0357E-307A-4363-9910-4BA4CBA10F5C}" sibTransId="{E1D7D4D9-24C2-4570-9DAC-12D520420048}"/>
    <dgm:cxn modelId="{8BE18D76-41D0-469E-970A-111A7DBE4712}" type="presOf" srcId="{7C15EA84-9304-432C-A635-C5EBAA4D503B}" destId="{EDFAA0C9-E8DA-491D-A342-1454C99A3EF9}" srcOrd="0" destOrd="3" presId="urn:microsoft.com/office/officeart/2005/8/layout/hList6"/>
    <dgm:cxn modelId="{12244976-B204-433E-8B8F-9010A2C76122}" type="presOf" srcId="{4961654A-5D66-45BE-AF32-FB572F3ED9E0}" destId="{EDFAA0C9-E8DA-491D-A342-1454C99A3EF9}" srcOrd="0" destOrd="2" presId="urn:microsoft.com/office/officeart/2005/8/layout/hList6"/>
    <dgm:cxn modelId="{342CC384-CA39-462B-A8D9-721F83DF7636}" type="presOf" srcId="{C2D279D2-CF43-4EFD-BC59-9EFD16849CFF}" destId="{EA254B50-7CFA-4652-9FB4-EA0FB31B4728}" srcOrd="0" destOrd="3" presId="urn:microsoft.com/office/officeart/2005/8/layout/hList6"/>
    <dgm:cxn modelId="{FE9D27A8-EF26-49C8-AB84-2528CB9CAF4E}" type="presOf" srcId="{2DC86FB1-A97F-46A4-8F2A-018BA963B8F1}" destId="{E5B5F7FD-5006-42E2-B48E-C7BF402DD61C}" srcOrd="0" destOrd="0" presId="urn:microsoft.com/office/officeart/2005/8/layout/hList6"/>
    <dgm:cxn modelId="{BBFDDD55-5343-4757-BA55-2FCE7BAF4674}" type="presOf" srcId="{A0BADDD7-459A-43BD-89F4-EF20FFE593CD}" destId="{EDFAA0C9-E8DA-491D-A342-1454C99A3EF9}" srcOrd="0" destOrd="0" presId="urn:microsoft.com/office/officeart/2005/8/layout/hList6"/>
    <dgm:cxn modelId="{15DF0801-3F15-4ADA-9D13-36EEA5482874}" type="presOf" srcId="{6589F316-485F-40B1-86B3-94E580B513BD}" destId="{EDFAA0C9-E8DA-491D-A342-1454C99A3EF9}" srcOrd="0" destOrd="1" presId="urn:microsoft.com/office/officeart/2005/8/layout/hList6"/>
    <dgm:cxn modelId="{A67A2827-BFC5-43F3-83A0-BF3A99DE7418}" type="presOf" srcId="{720E5E88-63FC-4A21-837B-1C8AE434A20C}" destId="{EA254B50-7CFA-4652-9FB4-EA0FB31B4728}" srcOrd="0" destOrd="2" presId="urn:microsoft.com/office/officeart/2005/8/layout/hList6"/>
    <dgm:cxn modelId="{2F4822B3-B708-4B03-B9A5-BF030BCDBD2C}" srcId="{2DC86FB1-A97F-46A4-8F2A-018BA963B8F1}" destId="{A0BADDD7-459A-43BD-89F4-EF20FFE593CD}" srcOrd="1" destOrd="0" parTransId="{6C1718C4-9188-4E84-BA1E-B77704AD8A75}" sibTransId="{E6C397DC-7FE9-401B-A352-410A5A481D5B}"/>
    <dgm:cxn modelId="{C05E2F1F-5A48-4E61-A55B-08711D711A9C}" type="presOf" srcId="{4040B855-C009-44AE-997C-EA7521FB405A}" destId="{EA254B50-7CFA-4652-9FB4-EA0FB31B4728}" srcOrd="0" destOrd="1" presId="urn:microsoft.com/office/officeart/2005/8/layout/hList6"/>
    <dgm:cxn modelId="{4911A58D-6257-4779-B777-DDEE6DC48843}" srcId="{A0BADDD7-459A-43BD-89F4-EF20FFE593CD}" destId="{6589F316-485F-40B1-86B3-94E580B513BD}" srcOrd="0" destOrd="0" parTransId="{2C39027C-A60E-4816-BF44-F88E15CDD5B4}" sibTransId="{ABF5E1F7-CE22-4B0E-B608-FB1222244FF4}"/>
    <dgm:cxn modelId="{B31276FE-F6E0-405C-A4D8-6A0452B65408}" srcId="{0FB904EC-EA74-456E-9E6E-3CAA0CE40070}" destId="{4040B855-C009-44AE-997C-EA7521FB405A}" srcOrd="0" destOrd="0" parTransId="{89840FC1-DD68-47E1-BE31-2B16C8EA1583}" sibTransId="{BC0E30D7-82BE-4A93-8C9C-0DB9474CDBBA}"/>
    <dgm:cxn modelId="{FABAD4A9-2AD4-4CD9-9BEA-1331766DE3FB}" srcId="{0FB904EC-EA74-456E-9E6E-3CAA0CE40070}" destId="{C2D279D2-CF43-4EFD-BC59-9EFD16849CFF}" srcOrd="2" destOrd="0" parTransId="{B90FF34B-E1E3-4314-8B6C-425A9877639A}" sibTransId="{9C3EF196-AF22-468B-BAF5-3EE30D56FA9B}"/>
    <dgm:cxn modelId="{3AD6E007-1C1E-4995-BF89-54327698EFF5}" srcId="{2DC86FB1-A97F-46A4-8F2A-018BA963B8F1}" destId="{0FB904EC-EA74-456E-9E6E-3CAA0CE40070}" srcOrd="0" destOrd="0" parTransId="{B5AD1D5D-EC02-47A3-BCA7-C2C5F58EBE67}" sibTransId="{0839C114-F326-48D2-8AE1-F1DAF08EBE6B}"/>
    <dgm:cxn modelId="{3D0BF398-BC67-484D-8F0C-C7BE5DC12A73}" type="presOf" srcId="{0FB904EC-EA74-456E-9E6E-3CAA0CE40070}" destId="{EA254B50-7CFA-4652-9FB4-EA0FB31B4728}" srcOrd="0" destOrd="0" presId="urn:microsoft.com/office/officeart/2005/8/layout/hList6"/>
    <dgm:cxn modelId="{D86FB3B2-151C-4117-B606-564A06E7FEC3}" srcId="{0FB904EC-EA74-456E-9E6E-3CAA0CE40070}" destId="{720E5E88-63FC-4A21-837B-1C8AE434A20C}" srcOrd="1" destOrd="0" parTransId="{291E7665-25A6-43A9-B71E-88F4A8528E04}" sibTransId="{7896BBA6-5DA1-4D44-B0D1-39966CFC28D6}"/>
    <dgm:cxn modelId="{081BE294-78B6-4013-9826-044E9797E83E}" srcId="{A0BADDD7-459A-43BD-89F4-EF20FFE593CD}" destId="{7C15EA84-9304-432C-A635-C5EBAA4D503B}" srcOrd="2" destOrd="0" parTransId="{926B484D-52AC-4624-8B56-974280F3ACAB}" sibTransId="{8CFC9D65-FD05-432B-B350-1D606E5AEBA5}"/>
    <dgm:cxn modelId="{D9E4BDAA-526F-49D3-9BA8-DED5B1ACDE9C}" type="presParOf" srcId="{E5B5F7FD-5006-42E2-B48E-C7BF402DD61C}" destId="{EA254B50-7CFA-4652-9FB4-EA0FB31B4728}" srcOrd="0" destOrd="0" presId="urn:microsoft.com/office/officeart/2005/8/layout/hList6"/>
    <dgm:cxn modelId="{B7A87EE2-36B2-4C8D-B8F3-A61FD61927D8}" type="presParOf" srcId="{E5B5F7FD-5006-42E2-B48E-C7BF402DD61C}" destId="{5C6806F9-0DF1-4ADF-91F3-BA1FA6417C54}" srcOrd="1" destOrd="0" presId="urn:microsoft.com/office/officeart/2005/8/layout/hList6"/>
    <dgm:cxn modelId="{826FF8A1-27FF-4DBC-A4C4-B681DE815556}" type="presParOf" srcId="{E5B5F7FD-5006-42E2-B48E-C7BF402DD61C}" destId="{EDFAA0C9-E8DA-491D-A342-1454C99A3EF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54B50-7CFA-4652-9FB4-EA0FB31B4728}">
      <dsp:nvSpPr>
        <dsp:cNvPr id="0" name=""/>
        <dsp:cNvSpPr/>
      </dsp:nvSpPr>
      <dsp:spPr>
        <a:xfrm rot="16200000">
          <a:off x="515208" y="-510918"/>
          <a:ext cx="3104757" cy="4126594"/>
        </a:xfrm>
        <a:prstGeom prst="flowChartManualOperation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sng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Цели</a:t>
          </a:r>
          <a:endParaRPr lang="ru-RU" sz="2500" b="1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  <a:latin typeface="Cambria" pitchFamily="18" charset="0"/>
            </a:rPr>
            <a:t>Развитие единого образовательного пространства в Российской Федерации, совершенствование общероссийской системы оценки качества образования</a:t>
          </a:r>
          <a:endParaRPr lang="ru-RU" sz="1600" kern="1200" dirty="0">
            <a:solidFill>
              <a:srgbClr val="002060"/>
            </a:solidFill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rgbClr val="002060"/>
            </a:solidFill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002060"/>
              </a:solidFill>
              <a:latin typeface="Cambria" pitchFamily="18" charset="0"/>
            </a:rPr>
            <a:t>Анализ состояния системы образования,  формирование программ развития</a:t>
          </a:r>
          <a:endParaRPr lang="ru-RU" sz="1600" kern="1200" dirty="0">
            <a:solidFill>
              <a:srgbClr val="002060"/>
            </a:solidFill>
            <a:latin typeface="Cambria" pitchFamily="18" charset="0"/>
          </a:endParaRPr>
        </a:p>
      </dsp:txBody>
      <dsp:txXfrm rot="5400000">
        <a:off x="4290" y="620951"/>
        <a:ext cx="4126594" cy="1862855"/>
      </dsp:txXfrm>
    </dsp:sp>
    <dsp:sp modelId="{EDFAA0C9-E8DA-491D-A342-1454C99A3EF9}">
      <dsp:nvSpPr>
        <dsp:cNvPr id="0" name=""/>
        <dsp:cNvSpPr/>
      </dsp:nvSpPr>
      <dsp:spPr>
        <a:xfrm rot="16200000">
          <a:off x="4951298" y="-510918"/>
          <a:ext cx="3104757" cy="4126594"/>
        </a:xfrm>
        <a:prstGeom prst="flowChartManualOperation">
          <a:avLst/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8750" tIns="0" rIns="15875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u="sng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Принципы</a:t>
          </a:r>
          <a:endParaRPr lang="ru-RU" sz="2500" b="1" i="0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14300" lvl="1" indent="-11430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  <a:latin typeface="Cambria" pitchFamily="18" charset="0"/>
            </a:rPr>
            <a:t>Соответствие ФГОС</a:t>
          </a:r>
          <a:r>
            <a:rPr lang="ru-RU" sz="1500" kern="1200" dirty="0" smtClean="0">
              <a:solidFill>
                <a:srgbClr val="002060"/>
              </a:solidFill>
              <a:latin typeface="Cambria" pitchFamily="18" charset="0"/>
            </a:rPr>
            <a:t>, традициям российского образования, решениям Президента и Правительства РФ</a:t>
          </a:r>
          <a:endParaRPr lang="ru-RU" sz="2500" b="1" i="0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14300" lvl="1" indent="-11430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ru-RU" sz="1500" b="1" kern="1200" dirty="0" smtClean="0">
              <a:solidFill>
                <a:srgbClr val="FF0000"/>
              </a:solidFill>
              <a:latin typeface="Cambria" pitchFamily="18" charset="0"/>
            </a:rPr>
            <a:t>Выборка </a:t>
          </a:r>
          <a:r>
            <a:rPr lang="ru-RU" sz="1500" kern="1200" dirty="0" smtClean="0">
              <a:solidFill>
                <a:srgbClr val="002060"/>
              </a:solidFill>
              <a:latin typeface="Cambria" pitchFamily="18" charset="0"/>
            </a:rPr>
            <a:t>репрезентативна по РФ и по группам субъектов РФ </a:t>
          </a:r>
          <a:r>
            <a:rPr lang="ru-RU" sz="1500" b="1" u="sng" kern="1200" dirty="0" smtClean="0">
              <a:solidFill>
                <a:srgbClr val="FF0000"/>
              </a:solidFill>
              <a:latin typeface="Cambria" pitchFamily="18" charset="0"/>
            </a:rPr>
            <a:t>(с учетом ВРП и результатов ЕГЭ)</a:t>
          </a:r>
          <a:endParaRPr lang="ru-RU" sz="2500" b="1" i="0" u="sng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14300" lvl="1" indent="-11430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r>
            <a:rPr lang="ru-RU" sz="1500" kern="1200" dirty="0" smtClean="0">
              <a:solidFill>
                <a:srgbClr val="002060"/>
              </a:solidFill>
              <a:latin typeface="Cambria" pitchFamily="18" charset="0"/>
            </a:rPr>
            <a:t>Публичное обсуждение результатов</a:t>
          </a:r>
          <a:endParaRPr lang="ru-RU" sz="2500" b="1" i="0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440380" y="620951"/>
        <a:ext cx="4126594" cy="1862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C052-DBE8-44B7-B7F4-D56B0AE1707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FF3A1-0BD4-489F-89B6-8D9D755452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8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FF3A1-0BD4-489F-89B6-8D9D7554523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2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28612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О проведении оценочных процедур в 2017-2018 учебном году 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Анализ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ВПР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517232"/>
            <a:ext cx="6172200" cy="101796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Главный специалист отдела общего и профессионального образования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Любовь Викторовна Сапелкина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024336" cy="244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205" y="115244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Всероссийские проверочные работы</a:t>
            </a:r>
            <a:br>
              <a:rPr lang="ru-RU" b="1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ВПР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r>
              <a:rPr lang="ru-RU" sz="2800" b="1" dirty="0">
                <a:solidFill>
                  <a:srgbClr val="002060"/>
                </a:solidFill>
              </a:rPr>
              <a:t> в 2017-2018 уч. году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853625"/>
            <a:ext cx="8640960" cy="487375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Октябрь 2017 г. - </a:t>
            </a:r>
            <a:r>
              <a:rPr lang="ru-RU" sz="2000" b="1" dirty="0" smtClean="0">
                <a:solidFill>
                  <a:srgbClr val="006600"/>
                </a:solidFill>
              </a:rPr>
              <a:t>2, 5 классы </a:t>
            </a:r>
            <a:r>
              <a:rPr lang="ru-RU" sz="2000" dirty="0" smtClean="0">
                <a:solidFill>
                  <a:srgbClr val="FF0000"/>
                </a:solidFill>
              </a:rPr>
              <a:t>русский язык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Февраль 2018 г. </a:t>
            </a:r>
            <a:r>
              <a:rPr lang="ru-RU" sz="2000" dirty="0">
                <a:solidFill>
                  <a:srgbClr val="002060"/>
                </a:solidFill>
              </a:rPr>
              <a:t>- </a:t>
            </a:r>
            <a:r>
              <a:rPr lang="ru-RU" sz="2000" b="1" dirty="0">
                <a:solidFill>
                  <a:srgbClr val="006600"/>
                </a:solidFill>
              </a:rPr>
              <a:t>10 классы </a:t>
            </a:r>
            <a:r>
              <a:rPr lang="ru-RU" sz="2000" dirty="0" smtClean="0"/>
              <a:t>география</a:t>
            </a:r>
            <a:endParaRPr lang="ru-RU" sz="2000" dirty="0"/>
          </a:p>
          <a:p>
            <a:r>
              <a:rPr lang="ru-RU" sz="2000" b="1" dirty="0">
                <a:solidFill>
                  <a:srgbClr val="002060"/>
                </a:solidFill>
              </a:rPr>
              <a:t>Март 2018 г.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6600"/>
                </a:solidFill>
              </a:rPr>
              <a:t>11 классы </a:t>
            </a:r>
            <a:r>
              <a:rPr lang="ru-RU" sz="2000" dirty="0" smtClean="0"/>
              <a:t>иностранный </a:t>
            </a:r>
            <a:r>
              <a:rPr lang="ru-RU" sz="2000" dirty="0"/>
              <a:t>язык, </a:t>
            </a:r>
            <a:r>
              <a:rPr lang="ru-RU" sz="2000" dirty="0" smtClean="0"/>
              <a:t>история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Апрель 2018 г.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6600"/>
                </a:solidFill>
              </a:rPr>
              <a:t>4 классы </a:t>
            </a:r>
            <a:r>
              <a:rPr lang="ru-RU" sz="2000" dirty="0" smtClean="0">
                <a:solidFill>
                  <a:srgbClr val="FF0000"/>
                </a:solidFill>
              </a:rPr>
              <a:t>русский </a:t>
            </a:r>
            <a:r>
              <a:rPr lang="ru-RU" sz="2000" dirty="0">
                <a:solidFill>
                  <a:srgbClr val="FF0000"/>
                </a:solidFill>
              </a:rPr>
              <a:t>язык, математика, </a:t>
            </a:r>
            <a:r>
              <a:rPr lang="ru-RU" sz="2000" dirty="0" err="1" smtClean="0">
                <a:solidFill>
                  <a:srgbClr val="FF0000"/>
                </a:solidFill>
              </a:rPr>
              <a:t>окр</a:t>
            </a:r>
            <a:r>
              <a:rPr lang="ru-RU" sz="2000" dirty="0" smtClean="0">
                <a:solidFill>
                  <a:srgbClr val="FF0000"/>
                </a:solidFill>
              </a:rPr>
              <a:t>. мир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Апрель 2018 г.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6600"/>
                </a:solidFill>
              </a:rPr>
              <a:t>5 классы </a:t>
            </a:r>
            <a:r>
              <a:rPr lang="ru-RU" sz="2000" dirty="0" smtClean="0">
                <a:solidFill>
                  <a:srgbClr val="FF0000"/>
                </a:solidFill>
              </a:rPr>
              <a:t>русский </a:t>
            </a:r>
            <a:r>
              <a:rPr lang="ru-RU" sz="2000" dirty="0">
                <a:solidFill>
                  <a:srgbClr val="FF0000"/>
                </a:solidFill>
              </a:rPr>
              <a:t>язык, математика, история, </a:t>
            </a:r>
            <a:r>
              <a:rPr lang="ru-RU" sz="2000" dirty="0" smtClean="0">
                <a:solidFill>
                  <a:srgbClr val="FF0000"/>
                </a:solidFill>
              </a:rPr>
              <a:t>биология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Апрель 2018 г. </a:t>
            </a:r>
            <a:r>
              <a:rPr lang="ru-RU" sz="2000" dirty="0" smtClean="0">
                <a:solidFill>
                  <a:srgbClr val="002060"/>
                </a:solidFill>
              </a:rPr>
              <a:t>- </a:t>
            </a:r>
            <a:r>
              <a:rPr lang="ru-RU" sz="2000" b="1" dirty="0" smtClean="0">
                <a:solidFill>
                  <a:srgbClr val="006600"/>
                </a:solidFill>
              </a:rPr>
              <a:t>6 классы </a:t>
            </a:r>
            <a:r>
              <a:rPr lang="ru-RU" sz="2000" dirty="0" smtClean="0">
                <a:solidFill>
                  <a:srgbClr val="FF0000"/>
                </a:solidFill>
              </a:rPr>
              <a:t>русский </a:t>
            </a:r>
            <a:r>
              <a:rPr lang="ru-RU" sz="2000" dirty="0">
                <a:solidFill>
                  <a:srgbClr val="FF0000"/>
                </a:solidFill>
              </a:rPr>
              <a:t>язык, математика, биология, </a:t>
            </a:r>
            <a:r>
              <a:rPr lang="ru-RU" sz="2000" dirty="0" smtClean="0">
                <a:solidFill>
                  <a:srgbClr val="FF0000"/>
                </a:solidFill>
              </a:rPr>
              <a:t>география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Апрель 2018 г.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6600"/>
                </a:solidFill>
              </a:rPr>
              <a:t>11 классы </a:t>
            </a:r>
            <a:r>
              <a:rPr lang="ru-RU" sz="2000" dirty="0" smtClean="0"/>
              <a:t>география</a:t>
            </a:r>
            <a:r>
              <a:rPr lang="ru-RU" sz="2000" dirty="0"/>
              <a:t>, химия, физика, </a:t>
            </a:r>
            <a:r>
              <a:rPr lang="ru-RU" sz="2000" dirty="0" smtClean="0"/>
              <a:t>биология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Май 2018 г.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6600"/>
                </a:solidFill>
              </a:rPr>
              <a:t>6 классы </a:t>
            </a:r>
            <a:r>
              <a:rPr lang="ru-RU" sz="2000" dirty="0" smtClean="0">
                <a:solidFill>
                  <a:srgbClr val="FF0000"/>
                </a:solidFill>
              </a:rPr>
              <a:t>обществознание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smtClean="0">
                <a:solidFill>
                  <a:srgbClr val="FF0000"/>
                </a:solidFill>
              </a:rPr>
              <a:t>история 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2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</a:rPr>
              <a:t>в системе </a:t>
            </a:r>
            <a:r>
              <a:rPr lang="ru-RU" sz="3200" b="1" u="sng" dirty="0">
                <a:solidFill>
                  <a:schemeClr val="accent2">
                    <a:lumMod val="50000"/>
                  </a:schemeClr>
                </a:solidFill>
              </a:rPr>
              <a:t>vpr.statgrad.org </a:t>
            </a:r>
            <a:endParaRPr lang="ru-RU" sz="32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5464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4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Общие </a:t>
            </a:r>
            <a:r>
              <a:rPr lang="ru-RU" b="1" dirty="0">
                <a:solidFill>
                  <a:srgbClr val="002060"/>
                </a:solidFill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</a:rPr>
              <a:t>ВПР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1691914"/>
              </p:ext>
            </p:extLst>
          </p:nvPr>
        </p:nvGraphicFramePr>
        <p:xfrm>
          <a:off x="179512" y="1339417"/>
          <a:ext cx="8640960" cy="3935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584176"/>
                <a:gridCol w="576064"/>
                <a:gridCol w="504056"/>
                <a:gridCol w="576064"/>
                <a:gridCol w="576064"/>
                <a:gridCol w="576064"/>
                <a:gridCol w="1008112"/>
                <a:gridCol w="864096"/>
                <a:gridCol w="1008112"/>
              </a:tblGrid>
              <a:tr h="9625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Кол-во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уч-ся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Кол–во выполнивших работу на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Качест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знаний,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Успевае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мость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ОО (успеваемость менее 50 %)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«4»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9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май 2016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5476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129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908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1473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2966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81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границе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5462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1487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2048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1757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536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май 2016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5267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212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959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1994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2102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78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2704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5403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354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1295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2299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1455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Окруж. мир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м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ай 2016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5455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103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1559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</a:rPr>
                        <a:t>2803</a:t>
                      </a:r>
                      <a:endParaRPr lang="ru-RU" sz="14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909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68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5438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2671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1256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47464" y="980727"/>
            <a:ext cx="7467600" cy="384515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4-е классы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Общие </a:t>
            </a:r>
            <a:r>
              <a:rPr lang="ru-RU" b="1" dirty="0">
                <a:solidFill>
                  <a:srgbClr val="002060"/>
                </a:solidFill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</a:rPr>
              <a:t>ВПР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9060834"/>
              </p:ext>
            </p:extLst>
          </p:nvPr>
        </p:nvGraphicFramePr>
        <p:xfrm>
          <a:off x="179512" y="1339417"/>
          <a:ext cx="8640960" cy="4080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584176"/>
                <a:gridCol w="576064"/>
                <a:gridCol w="648072"/>
                <a:gridCol w="576064"/>
                <a:gridCol w="720080"/>
                <a:gridCol w="648072"/>
                <a:gridCol w="792088"/>
                <a:gridCol w="720080"/>
                <a:gridCol w="1008112"/>
              </a:tblGrid>
              <a:tr h="72143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Кол-во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уч-ся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Кол–во выполнивших работу на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Качество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знаний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Успевае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мость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ОО (успеваемость менее 50 %)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«4»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9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май 2016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5476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129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908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1473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2966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81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 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границе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5375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861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1931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1743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840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6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май 2016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5267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212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959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1994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2102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78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2704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5331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1117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2247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1505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462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76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Окруж. мир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м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ай 2016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5455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103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1559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2803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909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68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Биология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5240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1472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2508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660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История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5284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656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1697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1926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1005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47464" y="980727"/>
            <a:ext cx="7467600" cy="384515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 кл.        и        5 кл. 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Общие </a:t>
            </a:r>
            <a:r>
              <a:rPr lang="ru-RU" b="1" dirty="0">
                <a:solidFill>
                  <a:srgbClr val="002060"/>
                </a:solidFill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</a:rPr>
              <a:t>ВПР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40490550"/>
              </p:ext>
            </p:extLst>
          </p:nvPr>
        </p:nvGraphicFramePr>
        <p:xfrm>
          <a:off x="179512" y="1339417"/>
          <a:ext cx="8712968" cy="3745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656184"/>
                <a:gridCol w="576064"/>
                <a:gridCol w="576064"/>
                <a:gridCol w="576064"/>
                <a:gridCol w="576064"/>
                <a:gridCol w="576064"/>
                <a:gridCol w="936104"/>
                <a:gridCol w="864096"/>
                <a:gridCol w="1008112"/>
              </a:tblGrid>
              <a:tr h="9625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Кол-во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уч-ся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Кол–во выполнивших работу на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Качест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знаний,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Успевае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мость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ОО (успеваемость менее 50 %)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«4»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09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5462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1487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2048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1757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апрель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2017</a:t>
                      </a:r>
                    </a:p>
                    <a:p>
                      <a:endParaRPr lang="ru-RU" sz="1400" dirty="0"/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36536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5403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354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1295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2299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1455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94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5 кл. «2» - 25%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42704"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 кл.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октябрь 2017</a:t>
                      </a: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5292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557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1574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1985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1176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89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ru-RU" sz="1100" b="1" dirty="0" smtClean="0">
                          <a:solidFill>
                            <a:srgbClr val="FF0000"/>
                          </a:solidFill>
                        </a:rPr>
                        <a:t>62%)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в 4 кл. «2» - 0%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2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Окруж. мир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апрель 2017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5438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1428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2671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1256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47464" y="980727"/>
            <a:ext cx="7467600" cy="384515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 кл.       и       5 кл. 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0546" y="0"/>
            <a:ext cx="8147248" cy="49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Всероссийские проверочные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5464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0" y="1117374"/>
            <a:ext cx="3632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itchFamily="34" charset="0"/>
              </a:rPr>
              <a:t>!!! ОБЪЕКТИВНОСТЬ ВАЖНЕЕ РЕЗУЛЬТАТОВ !!!</a:t>
            </a: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5" t="17648" r="15455" b="12841"/>
          <a:stretch/>
        </p:blipFill>
        <p:spPr bwMode="auto">
          <a:xfrm>
            <a:off x="125353" y="3632485"/>
            <a:ext cx="4230623" cy="289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sapelkinalv\Desktop\объективность ВПР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t="2423" r="41947" b="21198"/>
          <a:stretch/>
        </p:blipFill>
        <p:spPr bwMode="auto">
          <a:xfrm>
            <a:off x="3851920" y="459472"/>
            <a:ext cx="5027129" cy="3838851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2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Общие </a:t>
            </a:r>
            <a:r>
              <a:rPr lang="ru-RU" b="1" dirty="0">
                <a:solidFill>
                  <a:srgbClr val="002060"/>
                </a:solidFill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</a:rPr>
              <a:t>ВПР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898508"/>
              </p:ext>
            </p:extLst>
          </p:nvPr>
        </p:nvGraphicFramePr>
        <p:xfrm>
          <a:off x="107504" y="1772816"/>
          <a:ext cx="8640960" cy="2354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1656184"/>
                <a:gridCol w="576064"/>
                <a:gridCol w="504056"/>
                <a:gridCol w="576064"/>
                <a:gridCol w="576064"/>
                <a:gridCol w="576064"/>
                <a:gridCol w="1008112"/>
                <a:gridCol w="864096"/>
                <a:gridCol w="1008112"/>
              </a:tblGrid>
              <a:tr h="9625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Кол-во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уч-ся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Кол–во выполнивших работу на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Качест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во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знаний,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Успевае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мость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, 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ОО (успеваемость менее 50 %)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4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«2»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«3»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«4»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«5»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 кл.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октябрь 2017</a:t>
                      </a:r>
                    </a:p>
                    <a:p>
                      <a:endParaRPr lang="ru-RU" sz="1400" b="1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6591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172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1078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2641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2700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98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47464" y="980727"/>
            <a:ext cx="7467600" cy="384515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2-е классы</a:t>
            </a:r>
            <a:endParaRPr lang="ru-RU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39552" y="4941168"/>
            <a:ext cx="8136904" cy="79455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60534" y="5735725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23720" cy="6497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наиболее трудные задания </a:t>
            </a:r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smtClean="0">
                <a:solidFill>
                  <a:srgbClr val="002060"/>
                </a:solidFill>
              </a:rPr>
              <a:t>математике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74542" y="1036485"/>
            <a:ext cx="8219256" cy="48737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самые </a:t>
            </a:r>
            <a:r>
              <a:rPr lang="ru-RU" dirty="0"/>
              <a:t>низкие результаты получены </a:t>
            </a:r>
            <a:r>
              <a:rPr lang="ru-RU" dirty="0" smtClean="0"/>
              <a:t>при выполнении </a:t>
            </a:r>
            <a:r>
              <a:rPr lang="ru-RU" dirty="0"/>
              <a:t>заданий 9(1) и </a:t>
            </a:r>
            <a:r>
              <a:rPr lang="ru-RU" dirty="0" smtClean="0"/>
              <a:t>11:</a:t>
            </a:r>
          </a:p>
          <a:p>
            <a:pPr algn="just"/>
            <a:r>
              <a:rPr lang="ru-RU" b="1" u="sng" dirty="0" smtClean="0">
                <a:solidFill>
                  <a:srgbClr val="FF0000"/>
                </a:solidFill>
              </a:rPr>
              <a:t>Задание 9(1) </a:t>
            </a:r>
            <a:r>
              <a:rPr lang="ru-RU" b="1" u="sng" dirty="0">
                <a:solidFill>
                  <a:srgbClr val="FF0000"/>
                </a:solidFill>
              </a:rPr>
              <a:t>по </a:t>
            </a:r>
            <a:r>
              <a:rPr lang="ru-RU" b="1" u="sng" dirty="0" smtClean="0">
                <a:solidFill>
                  <a:srgbClr val="FF0000"/>
                </a:solidFill>
              </a:rPr>
              <a:t>комбинаторике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(средний процент выполнения оказался </a:t>
            </a:r>
            <a:r>
              <a:rPr lang="ru-RU" dirty="0"/>
              <a:t>ниже среднего показателя по стране на 7</a:t>
            </a:r>
            <a:r>
              <a:rPr lang="ru-RU" dirty="0" smtClean="0"/>
              <a:t>%) </a:t>
            </a:r>
          </a:p>
          <a:p>
            <a:pPr algn="just"/>
            <a:r>
              <a:rPr lang="ru-RU" b="1" u="sng" dirty="0" smtClean="0">
                <a:solidFill>
                  <a:srgbClr val="FF0000"/>
                </a:solidFill>
              </a:rPr>
              <a:t>Задание 11 на </a:t>
            </a:r>
            <a:r>
              <a:rPr lang="ru-RU" b="1" u="sng" dirty="0">
                <a:solidFill>
                  <a:srgbClr val="FF0000"/>
                </a:solidFill>
              </a:rPr>
              <a:t>«овладение основами логического и алгоритмического мышления и умения решать задачи в 3-4 </a:t>
            </a:r>
            <a:r>
              <a:rPr lang="ru-RU" b="1" u="sng" dirty="0" smtClean="0">
                <a:solidFill>
                  <a:srgbClr val="FF0000"/>
                </a:solidFill>
              </a:rPr>
              <a:t>действия»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средний </a:t>
            </a:r>
            <a:r>
              <a:rPr lang="ru-RU" dirty="0"/>
              <a:t>процент выполнения </a:t>
            </a:r>
            <a:r>
              <a:rPr lang="ru-RU" dirty="0" smtClean="0"/>
              <a:t>составил </a:t>
            </a:r>
            <a:r>
              <a:rPr lang="ru-RU" dirty="0"/>
              <a:t>24% (однако это выше показателя по всей выборке – 20</a:t>
            </a:r>
            <a:r>
              <a:rPr lang="ru-RU" dirty="0" smtClean="0"/>
              <a:t>%)</a:t>
            </a:r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что </a:t>
            </a:r>
            <a:r>
              <a:rPr lang="ru-RU" dirty="0"/>
              <a:t>определяет направление дальнейшего развития начального общего образования по математике 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052622" y="638531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4103948" y="4221088"/>
            <a:ext cx="100811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91073" y="3858718"/>
            <a:ext cx="8136904" cy="24482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136904" cy="24482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0201" y="1340674"/>
            <a:ext cx="8219256" cy="244836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Часть 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u="sng" dirty="0" smtClean="0">
                <a:solidFill>
                  <a:srgbClr val="002060"/>
                </a:solidFill>
              </a:rPr>
              <a:t>Диктант </a:t>
            </a:r>
            <a:r>
              <a:rPr lang="ru-RU" b="1" u="sng" dirty="0">
                <a:solidFill>
                  <a:srgbClr val="002060"/>
                </a:solidFill>
              </a:rPr>
              <a:t>и задания 2, 3(1), 3(2</a:t>
            </a:r>
            <a:r>
              <a:rPr lang="ru-RU" b="1" u="sng" dirty="0" smtClean="0">
                <a:solidFill>
                  <a:srgbClr val="002060"/>
                </a:solidFill>
              </a:rPr>
              <a:t>)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низкие результаты относительно средних значений по </a:t>
            </a:r>
            <a:r>
              <a:rPr lang="ru-RU" dirty="0" smtClean="0">
                <a:solidFill>
                  <a:srgbClr val="002060"/>
                </a:solidFill>
              </a:rPr>
              <a:t>краю):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писать под диктовку тексты в соответствии с изученными правилами правописания, проверять текст, находить и исправлять орфографические ошибки» </a:t>
            </a:r>
            <a:r>
              <a:rPr lang="ru-RU" dirty="0"/>
              <a:t>(задание 1К1 – 62%);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выделять предложения с однородными членами» </a:t>
            </a:r>
            <a:r>
              <a:rPr lang="ru-RU" dirty="0"/>
              <a:t>(задание 2 – 74%). 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91469" y="6147255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876256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931933" y="5687452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71600" y="188640"/>
            <a:ext cx="7823720" cy="936104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наиболее трудные задания по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русскому языку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2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Объект 2"/>
          <p:cNvSpPr txBox="1">
            <a:spLocks/>
          </p:cNvSpPr>
          <p:nvPr/>
        </p:nvSpPr>
        <p:spPr>
          <a:xfrm>
            <a:off x="320485" y="3776822"/>
            <a:ext cx="8219256" cy="244836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Часть 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en-US" b="1" dirty="0">
                <a:solidFill>
                  <a:srgbClr val="002060"/>
                </a:solidFill>
              </a:rPr>
              <a:t>I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Из числа умений, проверяемых в части 2 ВПР, по которым результаты, полученные в г.Сочи, не достигают средних по краю, следует перечислить: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умение </a:t>
            </a:r>
            <a:r>
              <a:rPr lang="ru-RU" b="1" dirty="0">
                <a:solidFill>
                  <a:srgbClr val="FF0000"/>
                </a:solidFill>
              </a:rPr>
              <a:t>распознавать грамматические признаки слов, </a:t>
            </a:r>
            <a:r>
              <a:rPr lang="ru-RU" b="1" dirty="0">
                <a:solidFill>
                  <a:srgbClr val="002060"/>
                </a:solidFill>
              </a:rPr>
              <a:t>с учётом совокупности выявленных признаков относить слова к определённой группе основных частей речи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проводить морфологический разбор имен прилагательных по предложенному алгоритму, </a:t>
            </a:r>
            <a:r>
              <a:rPr lang="ru-RU" b="1" dirty="0">
                <a:solidFill>
                  <a:srgbClr val="002060"/>
                </a:solidFill>
              </a:rPr>
              <a:t>оценивать правильность проведения морфологического разбора</a:t>
            </a:r>
          </a:p>
        </p:txBody>
      </p:sp>
    </p:spTree>
    <p:extLst>
      <p:ext uri="{BB962C8B-B14F-4D97-AF65-F5344CB8AC3E}">
        <p14:creationId xmlns:p14="http://schemas.microsoft.com/office/powerpoint/2010/main" val="33148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72579" y="4795904"/>
            <a:ext cx="8343935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12358" y="6276802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09455" y="616405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804248" y="6457055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003232" y="5547155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971600" y="188640"/>
            <a:ext cx="7823720" cy="936104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наиболее трудные задания по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окружающему миру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2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бъект 2"/>
          <p:cNvSpPr>
            <a:spLocks noGrp="1"/>
          </p:cNvSpPr>
          <p:nvPr>
            <p:ph sz="quarter" idx="1"/>
          </p:nvPr>
        </p:nvSpPr>
        <p:spPr>
          <a:xfrm>
            <a:off x="342119" y="1340674"/>
            <a:ext cx="8327338" cy="48737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Наиболее </a:t>
            </a:r>
            <a:r>
              <a:rPr lang="ru-RU" b="1" dirty="0">
                <a:solidFill>
                  <a:srgbClr val="002060"/>
                </a:solidFill>
              </a:rPr>
              <a:t>сложными для выполнения оказались </a:t>
            </a:r>
            <a:r>
              <a:rPr lang="ru-RU" b="1" dirty="0" smtClean="0">
                <a:solidFill>
                  <a:srgbClr val="002060"/>
                </a:solidFill>
              </a:rPr>
              <a:t>задания: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Связанные </a:t>
            </a:r>
            <a:r>
              <a:rPr lang="ru-RU" b="1" dirty="0">
                <a:solidFill>
                  <a:srgbClr val="002060"/>
                </a:solidFill>
              </a:rPr>
              <a:t>с самостоятельным целеполаганием </a:t>
            </a:r>
            <a:r>
              <a:rPr lang="ru-RU" b="1" dirty="0">
                <a:solidFill>
                  <a:srgbClr val="FF0000"/>
                </a:solidFill>
              </a:rPr>
              <a:t>(задание 6(3) – самостоятельно планировать «мысленный» эксперимент по заданной цели) и письменным описанием процесса, объекта (задания 6(3), 8, 9. 10). 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sz="1200" dirty="0"/>
          </a:p>
          <a:p>
            <a:r>
              <a:rPr lang="ru-RU" b="1" dirty="0" smtClean="0">
                <a:solidFill>
                  <a:srgbClr val="002060"/>
                </a:solidFill>
              </a:rPr>
              <a:t>Результаты </a:t>
            </a:r>
            <a:r>
              <a:rPr lang="ru-RU" b="1" dirty="0">
                <a:solidFill>
                  <a:srgbClr val="002060"/>
                </a:solidFill>
              </a:rPr>
              <a:t>выполнения заданий 2 и 3, 10 выявили недостатки предметной подготовки обучающихся в начальной школе по темам </a:t>
            </a:r>
            <a:r>
              <a:rPr lang="ru-RU" b="1" dirty="0">
                <a:solidFill>
                  <a:srgbClr val="FF0000"/>
                </a:solidFill>
              </a:rPr>
              <a:t>«Глобус. </a:t>
            </a:r>
            <a:r>
              <a:rPr lang="ru-RU" b="1" dirty="0" smtClean="0">
                <a:solidFill>
                  <a:srgbClr val="FF0000"/>
                </a:solidFill>
              </a:rPr>
              <a:t>Карта. Ориентирование</a:t>
            </a:r>
            <a:r>
              <a:rPr lang="ru-RU" b="1" dirty="0">
                <a:solidFill>
                  <a:srgbClr val="FF0000"/>
                </a:solidFill>
              </a:rPr>
              <a:t>»; «Сезонные изменения в природе. Погода своей местности», «Природа моей местности»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endParaRPr lang="ru-RU" sz="1300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что косвенно </a:t>
            </a:r>
            <a:r>
              <a:rPr lang="ru-RU" b="1" dirty="0">
                <a:solidFill>
                  <a:srgbClr val="002060"/>
                </a:solidFill>
              </a:rPr>
              <a:t>свидетельствуют о том, что практико-ориентированный (с преобладанием методов наблюдения, экспериментирования) подход в преподавании предмета «Окружающий мир» не стал еще нормой в практике работы учителя начальных классов. </a:t>
            </a:r>
          </a:p>
          <a:p>
            <a:endParaRPr lang="ru-RU" dirty="0"/>
          </a:p>
        </p:txBody>
      </p:sp>
      <p:sp>
        <p:nvSpPr>
          <p:cNvPr id="15" name="Стрелка вверх 14"/>
          <p:cNvSpPr/>
          <p:nvPr/>
        </p:nvSpPr>
        <p:spPr>
          <a:xfrm>
            <a:off x="4021440" y="4180246"/>
            <a:ext cx="982607" cy="6156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205" y="115244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Всероссийские проверочные работы</a:t>
            </a:r>
            <a:br>
              <a:rPr lang="ru-RU" b="1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en-US" b="1" dirty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ВПР</a:t>
            </a:r>
            <a:r>
              <a:rPr lang="en-US" b="1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853624"/>
            <a:ext cx="8640960" cy="536080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ПРОБЛЕМА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hangingPunc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–– </a:t>
            </a:r>
            <a:r>
              <a:rPr lang="ru-RU" sz="2000" b="1" dirty="0" smtClean="0">
                <a:solidFill>
                  <a:srgbClr val="FF0000"/>
                </a:solidFill>
              </a:rPr>
              <a:t>наличие  признаков необъективных результатов при проведении ВПР: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 hangingPunct="0">
              <a:buFontTx/>
              <a:buChar char="-"/>
            </a:pPr>
            <a:r>
              <a:rPr lang="ru-RU" sz="1700" b="1" dirty="0" smtClean="0">
                <a:solidFill>
                  <a:srgbClr val="002060"/>
                </a:solidFill>
              </a:rPr>
              <a:t>по </a:t>
            </a:r>
            <a:r>
              <a:rPr lang="ru-RU" sz="1700" b="1" dirty="0">
                <a:solidFill>
                  <a:srgbClr val="002060"/>
                </a:solidFill>
              </a:rPr>
              <a:t>итогам 2015-2016 уч. года – </a:t>
            </a:r>
            <a:r>
              <a:rPr lang="ru-RU" sz="1700" b="1" dirty="0" smtClean="0">
                <a:solidFill>
                  <a:srgbClr val="002060"/>
                </a:solidFill>
              </a:rPr>
              <a:t>3 </a:t>
            </a:r>
            <a:r>
              <a:rPr lang="ru-RU" sz="1700" b="1" dirty="0">
                <a:solidFill>
                  <a:srgbClr val="002060"/>
                </a:solidFill>
              </a:rPr>
              <a:t>ОО </a:t>
            </a:r>
          </a:p>
          <a:p>
            <a:pPr lvl="1" hangingPunct="0">
              <a:buFontTx/>
              <a:buChar char="-"/>
            </a:pPr>
            <a:r>
              <a:rPr lang="ru-RU" sz="1700" b="1" dirty="0" smtClean="0">
                <a:solidFill>
                  <a:srgbClr val="002060"/>
                </a:solidFill>
              </a:rPr>
              <a:t>по итогам 2016-2017 уч. года – 5 ОО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 hangingPunc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hangingPunct="0">
              <a:buNone/>
            </a:pPr>
            <a:r>
              <a:rPr lang="ru-RU" sz="2000" b="1" dirty="0">
                <a:solidFill>
                  <a:srgbClr val="002060"/>
                </a:solidFill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Большинство  </a:t>
            </a:r>
            <a:r>
              <a:rPr lang="ru-RU" sz="1800" b="1" dirty="0" smtClean="0">
                <a:solidFill>
                  <a:srgbClr val="002060"/>
                </a:solidFill>
              </a:rPr>
              <a:t>ОО не скачали результаты ВПР за 2016-2017 уч.год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(проведен ли анализ результатов</a:t>
            </a:r>
            <a:r>
              <a:rPr lang="ru-RU" sz="1800" dirty="0" smtClean="0">
                <a:solidFill>
                  <a:srgbClr val="002060"/>
                </a:solidFill>
              </a:rPr>
              <a:t>???)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hangingPunc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hangingPunc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– </a:t>
            </a:r>
            <a:r>
              <a:rPr lang="ru-RU" sz="1800" b="1" dirty="0" smtClean="0">
                <a:solidFill>
                  <a:srgbClr val="002060"/>
                </a:solidFill>
              </a:rPr>
              <a:t>Невнимательное </a:t>
            </a:r>
            <a:r>
              <a:rPr lang="ru-RU" sz="1800" b="1" dirty="0">
                <a:solidFill>
                  <a:srgbClr val="002060"/>
                </a:solidFill>
              </a:rPr>
              <a:t>чтение инструкции по заполнению форм сбора результатов (ошибки в указании вариантов, некорректное заполнение граф по отсутствующим учащимся</a:t>
            </a:r>
            <a:r>
              <a:rPr lang="ru-RU" sz="1800" b="1" dirty="0" smtClean="0">
                <a:solidFill>
                  <a:srgbClr val="002060"/>
                </a:solidFill>
              </a:rPr>
              <a:t>)</a:t>
            </a:r>
            <a:endParaRPr lang="ru-RU" sz="1800" b="1" dirty="0">
              <a:solidFill>
                <a:srgbClr val="002060"/>
              </a:solidFill>
            </a:endParaRPr>
          </a:p>
          <a:p>
            <a:pPr marL="0" indent="0" hangingPunct="0"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lvl="1" hangingPunct="0">
              <a:buFontTx/>
              <a:buChar char="-"/>
            </a:pPr>
            <a:endParaRPr lang="en-US" sz="1700" b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5464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33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341956" y="1054643"/>
            <a:ext cx="4533795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Дошкольное образование</a:t>
            </a:r>
            <a:endParaRPr lang="ru-RU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5400000">
            <a:off x="5965152" y="2876532"/>
            <a:ext cx="3981439" cy="1872208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Оценка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к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омпетенций   учителей,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д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иректоров  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45951" y="2057207"/>
            <a:ext cx="4529803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Начальная школа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96306" y="3360194"/>
            <a:ext cx="4479445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Основная школа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403408" y="4649495"/>
            <a:ext cx="4472339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Старшая школа</a:t>
            </a:r>
          </a:p>
        </p:txBody>
      </p:sp>
      <p:sp>
        <p:nvSpPr>
          <p:cNvPr id="20" name="Прямоугольник 19"/>
          <p:cNvSpPr/>
          <p:nvPr/>
        </p:nvSpPr>
        <p:spPr>
          <a:xfrm rot="5400000">
            <a:off x="-763484" y="2773068"/>
            <a:ext cx="4045796" cy="201478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Оценка образовательной системы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(Всероссийские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проверочные работы)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4347983" y="-549631"/>
            <a:ext cx="510197" cy="4545347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(динамика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5400000">
            <a:off x="5674238" y="2044027"/>
            <a:ext cx="746870" cy="1656188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3056148" y="1786313"/>
            <a:ext cx="746870" cy="2139882"/>
          </a:xfrm>
          <a:prstGeom prst="rect">
            <a:avLst/>
          </a:prstGeom>
          <a:solidFill>
            <a:srgbClr val="00B05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 (PIRLS)</a:t>
            </a:r>
            <a:endParaRPr lang="ru-RU" sz="14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5400000">
            <a:off x="5651628" y="3353352"/>
            <a:ext cx="792089" cy="1656182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25" name="Прямоугольник 24"/>
          <p:cNvSpPr/>
          <p:nvPr/>
        </p:nvSpPr>
        <p:spPr>
          <a:xfrm rot="5400000">
            <a:off x="2875426" y="3313436"/>
            <a:ext cx="792088" cy="1736039"/>
          </a:xfrm>
          <a:prstGeom prst="rect">
            <a:avLst/>
          </a:prstGeom>
          <a:solidFill>
            <a:srgbClr val="00B05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b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(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PISA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, 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TIMSS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26" name="Прямоугольник 25"/>
          <p:cNvSpPr/>
          <p:nvPr/>
        </p:nvSpPr>
        <p:spPr>
          <a:xfrm rot="5400000">
            <a:off x="3124822" y="4295684"/>
            <a:ext cx="749740" cy="2206771"/>
          </a:xfrm>
          <a:prstGeom prst="rect">
            <a:avLst/>
          </a:prstGeom>
          <a:solidFill>
            <a:srgbClr val="00B05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 (TIMSS)</a:t>
            </a:r>
            <a:endParaRPr lang="ru-RU" sz="14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5400000">
            <a:off x="5684311" y="4582444"/>
            <a:ext cx="726723" cy="1656180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4540972" y="5167332"/>
            <a:ext cx="749743" cy="463477"/>
          </a:xfrm>
          <a:prstGeom prst="rect">
            <a:avLst/>
          </a:prstGeom>
          <a:solidFill>
            <a:srgbClr val="00B05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ЕГЭ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399630" y="68845"/>
            <a:ext cx="8568952" cy="62385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spcBef>
                <a:spcPts val="0"/>
              </a:spcBef>
              <a:defRPr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Оценочные процедуры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4288062" y="3857404"/>
            <a:ext cx="792088" cy="648072"/>
          </a:xfrm>
          <a:prstGeom prst="rect">
            <a:avLst/>
          </a:prstGeom>
          <a:solidFill>
            <a:srgbClr val="00B050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ОГЭ</a:t>
            </a:r>
          </a:p>
        </p:txBody>
      </p:sp>
    </p:spTree>
    <p:extLst>
      <p:ext uri="{BB962C8B-B14F-4D97-AF65-F5344CB8AC3E}">
        <p14:creationId xmlns:p14="http://schemas.microsoft.com/office/powerpoint/2010/main" val="20545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ambria" pitchFamily="18" charset="0"/>
              </a:rPr>
              <a:t>График введения 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ВПР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92592"/>
              </p:ext>
            </p:extLst>
          </p:nvPr>
        </p:nvGraphicFramePr>
        <p:xfrm>
          <a:off x="251520" y="1196752"/>
          <a:ext cx="8352928" cy="4236888"/>
        </p:xfrm>
        <a:graphic>
          <a:graphicData uri="http://schemas.openxmlformats.org/drawingml/2006/table">
            <a:tbl>
              <a:tblPr/>
              <a:tblGrid>
                <a:gridCol w="1536700"/>
                <a:gridCol w="1487636"/>
                <a:gridCol w="1872208"/>
                <a:gridCol w="1800200"/>
                <a:gridCol w="1656184"/>
              </a:tblGrid>
              <a:tr h="304872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2015/2016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2016/2017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2017/2018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2018/2019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DE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2019/2020</a:t>
                      </a: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DE86"/>
                    </a:solidFill>
                  </a:tcPr>
                </a:tc>
              </a:tr>
              <a:tr h="803443">
                <a:tc rowSpan="4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начальной школе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(декабрь 2015-апрель 2016)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31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5-7классах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5-7классах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5-7классах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5-7классах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8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8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Проведение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8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18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10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Введение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10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mbria" pitchFamily="18" charset="0"/>
                        <a:cs typeface="Arial" pitchFamily="34" charset="0"/>
                      </a:endParaRP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11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11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Апробация ВПР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в 11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mbria" pitchFamily="18" charset="0"/>
                          <a:cs typeface="Arial" pitchFamily="34" charset="0"/>
                        </a:rPr>
                        <a:t>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357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вал 9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grishina-nv.ucoz.ru/_nw/0/4536598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" t="2611" r="66163" b="69259"/>
          <a:stretch/>
        </p:blipFill>
        <p:spPr bwMode="auto">
          <a:xfrm rot="957069">
            <a:off x="248615" y="4027844"/>
            <a:ext cx="3841383" cy="234751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/>
          <p:cNvSpPr>
            <a:spLocks noGrp="1"/>
          </p:cNvSpPr>
          <p:nvPr>
            <p:ph sz="quarter" idx="1"/>
          </p:nvPr>
        </p:nvSpPr>
        <p:spPr>
          <a:xfrm>
            <a:off x="22176" y="1340768"/>
            <a:ext cx="7992888" cy="604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</a:rPr>
              <a:t>Плодотворной работы и 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380253" y="2046548"/>
            <a:ext cx="7992888" cy="604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</a:rPr>
              <a:t>творческих побед!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7544" y="3789040"/>
            <a:ext cx="7992888" cy="6046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ru-RU" sz="4400" dirty="0" smtClean="0">
                <a:solidFill>
                  <a:srgbClr val="006600"/>
                </a:solidFill>
                <a:latin typeface="Monotype Corsiva" pitchFamily="66" charset="0"/>
              </a:rPr>
              <a:t>Спасибо за внимание!</a:t>
            </a:r>
            <a:endParaRPr lang="ru-RU" sz="4400" dirty="0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1463" y="5939379"/>
            <a:ext cx="430895" cy="2750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12168" cy="122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 txBox="1">
            <a:spLocks/>
          </p:cNvSpPr>
          <p:nvPr/>
        </p:nvSpPr>
        <p:spPr>
          <a:xfrm>
            <a:off x="915380" y="156524"/>
            <a:ext cx="7833084" cy="1143000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Национальное исследование качества образования 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(НИКО)</a:t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1071546"/>
            <a:ext cx="8208913" cy="189896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defRPr/>
            </a:pP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14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октябрь 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2014 г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. – математика (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5-7 классы 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)</a:t>
            </a:r>
          </a:p>
          <a:p>
            <a:pPr lvl="1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апрель 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2015 г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. – русский язык (4 класс)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lvl="1"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октябрь 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2015 г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. – информатика, </a:t>
            </a:r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ИКТ 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(8-9 классы) </a:t>
            </a: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- гимназия №76, СОШ №96</a:t>
            </a:r>
          </a:p>
          <a:p>
            <a:pPr lvl="1" algn="ctr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апрель 2016 г. – история, обществознание (6</a:t>
            </a:r>
            <a:r>
              <a:rPr lang="ru-RU" altLang="ru-RU" sz="1600" b="1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, 8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классы)</a:t>
            </a:r>
          </a:p>
          <a:p>
            <a:pPr lvl="1" algn="ctr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ноябрь 2016 г. </a:t>
            </a:r>
            <a:r>
              <a:rPr lang="ru-RU" altLang="ru-RU" sz="1600" b="1" i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–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иностранные языки (5</a:t>
            </a:r>
            <a:r>
              <a:rPr lang="ru-RU" altLang="ru-RU" sz="1600" b="1" dirty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, 8 </a:t>
            </a: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классы)</a:t>
            </a:r>
          </a:p>
          <a:p>
            <a:pPr lvl="1" algn="ctr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апрель 2017 г. – ОБЖ (6, 8 классы)- </a:t>
            </a:r>
            <a:r>
              <a:rPr lang="ru-RU" altLang="ru-RU" sz="1600" b="1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лицей №23, СОШ №67, ООШ №44</a:t>
            </a:r>
          </a:p>
          <a:p>
            <a:pPr lvl="1" algn="ctr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октябрь 2017 г. – биология, химия (10 классы) </a:t>
            </a:r>
            <a:r>
              <a:rPr lang="ru-RU" altLang="ru-RU" sz="1600" b="1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– гимназия №8, СОШ №78</a:t>
            </a:r>
          </a:p>
          <a:p>
            <a:pPr lvl="1" algn="ctr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itchFamily="18" charset="0"/>
                <a:cs typeface="Arial" charset="0"/>
              </a:rPr>
              <a:t>апрель 2018 г. – МХК, литература (6, 8 классы) </a:t>
            </a:r>
            <a:r>
              <a:rPr lang="ru-RU" altLang="ru-RU" sz="1600" b="1" dirty="0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- ?????</a:t>
            </a:r>
            <a:endParaRPr lang="ru-RU" altLang="ru-RU" sz="1600" b="1" dirty="0">
              <a:solidFill>
                <a:srgbClr val="FF0000"/>
              </a:solidFill>
              <a:latin typeface="Cambria" pitchFamily="18" charset="0"/>
              <a:cs typeface="Arial" charset="0"/>
            </a:endParaRPr>
          </a:p>
          <a:p>
            <a:pPr lvl="1" algn="ctr">
              <a:defRPr/>
            </a:pP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596673547"/>
              </p:ext>
            </p:extLst>
          </p:nvPr>
        </p:nvGraphicFramePr>
        <p:xfrm>
          <a:off x="285720" y="3357562"/>
          <a:ext cx="8571264" cy="3104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61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205" y="692696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мониторинг </a:t>
            </a:r>
            <a:r>
              <a:rPr lang="ru-RU" sz="3200" b="1" dirty="0">
                <a:solidFill>
                  <a:srgbClr val="002060"/>
                </a:solidFill>
              </a:rPr>
              <a:t>сформированности универсальных учебных </a:t>
            </a:r>
            <a:r>
              <a:rPr lang="ru-RU" sz="3200" b="1" dirty="0" smtClean="0">
                <a:solidFill>
                  <a:srgbClr val="002060"/>
                </a:solidFill>
              </a:rPr>
              <a:t>действий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2017-2018 уч. году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1252948"/>
            <a:ext cx="8640960" cy="536080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Д</a:t>
            </a:r>
            <a:r>
              <a:rPr lang="ru-RU" sz="2000" b="1" dirty="0" smtClean="0">
                <a:solidFill>
                  <a:srgbClr val="FF0000"/>
                </a:solidFill>
              </a:rPr>
              <a:t>ля </a:t>
            </a:r>
            <a:r>
              <a:rPr lang="ru-RU" sz="2000" b="1" u="sng" dirty="0">
                <a:solidFill>
                  <a:srgbClr val="FF0000"/>
                </a:solidFill>
              </a:rPr>
              <a:t>всех</a:t>
            </a:r>
            <a:r>
              <a:rPr lang="ru-RU" sz="2000" b="1" dirty="0">
                <a:solidFill>
                  <a:srgbClr val="FF0000"/>
                </a:solidFill>
              </a:rPr>
              <a:t> обучающихся </a:t>
            </a:r>
            <a:r>
              <a:rPr lang="ru-RU" sz="2000" b="1" dirty="0">
                <a:solidFill>
                  <a:srgbClr val="006600"/>
                </a:solidFill>
              </a:rPr>
              <a:t>1 – 4 классов, 5 – </a:t>
            </a:r>
            <a:r>
              <a:rPr lang="ru-RU" sz="2000" b="1" dirty="0" smtClean="0">
                <a:solidFill>
                  <a:srgbClr val="006600"/>
                </a:solidFill>
              </a:rPr>
              <a:t>7 </a:t>
            </a:r>
            <a:r>
              <a:rPr lang="ru-RU" sz="2000" b="1" dirty="0">
                <a:solidFill>
                  <a:srgbClr val="006600"/>
                </a:solidFill>
              </a:rPr>
              <a:t>классов </a:t>
            </a:r>
            <a:r>
              <a:rPr lang="ru-RU" sz="2000" dirty="0"/>
              <a:t>общеобразовательных организаций, реализующих ФГОС основного общего образования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Для обучающихся 8 классов </a:t>
            </a:r>
            <a:r>
              <a:rPr lang="ru-RU" sz="2000" b="1" dirty="0" smtClean="0">
                <a:solidFill>
                  <a:srgbClr val="006600"/>
                </a:solidFill>
              </a:rPr>
              <a:t>(33 ОО) </a:t>
            </a:r>
            <a:r>
              <a:rPr lang="ru-RU" sz="2000" dirty="0" smtClean="0"/>
              <a:t>общеобразовательных </a:t>
            </a:r>
            <a:r>
              <a:rPr lang="ru-RU" sz="2000" dirty="0"/>
              <a:t>организаций, реализующих ФГОС основного общего образования </a:t>
            </a:r>
            <a:r>
              <a:rPr lang="ru-RU" sz="2000" dirty="0" smtClean="0"/>
              <a:t>в </a:t>
            </a:r>
            <a:r>
              <a:rPr lang="ru-RU" sz="2000" dirty="0"/>
              <a:t>режиме пилотных площадок, а также по </a:t>
            </a:r>
            <a:r>
              <a:rPr lang="ru-RU" sz="2000" dirty="0" smtClean="0"/>
              <a:t>заявке ОО</a:t>
            </a:r>
          </a:p>
          <a:p>
            <a:pPr marL="0" indent="0">
              <a:buNone/>
            </a:pPr>
            <a:endParaRPr lang="ru-RU" sz="2000" i="1" u="sng" dirty="0" smtClean="0"/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6600"/>
                </a:solidFill>
              </a:rPr>
              <a:t>В соответствии с инструкцией</a:t>
            </a:r>
            <a:r>
              <a:rPr lang="ru-RU" sz="2000" b="1" i="1" u="sng" dirty="0">
                <a:solidFill>
                  <a:srgbClr val="006600"/>
                </a:solidFill>
              </a:rPr>
              <a:t>, утвержденной приказом </a:t>
            </a:r>
            <a:r>
              <a:rPr lang="ru-RU" sz="2000" b="1" i="1" u="sng" dirty="0" err="1">
                <a:solidFill>
                  <a:srgbClr val="006600"/>
                </a:solidFill>
              </a:rPr>
              <a:t>МОНиМП</a:t>
            </a:r>
            <a:r>
              <a:rPr lang="ru-RU" sz="2000" b="1" i="1" u="sng" dirty="0">
                <a:solidFill>
                  <a:srgbClr val="006600"/>
                </a:solidFill>
              </a:rPr>
              <a:t> КК от 21.09.2017 № </a:t>
            </a:r>
            <a:r>
              <a:rPr lang="ru-RU" sz="2000" b="1" i="1" u="sng" dirty="0" smtClean="0">
                <a:solidFill>
                  <a:srgbClr val="006600"/>
                </a:solidFill>
              </a:rPr>
              <a:t>3913</a:t>
            </a:r>
            <a:endParaRPr lang="ru-RU" sz="20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" y="3583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1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270" y="102475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краевые диагностические работы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(КДР)</a:t>
            </a:r>
            <a:r>
              <a:rPr lang="ru-RU" sz="2800" b="1" dirty="0">
                <a:solidFill>
                  <a:srgbClr val="002060"/>
                </a:solidFill>
              </a:rPr>
              <a:t> в 2017-2018 уч. году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853624"/>
            <a:ext cx="8640960" cy="536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6600"/>
                </a:solidFill>
              </a:rPr>
              <a:t>Приказ УОН от 09.10.2017 г. № 1276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rgbClr val="FF0000"/>
                </a:solidFill>
              </a:rPr>
              <a:t>КДР </a:t>
            </a:r>
            <a:r>
              <a:rPr lang="ru-RU" sz="2000" b="1" u="sng" dirty="0">
                <a:solidFill>
                  <a:srgbClr val="FF0000"/>
                </a:solidFill>
              </a:rPr>
              <a:t>выполняют все обучающиеся: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9, 10, 11 (12) классов по русскому языку и математике;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7 классов по иностранному языку, истории;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8 классов по обществознанию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КДР по русскому языку и математике в 4, 6 – 8 классах </a:t>
            </a:r>
            <a:r>
              <a:rPr lang="ru-RU" sz="2000" b="1" dirty="0">
                <a:solidFill>
                  <a:srgbClr val="002060"/>
                </a:solidFill>
              </a:rPr>
              <a:t>в течение учебного года выполняют обучающиеся 43 </a:t>
            </a:r>
            <a:r>
              <a:rPr lang="ru-RU" sz="2000" b="1" dirty="0" smtClean="0">
                <a:solidFill>
                  <a:srgbClr val="002060"/>
                </a:solidFill>
              </a:rPr>
              <a:t>ОО города </a:t>
            </a:r>
            <a:r>
              <a:rPr lang="ru-RU" sz="2000" b="1" dirty="0">
                <a:solidFill>
                  <a:srgbClr val="002060"/>
                </a:solidFill>
              </a:rPr>
              <a:t>Сочи </a:t>
            </a:r>
            <a:r>
              <a:rPr lang="ru-RU" sz="2000" b="1" dirty="0" smtClean="0">
                <a:solidFill>
                  <a:srgbClr val="002060"/>
                </a:solidFill>
              </a:rPr>
              <a:t>(Приказ УОН от 11.10.2017 г. № 1289).</a:t>
            </a:r>
            <a:endParaRPr lang="ru-RU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КДР по предметам по выбору выполняют обучающиеся 9, 10, 11 (12) классов</a:t>
            </a:r>
            <a:r>
              <a:rPr lang="ru-RU" sz="2000" dirty="0"/>
              <a:t>, </a:t>
            </a:r>
            <a:r>
              <a:rPr lang="ru-RU" sz="2000" b="1" dirty="0">
                <a:solidFill>
                  <a:srgbClr val="002060"/>
                </a:solidFill>
              </a:rPr>
              <a:t>выбравшие этот учебный предмет для сдачи экзамена в рамках </a:t>
            </a:r>
            <a:r>
              <a:rPr lang="ru-RU" sz="2000" b="1" dirty="0" smtClean="0">
                <a:solidFill>
                  <a:srgbClr val="002060"/>
                </a:solidFill>
              </a:rPr>
              <a:t>ГИА </a:t>
            </a:r>
            <a:r>
              <a:rPr lang="ru-RU" sz="2000" b="1" dirty="0">
                <a:solidFill>
                  <a:srgbClr val="002060"/>
                </a:solidFill>
              </a:rPr>
              <a:t>или по желанию обучающихся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6600"/>
                </a:solidFill>
              </a:rPr>
              <a:t>В </a:t>
            </a:r>
            <a:r>
              <a:rPr lang="ru-RU" sz="2000" b="1" i="1" u="sng" dirty="0">
                <a:solidFill>
                  <a:srgbClr val="006600"/>
                </a:solidFill>
              </a:rPr>
              <a:t>соответствии с инструкцией, утвержденной приказом </a:t>
            </a:r>
            <a:r>
              <a:rPr lang="ru-RU" sz="2000" b="1" i="1" u="sng" dirty="0" err="1">
                <a:solidFill>
                  <a:srgbClr val="006600"/>
                </a:solidFill>
              </a:rPr>
              <a:t>МОНиМП</a:t>
            </a:r>
            <a:r>
              <a:rPr lang="ru-RU" sz="2000" b="1" i="1" u="sng" dirty="0">
                <a:solidFill>
                  <a:srgbClr val="006600"/>
                </a:solidFill>
              </a:rPr>
              <a:t> КК от 21.09.2017 № </a:t>
            </a:r>
            <a:r>
              <a:rPr lang="ru-RU" sz="2000" b="1" i="1" u="sng" dirty="0" smtClean="0">
                <a:solidFill>
                  <a:srgbClr val="006600"/>
                </a:solidFill>
              </a:rPr>
              <a:t>3913</a:t>
            </a:r>
            <a:endParaRPr lang="ru-RU" sz="2000" b="1" dirty="0">
              <a:solidFill>
                <a:srgbClr val="006600"/>
              </a:solidFill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" y="3583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4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270" y="102475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краевые диагностические работы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(КДР) </a:t>
            </a:r>
            <a:r>
              <a:rPr lang="ru-RU" sz="2800" b="1" dirty="0">
                <a:solidFill>
                  <a:srgbClr val="002060"/>
                </a:solidFill>
              </a:rPr>
              <a:t>в 2017-2018 уч. году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853624"/>
            <a:ext cx="8640960" cy="53608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6600"/>
                </a:solidFill>
              </a:rPr>
              <a:t>Приказ УОН от 09.10.2017 г. № 1276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Время </a:t>
            </a:r>
            <a:r>
              <a:rPr lang="ru-RU" sz="2000" b="1" dirty="0">
                <a:solidFill>
                  <a:srgbClr val="FF0000"/>
                </a:solidFill>
              </a:rPr>
              <a:t>начала выполнения мониторинговых работ и </a:t>
            </a:r>
            <a:r>
              <a:rPr lang="ru-RU" sz="2000" b="1" dirty="0" smtClean="0">
                <a:solidFill>
                  <a:srgbClr val="FF0000"/>
                </a:solidFill>
              </a:rPr>
              <a:t>КДР: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>
                <a:solidFill>
                  <a:srgbClr val="002060"/>
                </a:solidFill>
              </a:rPr>
              <a:t>третий урок первой смены</a:t>
            </a:r>
            <a:r>
              <a:rPr lang="ru-RU" sz="2000" dirty="0">
                <a:solidFill>
                  <a:srgbClr val="002060"/>
                </a:solidFill>
              </a:rPr>
              <a:t>;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</a:rPr>
              <a:t>второй </a:t>
            </a:r>
            <a:r>
              <a:rPr lang="ru-RU" sz="2000" b="1" dirty="0">
                <a:solidFill>
                  <a:srgbClr val="002060"/>
                </a:solidFill>
              </a:rPr>
              <a:t>урок второй </a:t>
            </a:r>
            <a:r>
              <a:rPr lang="ru-RU" sz="2000" b="1" dirty="0" smtClean="0">
                <a:solidFill>
                  <a:srgbClr val="002060"/>
                </a:solidFill>
              </a:rPr>
              <a:t>смены</a:t>
            </a:r>
            <a:r>
              <a:rPr lang="ru-RU" sz="2000" dirty="0" smtClean="0">
                <a:solidFill>
                  <a:srgbClr val="002060"/>
                </a:solidFill>
              </a:rPr>
              <a:t> (для </a:t>
            </a:r>
            <a:r>
              <a:rPr lang="ru-RU" sz="2000" dirty="0">
                <a:solidFill>
                  <a:srgbClr val="002060"/>
                </a:solidFill>
              </a:rPr>
              <a:t>обучающихся во второй </a:t>
            </a:r>
            <a:r>
              <a:rPr lang="ru-RU" sz="2000" dirty="0" smtClean="0">
                <a:solidFill>
                  <a:srgbClr val="002060"/>
                </a:solidFill>
              </a:rPr>
              <a:t>смене)</a:t>
            </a:r>
            <a:r>
              <a:rPr lang="ru-RU" sz="2000" dirty="0" smtClean="0"/>
              <a:t>; </a:t>
            </a:r>
            <a:r>
              <a:rPr lang="ru-RU" sz="2000" b="1" dirty="0" smtClean="0">
                <a:solidFill>
                  <a:srgbClr val="FF0000"/>
                </a:solidFill>
              </a:rPr>
              <a:t>Продолжительность </a:t>
            </a:r>
            <a:r>
              <a:rPr lang="ru-RU" sz="2000" b="1" dirty="0">
                <a:solidFill>
                  <a:srgbClr val="FF0000"/>
                </a:solidFill>
              </a:rPr>
              <a:t>мониторинговых работ и </a:t>
            </a:r>
            <a:r>
              <a:rPr lang="ru-RU" sz="2000" b="1" dirty="0" smtClean="0">
                <a:solidFill>
                  <a:srgbClr val="FF0000"/>
                </a:solidFill>
              </a:rPr>
              <a:t>КДР:</a:t>
            </a:r>
          </a:p>
          <a:p>
            <a:pPr marL="0" indent="0">
              <a:buNone/>
            </a:pP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002060"/>
                </a:solidFill>
              </a:rPr>
              <a:t>– 45 минут;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– </a:t>
            </a:r>
            <a:r>
              <a:rPr lang="ru-RU" sz="2000" b="1" dirty="0">
                <a:solidFill>
                  <a:srgbClr val="002060"/>
                </a:solidFill>
              </a:rPr>
              <a:t>90 </a:t>
            </a:r>
            <a:r>
              <a:rPr lang="ru-RU" sz="2000" b="1" dirty="0" smtClean="0">
                <a:solidFill>
                  <a:srgbClr val="002060"/>
                </a:solidFill>
              </a:rPr>
              <a:t>минут </a:t>
            </a:r>
            <a:r>
              <a:rPr lang="ru-RU" sz="2000" dirty="0" smtClean="0">
                <a:solidFill>
                  <a:srgbClr val="002060"/>
                </a:solidFill>
              </a:rPr>
              <a:t>(КДР </a:t>
            </a:r>
            <a:r>
              <a:rPr lang="ru-RU" sz="2000" dirty="0">
                <a:solidFill>
                  <a:srgbClr val="002060"/>
                </a:solidFill>
              </a:rPr>
              <a:t>для 9 классов по математике и русскому языку (апрель), для 11 (12) классов математика (апрель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Проверка: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1-8 классы – на базе ОО;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</a:rPr>
              <a:t>9-11(12) классы – в пункте проверке: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100" dirty="0" smtClean="0">
                <a:solidFill>
                  <a:srgbClr val="002060"/>
                </a:solidFill>
              </a:rPr>
              <a:t>- </a:t>
            </a:r>
            <a:r>
              <a:rPr lang="ru-RU" sz="2100" dirty="0">
                <a:solidFill>
                  <a:srgbClr val="002060"/>
                </a:solidFill>
              </a:rPr>
              <a:t>для ОО Центрального и </a:t>
            </a:r>
            <a:r>
              <a:rPr lang="ru-RU" sz="2100" dirty="0" err="1">
                <a:solidFill>
                  <a:srgbClr val="002060"/>
                </a:solidFill>
              </a:rPr>
              <a:t>Хостинского</a:t>
            </a:r>
            <a:r>
              <a:rPr lang="ru-RU" sz="2100" dirty="0">
                <a:solidFill>
                  <a:srgbClr val="002060"/>
                </a:solidFill>
              </a:rPr>
              <a:t> района г. Сочи, </a:t>
            </a:r>
            <a:r>
              <a:rPr lang="ru-RU" sz="2100" dirty="0" smtClean="0">
                <a:solidFill>
                  <a:srgbClr val="002060"/>
                </a:solidFill>
              </a:rPr>
              <a:t>ОО№№ </a:t>
            </a:r>
            <a:r>
              <a:rPr lang="ru-RU" sz="2100" dirty="0">
                <a:solidFill>
                  <a:srgbClr val="002060"/>
                </a:solidFill>
              </a:rPr>
              <a:t>76, </a:t>
            </a:r>
            <a:r>
              <a:rPr lang="ru-RU" sz="2100" dirty="0" smtClean="0">
                <a:solidFill>
                  <a:srgbClr val="002060"/>
                </a:solidFill>
              </a:rPr>
              <a:t>77</a:t>
            </a:r>
            <a:r>
              <a:rPr lang="ru-RU" sz="2100" dirty="0">
                <a:solidFill>
                  <a:srgbClr val="002060"/>
                </a:solidFill>
              </a:rPr>
              <a:t>, 81, 82, </a:t>
            </a:r>
            <a:r>
              <a:rPr lang="ru-RU" sz="2100" dirty="0" smtClean="0">
                <a:solidFill>
                  <a:srgbClr val="002060"/>
                </a:solidFill>
              </a:rPr>
              <a:t>	85</a:t>
            </a:r>
            <a:r>
              <a:rPr lang="ru-RU" sz="2100" dirty="0">
                <a:solidFill>
                  <a:srgbClr val="002060"/>
                </a:solidFill>
              </a:rPr>
              <a:t>, 86, 87, 89, 96, </a:t>
            </a:r>
            <a:r>
              <a:rPr lang="ru-RU" sz="2100" dirty="0" smtClean="0">
                <a:solidFill>
                  <a:srgbClr val="002060"/>
                </a:solidFill>
              </a:rPr>
              <a:t>97 </a:t>
            </a:r>
            <a:r>
              <a:rPr lang="ru-RU" sz="2100" dirty="0">
                <a:solidFill>
                  <a:srgbClr val="002060"/>
                </a:solidFill>
              </a:rPr>
              <a:t>–</a:t>
            </a:r>
            <a:r>
              <a:rPr lang="ru-RU" sz="2100" b="1" dirty="0">
                <a:solidFill>
                  <a:srgbClr val="002060"/>
                </a:solidFill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</a:rPr>
              <a:t>гимназия </a:t>
            </a:r>
            <a:r>
              <a:rPr lang="ru-RU" sz="2100" b="1" dirty="0">
                <a:solidFill>
                  <a:srgbClr val="FF0000"/>
                </a:solidFill>
              </a:rPr>
              <a:t>№ 1 </a:t>
            </a:r>
            <a:r>
              <a:rPr lang="ru-RU" sz="2100" b="1" dirty="0" smtClean="0">
                <a:solidFill>
                  <a:srgbClr val="FF0000"/>
                </a:solidFill>
              </a:rPr>
              <a:t>(</a:t>
            </a:r>
            <a:r>
              <a:rPr lang="en-US" sz="2100" b="1" dirty="0" smtClean="0">
                <a:solidFill>
                  <a:srgbClr val="FF0000"/>
                </a:solidFill>
              </a:rPr>
              <a:t>I</a:t>
            </a:r>
            <a:r>
              <a:rPr lang="ru-RU" sz="2100" b="1" dirty="0" smtClean="0">
                <a:solidFill>
                  <a:srgbClr val="FF0000"/>
                </a:solidFill>
              </a:rPr>
              <a:t> </a:t>
            </a:r>
            <a:r>
              <a:rPr lang="ru-RU" sz="2100" b="1" dirty="0" err="1" smtClean="0">
                <a:solidFill>
                  <a:srgbClr val="FF0000"/>
                </a:solidFill>
              </a:rPr>
              <a:t>полуг</a:t>
            </a:r>
            <a:r>
              <a:rPr lang="ru-RU" sz="2100" b="1" dirty="0" smtClean="0">
                <a:solidFill>
                  <a:srgbClr val="FF0000"/>
                </a:solidFill>
              </a:rPr>
              <a:t>.), СОШ № </a:t>
            </a:r>
            <a:r>
              <a:rPr lang="ru-RU" sz="2100" b="1" dirty="0">
                <a:solidFill>
                  <a:srgbClr val="FF0000"/>
                </a:solidFill>
              </a:rPr>
              <a:t>7 </a:t>
            </a:r>
            <a:r>
              <a:rPr lang="ru-RU" sz="2100" b="1" dirty="0" smtClean="0">
                <a:solidFill>
                  <a:srgbClr val="FF0000"/>
                </a:solidFill>
              </a:rPr>
              <a:t>(</a:t>
            </a:r>
            <a:r>
              <a:rPr lang="en-US" sz="2100" b="1" dirty="0" smtClean="0">
                <a:solidFill>
                  <a:srgbClr val="FF0000"/>
                </a:solidFill>
              </a:rPr>
              <a:t>II</a:t>
            </a:r>
            <a:r>
              <a:rPr lang="ru-RU" sz="2100" b="1" dirty="0" smtClean="0">
                <a:solidFill>
                  <a:srgbClr val="FF0000"/>
                </a:solidFill>
              </a:rPr>
              <a:t> </a:t>
            </a:r>
            <a:r>
              <a:rPr lang="ru-RU" sz="2100" b="1" dirty="0" err="1" smtClean="0">
                <a:solidFill>
                  <a:srgbClr val="FF0000"/>
                </a:solidFill>
              </a:rPr>
              <a:t>полуг</a:t>
            </a:r>
            <a:r>
              <a:rPr lang="ru-RU" sz="2100" b="1" dirty="0" smtClean="0">
                <a:solidFill>
                  <a:srgbClr val="FF0000"/>
                </a:solidFill>
              </a:rPr>
              <a:t>.); 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100" dirty="0" smtClean="0"/>
              <a:t>	</a:t>
            </a:r>
            <a:r>
              <a:rPr lang="ru-RU" sz="2100" dirty="0" smtClean="0">
                <a:solidFill>
                  <a:srgbClr val="002060"/>
                </a:solidFill>
              </a:rPr>
              <a:t>- </a:t>
            </a:r>
            <a:r>
              <a:rPr lang="ru-RU" sz="2100" dirty="0">
                <a:solidFill>
                  <a:srgbClr val="002060"/>
                </a:solidFill>
              </a:rPr>
              <a:t>для ОО Адлерского района – </a:t>
            </a:r>
            <a:r>
              <a:rPr lang="ru-RU" sz="2100" b="1" dirty="0" smtClean="0">
                <a:solidFill>
                  <a:srgbClr val="002060"/>
                </a:solidFill>
              </a:rPr>
              <a:t> </a:t>
            </a:r>
            <a:r>
              <a:rPr lang="ru-RU" sz="2100" b="1" dirty="0">
                <a:solidFill>
                  <a:srgbClr val="FF0000"/>
                </a:solidFill>
              </a:rPr>
              <a:t>СОШ № 25;</a:t>
            </a:r>
            <a:endParaRPr lang="ru-RU" sz="2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100" dirty="0" smtClean="0"/>
              <a:t>	</a:t>
            </a:r>
            <a:r>
              <a:rPr lang="ru-RU" sz="2100" dirty="0" smtClean="0">
                <a:solidFill>
                  <a:srgbClr val="002060"/>
                </a:solidFill>
              </a:rPr>
              <a:t>- </a:t>
            </a:r>
            <a:r>
              <a:rPr lang="ru-RU" sz="2100" dirty="0">
                <a:solidFill>
                  <a:srgbClr val="002060"/>
                </a:solidFill>
              </a:rPr>
              <a:t>для остальных ОО Лазаревского района –</a:t>
            </a:r>
            <a:r>
              <a:rPr lang="ru-RU" sz="2100" dirty="0"/>
              <a:t> </a:t>
            </a:r>
            <a:r>
              <a:rPr lang="ru-RU" sz="2100" b="1" dirty="0" smtClean="0">
                <a:solidFill>
                  <a:srgbClr val="FF0000"/>
                </a:solidFill>
              </a:rPr>
              <a:t>СОШ </a:t>
            </a:r>
            <a:r>
              <a:rPr lang="ru-RU" sz="2100" b="1" dirty="0">
                <a:solidFill>
                  <a:srgbClr val="FF0000"/>
                </a:solidFill>
              </a:rPr>
              <a:t>№ 75</a:t>
            </a:r>
            <a:r>
              <a:rPr lang="ru-RU" sz="21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sz="21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000" b="1" i="1" u="sng" dirty="0" smtClean="0">
                <a:solidFill>
                  <a:srgbClr val="006600"/>
                </a:solidFill>
              </a:rPr>
              <a:t>В </a:t>
            </a:r>
            <a:r>
              <a:rPr lang="ru-RU" sz="2000" b="1" i="1" u="sng" dirty="0">
                <a:solidFill>
                  <a:srgbClr val="006600"/>
                </a:solidFill>
              </a:rPr>
              <a:t>соответствии с инструкцией, утвержденной приказом </a:t>
            </a:r>
            <a:r>
              <a:rPr lang="ru-RU" sz="2000" b="1" i="1" u="sng" dirty="0" err="1">
                <a:solidFill>
                  <a:srgbClr val="006600"/>
                </a:solidFill>
              </a:rPr>
              <a:t>МОНиМП</a:t>
            </a:r>
            <a:r>
              <a:rPr lang="ru-RU" sz="2000" b="1" i="1" u="sng" dirty="0">
                <a:solidFill>
                  <a:srgbClr val="006600"/>
                </a:solidFill>
              </a:rPr>
              <a:t> КК от 21.09.2017 № </a:t>
            </a:r>
            <a:r>
              <a:rPr lang="ru-RU" sz="2000" b="1" i="1" u="sng" dirty="0" smtClean="0">
                <a:solidFill>
                  <a:srgbClr val="006600"/>
                </a:solidFill>
              </a:rPr>
              <a:t>3913</a:t>
            </a:r>
            <a:endParaRPr lang="ru-RU" sz="2000" b="1" dirty="0">
              <a:solidFill>
                <a:srgbClr val="006600"/>
              </a:solidFill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" y="3583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2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270" y="102475"/>
            <a:ext cx="8147248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оформление классных журналов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63690" y="960456"/>
            <a:ext cx="8640960" cy="536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006600"/>
                </a:solidFill>
              </a:rPr>
              <a:t>Приказ УОН от 09.10.2017 г. № 1276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При </a:t>
            </a:r>
            <a:r>
              <a:rPr lang="ru-RU" sz="2000" b="1" dirty="0">
                <a:solidFill>
                  <a:srgbClr val="FF0000"/>
                </a:solidFill>
              </a:rPr>
              <a:t>оформлении классных журналов следует учитывать: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- на странице предмета, по которому проводилась оценочная процедура, записывается фактическая дата проведения вне зависимости от расписания занятий ОО, и тема урока в зависимости от оценочной процедуры </a:t>
            </a:r>
            <a:r>
              <a:rPr lang="ru-RU" sz="2000" i="1" dirty="0">
                <a:solidFill>
                  <a:srgbClr val="002060"/>
                </a:solidFill>
              </a:rPr>
              <a:t>(«Краевая диагностическая работа», «Всероссийская проверочная работа», «Мониторинг уровня сформированности УУД», «Национальное исследование качества образования</a:t>
            </a:r>
            <a:r>
              <a:rPr lang="ru-RU" sz="2000" i="1" dirty="0" smtClean="0">
                <a:solidFill>
                  <a:srgbClr val="002060"/>
                </a:solidFill>
              </a:rPr>
              <a:t>»);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- отметки за КДР, комплексные работы, НИКО, ВПР не выставляются и не влияют на отметки обучающихся за четверть, полугодие, год.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8488" y="31411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71485" y="5832074"/>
            <a:ext cx="396044" cy="38235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4" y="3583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9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5464"/>
            <a:ext cx="1224136" cy="98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829050" y="3156743"/>
            <a:ext cx="1400175" cy="889000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ВПР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7963" y="2057625"/>
            <a:ext cx="3024187" cy="138588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r>
              <a:rPr lang="ru-RU" sz="1400" b="1" dirty="0">
                <a:solidFill>
                  <a:srgbClr val="FF0000"/>
                </a:solidFill>
                <a:latin typeface="Cambria" pitchFamily="18" charset="0"/>
              </a:rPr>
              <a:t>НЕ ЕГЭ!</a:t>
            </a: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Вместо КИМ – варианты проверочной работы</a:t>
            </a: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Вместо демоверсии – образец проверочной работы</a:t>
            </a: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Нет заданий с выбором ответа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3200" y="3553618"/>
            <a:ext cx="3028950" cy="98425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Русский язык 4 класс – </a:t>
            </a:r>
            <a:br>
              <a:rPr lang="ru-RU" sz="1400" dirty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на основе диктанта</a:t>
            </a: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Оценка предметных результатов в соответствии с ФГОС, оценка УУД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05500" y="4373562"/>
            <a:ext cx="3071812" cy="115093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Оценивание работ на основе стандартизированных критериев, интеграция проекта с системой повышения квалификации в вопросах оценивания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00368" y="3317081"/>
            <a:ext cx="3071812" cy="93662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Использование банков заданий, построенных с учетом опыта российских и международных оценочных процедур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4149" y="4653136"/>
            <a:ext cx="3071813" cy="71437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Предоставление школам единых вариантов и критериев оценивания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64600" y="2037781"/>
            <a:ext cx="3078162" cy="117475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Доступность для всех школ</a:t>
            </a:r>
          </a:p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Возможность провести на уровне региона. Возможность получить сводные результаты на федеральном уровне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5411787" y="3317081"/>
            <a:ext cx="331788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4371975" y="2496343"/>
            <a:ext cx="331787" cy="576263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4373562" y="4131469"/>
            <a:ext cx="331787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3316287" y="3317081"/>
            <a:ext cx="330200" cy="576262"/>
          </a:xfrm>
          <a:prstGeom prst="rightArrow">
            <a:avLst/>
          </a:prstGeom>
          <a:solidFill>
            <a:schemeClr val="accent5">
              <a:lumMod val="75000"/>
              <a:alpha val="49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ru-RU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52351" y="913926"/>
            <a:ext cx="7281862" cy="89693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Совершенствование механизмов развития общероссийской системы оценки качества образования путём построения системы взаимосвязанных исследовательских и диагностических процедур на разных уровнях системы образования</a:t>
            </a:r>
          </a:p>
        </p:txBody>
      </p:sp>
      <p:sp>
        <p:nvSpPr>
          <p:cNvPr id="28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807392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Всероссийские проверочные работы</a:t>
            </a: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4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42991" y="102635"/>
            <a:ext cx="7920880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Использование   результатов    ВПР</a:t>
            </a:r>
            <a:endParaRPr lang="ru-RU" sz="3200" b="1" dirty="0"/>
          </a:p>
        </p:txBody>
      </p:sp>
      <p:pic>
        <p:nvPicPr>
          <p:cNvPr id="6" name="Picture 2" descr="Z:\Наши документы\Логотипы\Логотип управления\Логотип-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1" y="5475"/>
            <a:ext cx="13357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>
          <a:xfrm>
            <a:off x="7237447" y="6500429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62359" y="6311859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22672" y="6214426"/>
            <a:ext cx="299999" cy="286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-24341" y="6557089"/>
            <a:ext cx="9168341" cy="265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6669360"/>
            <a:ext cx="9168341" cy="1"/>
          </a:xfrm>
          <a:prstGeom prst="line">
            <a:avLst/>
          </a:prstGeom>
          <a:ln w="793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300192" y="6415001"/>
            <a:ext cx="144016" cy="113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51428" y="1109484"/>
            <a:ext cx="7681011" cy="138341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 федеральном уровне: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мониторинг результатов введения ФГОС;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формирование базы результатов обучающихся, в перспективе – обеспечение возможности учета результатов в качестве портфолио</a:t>
            </a:r>
          </a:p>
        </p:txBody>
      </p:sp>
      <p:sp>
        <p:nvSpPr>
          <p:cNvPr id="22" name="Прямоугольник 5"/>
          <p:cNvSpPr/>
          <p:nvPr/>
        </p:nvSpPr>
        <p:spPr>
          <a:xfrm>
            <a:off x="851430" y="2636912"/>
            <a:ext cx="7681010" cy="151216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 региональном уровне: 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своевременная корректировка отдельных аспектов в системе общего образования;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основание для планирования контрольно-надзорной деятельности</a:t>
            </a:r>
          </a:p>
        </p:txBody>
      </p:sp>
      <p:sp>
        <p:nvSpPr>
          <p:cNvPr id="23" name="Прямоугольник 5"/>
          <p:cNvSpPr/>
          <p:nvPr/>
        </p:nvSpPr>
        <p:spPr>
          <a:xfrm>
            <a:off x="851429" y="4322819"/>
            <a:ext cx="7681011" cy="141043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На уровне образовательной организации: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корректировка образовательного процесса;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учет результатов ВПР при </a:t>
            </a:r>
            <a:r>
              <a:rPr lang="ru-RU" alt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анализе деятельности образовательной организации.</a:t>
            </a:r>
            <a:endParaRPr lang="ru-RU" altLang="ru-RU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22976" y="5557027"/>
            <a:ext cx="792088" cy="7647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1273</TotalTime>
  <Words>1865</Words>
  <Application>Microsoft Office PowerPoint</Application>
  <PresentationFormat>Экран (4:3)</PresentationFormat>
  <Paragraphs>461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О проведении оценочных процедур в 2017-2018 учебном году   Анализ ВПР</vt:lpstr>
      <vt:lpstr>Презентация PowerPoint</vt:lpstr>
      <vt:lpstr>Презентация PowerPoint</vt:lpstr>
      <vt:lpstr>мониторинг сформированности универсальных учебных действий в 2017-2018 уч. году</vt:lpstr>
      <vt:lpstr>краевые диагностические работы (КДР) в 2017-2018 уч. году</vt:lpstr>
      <vt:lpstr>краевые диагностические работы (КДР) в 2017-2018 уч. году</vt:lpstr>
      <vt:lpstr>оформление классных журналов</vt:lpstr>
      <vt:lpstr>Всероссийские проверочные работы </vt:lpstr>
      <vt:lpstr>Презентация PowerPoint</vt:lpstr>
      <vt:lpstr>Всероссийские проверочные работы (ВПР) в 2017-2018 уч. году</vt:lpstr>
      <vt:lpstr> Общие результаты ВПР</vt:lpstr>
      <vt:lpstr> Общие результаты ВПР</vt:lpstr>
      <vt:lpstr> Общие результаты ВПР</vt:lpstr>
      <vt:lpstr>Всероссийские проверочные работы</vt:lpstr>
      <vt:lpstr> Общие результаты ВПР</vt:lpstr>
      <vt:lpstr>наиболее трудные задания по математике</vt:lpstr>
      <vt:lpstr>Презентация PowerPoint</vt:lpstr>
      <vt:lpstr>Презентация PowerPoint</vt:lpstr>
      <vt:lpstr>Всероссийские проверочные работы (ВПР)</vt:lpstr>
      <vt:lpstr>График введения ВПР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Сапелкина Любовь Викторовна</dc:creator>
  <cp:lastModifiedBy>Сапелкина Любовь Викторовна</cp:lastModifiedBy>
  <cp:revision>51</cp:revision>
  <cp:lastPrinted>2017-11-29T14:53:19Z</cp:lastPrinted>
  <dcterms:created xsi:type="dcterms:W3CDTF">2016-08-23T05:58:23Z</dcterms:created>
  <dcterms:modified xsi:type="dcterms:W3CDTF">2017-11-30T07:51:44Z</dcterms:modified>
</cp:coreProperties>
</file>