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363" r:id="rId3"/>
    <p:sldId id="387" r:id="rId4"/>
    <p:sldId id="409" r:id="rId5"/>
    <p:sldId id="405" r:id="rId6"/>
    <p:sldId id="388" r:id="rId7"/>
    <p:sldId id="389" r:id="rId8"/>
    <p:sldId id="390" r:id="rId9"/>
    <p:sldId id="391" r:id="rId10"/>
    <p:sldId id="406" r:id="rId11"/>
    <p:sldId id="407" r:id="rId12"/>
  </p:sldIdLst>
  <p:sldSz cx="9144000" cy="6858000" type="screen4x3"/>
  <p:notesSz cx="6757988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86655" autoAdjust="0"/>
  </p:normalViewPr>
  <p:slideViewPr>
    <p:cSldViewPr>
      <p:cViewPr>
        <p:scale>
          <a:sx n="72" d="100"/>
          <a:sy n="72" d="100"/>
        </p:scale>
        <p:origin x="-275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  <c:pt idx="3">
                  <c:v>нп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252</c:v>
                </c:pt>
                <c:pt idx="1">
                  <c:v>230</c:v>
                </c:pt>
                <c:pt idx="2">
                  <c:v>153</c:v>
                </c:pt>
                <c:pt idx="3">
                  <c:v>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3041024"/>
        <c:axId val="73042560"/>
      </c:barChart>
      <c:catAx>
        <c:axId val="73041024"/>
        <c:scaling>
          <c:orientation val="minMax"/>
        </c:scaling>
        <c:delete val="0"/>
        <c:axPos val="b"/>
        <c:majorTickMark val="out"/>
        <c:minorTickMark val="none"/>
        <c:tickLblPos val="nextTo"/>
        <c:crossAx val="73042560"/>
        <c:crosses val="autoZero"/>
        <c:auto val="1"/>
        <c:lblAlgn val="ctr"/>
        <c:lblOffset val="100"/>
        <c:noMultiLvlLbl val="0"/>
      </c:catAx>
      <c:valAx>
        <c:axId val="73042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041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20793234179061"/>
          <c:y val="6.3898887639045124E-2"/>
          <c:w val="0.67459408719743363"/>
          <c:h val="0.80809867516560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соответствуют должности</c:v>
                </c:pt>
                <c:pt idx="3">
                  <c:v>без аттестации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0.66</c:v>
                </c:pt>
                <c:pt idx="1">
                  <c:v>0.4</c:v>
                </c:pt>
                <c:pt idx="2">
                  <c:v>0.27</c:v>
                </c:pt>
                <c:pt idx="3">
                  <c:v>0.21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соответствуют должности</c:v>
                </c:pt>
                <c:pt idx="3">
                  <c:v>без аттестации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0.24</c:v>
                </c:pt>
                <c:pt idx="1">
                  <c:v>0.44</c:v>
                </c:pt>
                <c:pt idx="2">
                  <c:v>0.36</c:v>
                </c:pt>
                <c:pt idx="3">
                  <c:v>0.28999999999999998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уровень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соответствуют должности</c:v>
                </c:pt>
                <c:pt idx="3">
                  <c:v>без аттестации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0.09</c:v>
                </c:pt>
                <c:pt idx="1">
                  <c:v>0.14000000000000001</c:v>
                </c:pt>
                <c:pt idx="2">
                  <c:v>0.31</c:v>
                </c:pt>
                <c:pt idx="3">
                  <c:v>0.32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НП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соответствуют должности</c:v>
                </c:pt>
                <c:pt idx="3">
                  <c:v>без аттестации</c:v>
                </c:pt>
              </c:strCache>
            </c:strRef>
          </c:cat>
          <c:val>
            <c:numRef>
              <c:f>Лист1!$E$2:$E$5</c:f>
              <c:numCache>
                <c:formatCode>0%</c:formatCode>
                <c:ptCount val="4"/>
                <c:pt idx="0" formatCode="General">
                  <c:v>0</c:v>
                </c:pt>
                <c:pt idx="1">
                  <c:v>0.01</c:v>
                </c:pt>
                <c:pt idx="2">
                  <c:v>0.06</c:v>
                </c:pt>
                <c:pt idx="3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21088"/>
        <c:axId val="10314112"/>
      </c:barChart>
      <c:catAx>
        <c:axId val="9321088"/>
        <c:scaling>
          <c:orientation val="minMax"/>
        </c:scaling>
        <c:delete val="0"/>
        <c:axPos val="b"/>
        <c:majorTickMark val="out"/>
        <c:minorTickMark val="none"/>
        <c:tickLblPos val="nextTo"/>
        <c:crossAx val="10314112"/>
        <c:crosses val="autoZero"/>
        <c:auto val="1"/>
        <c:lblAlgn val="ctr"/>
        <c:lblOffset val="100"/>
        <c:noMultiLvlLbl val="0"/>
      </c:catAx>
      <c:valAx>
        <c:axId val="103141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321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30 лет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средний тестовый балл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30-40 лет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средний тестовый балл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33.5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41-50 лет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средний тестовый балл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33.200000000000003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51-60 лет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средний тестовый балл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32.6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свыше 60 лет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средний тестовый балл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964352"/>
        <c:axId val="10974336"/>
      </c:barChart>
      <c:catAx>
        <c:axId val="10964352"/>
        <c:scaling>
          <c:orientation val="minMax"/>
        </c:scaling>
        <c:delete val="0"/>
        <c:axPos val="b"/>
        <c:majorTickMark val="out"/>
        <c:minorTickMark val="none"/>
        <c:tickLblPos val="nextTo"/>
        <c:crossAx val="10974336"/>
        <c:crosses val="autoZero"/>
        <c:auto val="1"/>
        <c:lblAlgn val="ctr"/>
        <c:lblOffset val="100"/>
        <c:noMultiLvlLbl val="0"/>
      </c:catAx>
      <c:valAx>
        <c:axId val="10974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643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0-5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средний тестовый балл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6-10 лет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средний тестовый балл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11-20 лет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средний тестовый балл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33.700000000000003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21-30 лет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средний тестовый балл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34.700000000000003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свыше 30 лет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средний тестовый балл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35.700000000000003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35904"/>
        <c:axId val="10237440"/>
      </c:barChart>
      <c:catAx>
        <c:axId val="10235904"/>
        <c:scaling>
          <c:orientation val="minMax"/>
        </c:scaling>
        <c:delete val="0"/>
        <c:axPos val="b"/>
        <c:majorTickMark val="out"/>
        <c:minorTickMark val="none"/>
        <c:tickLblPos val="nextTo"/>
        <c:crossAx val="10237440"/>
        <c:crosses val="autoZero"/>
        <c:auto val="1"/>
        <c:lblAlgn val="ctr"/>
        <c:lblOffset val="100"/>
        <c:noMultiLvlLbl val="0"/>
      </c:catAx>
      <c:valAx>
        <c:axId val="10237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359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Гимназия ШБ</c:v>
                </c:pt>
                <c:pt idx="1">
                  <c:v>лицей №3</c:v>
                </c:pt>
                <c:pt idx="2">
                  <c:v>В(С)ОШ №1</c:v>
                </c:pt>
                <c:pt idx="3">
                  <c:v>СОШ №27</c:v>
                </c:pt>
                <c:pt idx="4">
                  <c:v>СОШ № 82</c:v>
                </c:pt>
                <c:pt idx="5">
                  <c:v>лицей №22</c:v>
                </c:pt>
                <c:pt idx="6">
                  <c:v>лицей №23</c:v>
                </c:pt>
                <c:pt idx="7">
                  <c:v>СОШ №18</c:v>
                </c:pt>
                <c:pt idx="8">
                  <c:v>СОШ №49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94</c:v>
                </c:pt>
                <c:pt idx="6">
                  <c:v>93</c:v>
                </c:pt>
                <c:pt idx="7">
                  <c:v>93</c:v>
                </c:pt>
                <c:pt idx="8">
                  <c:v>93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7232000"/>
        <c:axId val="37241984"/>
      </c:lineChart>
      <c:catAx>
        <c:axId val="37232000"/>
        <c:scaling>
          <c:orientation val="minMax"/>
        </c:scaling>
        <c:delete val="0"/>
        <c:axPos val="b"/>
        <c:majorTickMark val="out"/>
        <c:minorTickMark val="none"/>
        <c:tickLblPos val="nextTo"/>
        <c:crossAx val="37241984"/>
        <c:crosses val="autoZero"/>
        <c:auto val="1"/>
        <c:lblAlgn val="ctr"/>
        <c:lblOffset val="100"/>
        <c:noMultiLvlLbl val="0"/>
      </c:catAx>
      <c:valAx>
        <c:axId val="37241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232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СОШ №31</c:v>
                </c:pt>
                <c:pt idx="1">
                  <c:v>СОШ №78</c:v>
                </c:pt>
                <c:pt idx="2">
                  <c:v>СОШ №91</c:v>
                </c:pt>
                <c:pt idx="3">
                  <c:v>СОШ №38</c:v>
                </c:pt>
                <c:pt idx="4">
                  <c:v>СОШ № 28</c:v>
                </c:pt>
                <c:pt idx="5">
                  <c:v>СОШ №88</c:v>
                </c:pt>
                <c:pt idx="6">
                  <c:v>СОШ №85</c:v>
                </c:pt>
                <c:pt idx="7">
                  <c:v>СОШ №86</c:v>
                </c:pt>
                <c:pt idx="8">
                  <c:v>СОШ №11</c:v>
                </c:pt>
                <c:pt idx="9">
                  <c:v>СОШ №96</c:v>
                </c:pt>
                <c:pt idx="10">
                  <c:v>СОШ №94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46</c:v>
                </c:pt>
                <c:pt idx="4">
                  <c:v>45</c:v>
                </c:pt>
                <c:pt idx="5">
                  <c:v>45</c:v>
                </c:pt>
                <c:pt idx="6">
                  <c:v>40</c:v>
                </c:pt>
                <c:pt idx="7">
                  <c:v>36</c:v>
                </c:pt>
                <c:pt idx="8">
                  <c:v>36</c:v>
                </c:pt>
                <c:pt idx="9">
                  <c:v>30</c:v>
                </c:pt>
                <c:pt idx="10">
                  <c:v>20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6670848"/>
        <c:axId val="36697216"/>
      </c:lineChart>
      <c:catAx>
        <c:axId val="36670848"/>
        <c:scaling>
          <c:orientation val="minMax"/>
        </c:scaling>
        <c:delete val="0"/>
        <c:axPos val="b"/>
        <c:majorTickMark val="out"/>
        <c:minorTickMark val="none"/>
        <c:tickLblPos val="nextTo"/>
        <c:crossAx val="36697216"/>
        <c:crosses val="autoZero"/>
        <c:auto val="1"/>
        <c:lblAlgn val="ctr"/>
        <c:lblOffset val="100"/>
        <c:noMultiLvlLbl val="0"/>
      </c:catAx>
      <c:valAx>
        <c:axId val="36697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670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7464" y="0"/>
            <a:ext cx="2928937" cy="4937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81312E5-FDAB-4828-BE3A-57863DED9DD8}" type="datetimeFigureOut">
              <a:rPr lang="ru-RU"/>
              <a:pPr>
                <a:defRPr/>
              </a:pPr>
              <a:t>09.03.2017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2893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7464" y="9371013"/>
            <a:ext cx="292893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5D1F6E4-0FB1-47A8-96AD-AD288954C0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390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7464" y="0"/>
            <a:ext cx="2928937" cy="4937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CCD80A4-9C71-4A17-B6C8-477303D75FB4}" type="datetimeFigureOut">
              <a:rPr lang="ru-RU"/>
              <a:pPr>
                <a:defRPr/>
              </a:pPr>
              <a:t>09.03.2017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2362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686300"/>
            <a:ext cx="5405438" cy="4440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2893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7464" y="9371013"/>
            <a:ext cx="292893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51FCFB-E059-4B45-B811-FD22C9AB9D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485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51FCFB-E059-4B45-B811-FD22C9AB9D1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201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51FCFB-E059-4B45-B811-FD22C9AB9D15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5964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51FCFB-E059-4B45-B811-FD22C9AB9D15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596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51FCFB-E059-4B45-B811-FD22C9AB9D15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596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51FCFB-E059-4B45-B811-FD22C9AB9D15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596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51FCFB-E059-4B45-B811-FD22C9AB9D15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596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51FCFB-E059-4B45-B811-FD22C9AB9D15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596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51FCFB-E059-4B45-B811-FD22C9AB9D15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596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51FCFB-E059-4B45-B811-FD22C9AB9D15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596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51FCFB-E059-4B45-B811-FD22C9AB9D15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596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51FCFB-E059-4B45-B811-FD22C9AB9D15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596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42497-ADAD-4832-ACFA-4F56508DBB11}" type="datetime1">
              <a:rPr lang="ru-RU"/>
              <a:pPr>
                <a:defRPr/>
              </a:pPr>
              <a:t>09.03.2017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E5684-D1D2-48D5-BE95-688E535E1B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55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D6C90-CFE8-4D9B-B7C3-D8414445F4DB}" type="datetime1">
              <a:rPr lang="ru-RU"/>
              <a:pPr>
                <a:defRPr/>
              </a:pPr>
              <a:t>09.03.2017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37232-7467-4BA8-8FFE-C0496568EA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86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60005-4E4A-4F26-B612-0D3E48773CDD}" type="datetime1">
              <a:rPr lang="ru-RU"/>
              <a:pPr>
                <a:defRPr/>
              </a:pPr>
              <a:t>09.03.2017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E477E-26CC-4198-959B-8CADC04A08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99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A1A96-9B6A-4A9B-9F53-64F34928E657}" type="datetime1">
              <a:rPr lang="ru-RU"/>
              <a:pPr>
                <a:defRPr/>
              </a:pPr>
              <a:t>09.03.2017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3267A-0357-43D6-A8C2-8CC21E1B14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1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2B7C-B4BA-4F1C-B8F8-C9F35FCB9BD7}" type="datetime1">
              <a:rPr lang="ru-RU"/>
              <a:pPr>
                <a:defRPr/>
              </a:pPr>
              <a:t>09.03.2017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D2389-D2FB-4657-ACCC-966BDF1A5A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60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D8954-DE54-43B5-AC9F-3A27A9C12F10}" type="datetime1">
              <a:rPr lang="ru-RU"/>
              <a:pPr>
                <a:defRPr/>
              </a:pPr>
              <a:t>09.03.2017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67BB6-A8D6-41F5-84C9-44AB41D8A3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62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337C2-1B4D-4B5F-B8BA-9BA22ACEFF7C}" type="datetime1">
              <a:rPr lang="ru-RU"/>
              <a:pPr>
                <a:defRPr/>
              </a:pPr>
              <a:t>09.03.2017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C0D84-7211-4633-8302-30051EF78F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24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1E93-CAC0-44A6-92DD-09EEA415026C}" type="datetime1">
              <a:rPr lang="ru-RU"/>
              <a:pPr>
                <a:defRPr/>
              </a:pPr>
              <a:t>09.03.2017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0AE30-78C9-43AA-B36A-CA5E0CB96D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76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6911-142F-4731-B22F-A7312B6D5AEC}" type="datetime1">
              <a:rPr lang="ru-RU"/>
              <a:pPr>
                <a:defRPr/>
              </a:pPr>
              <a:t>09.03.2017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7B204-E248-429C-9441-3E4C630A1B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45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7CE4C-1BAA-47A5-BFAB-9582D044C9AC}" type="datetime1">
              <a:rPr lang="ru-RU"/>
              <a:pPr>
                <a:defRPr/>
              </a:pPr>
              <a:t>09.03.2017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E8AA7-CEDC-425C-8032-54544A6E32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2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9B167-1B51-4028-BB1F-85A15D17B6B8}" type="datetime1">
              <a:rPr lang="ru-RU"/>
              <a:pPr>
                <a:defRPr/>
              </a:pPr>
              <a:t>09.03.2017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E133A-63B2-46CD-93A6-7E0DA04F9C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18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B96834-B3D1-44A9-9591-A37214F9CA07}" type="datetime1">
              <a:rPr lang="ru-RU"/>
              <a:pPr>
                <a:defRPr/>
              </a:pPr>
              <a:t>09.03.2017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FF0FBA-E644-43EA-BF43-274822969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Фон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2488" y="1772816"/>
            <a:ext cx="8643998" cy="34778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Муниципальное тестирование учителей выпускных классов</a:t>
            </a:r>
          </a:p>
          <a:p>
            <a:pPr algn="ctr"/>
            <a:endParaRPr lang="ru-RU" sz="28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2016-2017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</a:rPr>
              <a:t>уч.г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ru-RU" sz="2800" b="1" spc="50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34FF0-414C-45FE-8AC6-83D45E567DB6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Обрамление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9144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5" descr="Эмблема СЦРО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244475"/>
            <a:ext cx="10382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386435"/>
            <a:ext cx="7286625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i="1" dirty="0" smtClean="0">
                <a:cs typeface="Aharoni" pitchFamily="2" charset="-79"/>
              </a:rPr>
              <a:t>Высокий уровень теоретических знаний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B588B-DCD4-4478-88C9-3C3B8A280070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610766"/>
            <a:ext cx="8539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               </a:t>
            </a:r>
            <a:endParaRPr lang="ru-RU" sz="2400" i="1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23059463"/>
              </p:ext>
            </p:extLst>
          </p:nvPr>
        </p:nvGraphicFramePr>
        <p:xfrm>
          <a:off x="1115616" y="1841598"/>
          <a:ext cx="7344815" cy="412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2407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Обрамление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9144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5" descr="Эмблема СЦРО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244475"/>
            <a:ext cx="10382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386435"/>
            <a:ext cx="7286625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i="1" dirty="0" smtClean="0">
                <a:cs typeface="Aharoni" pitchFamily="2" charset="-79"/>
              </a:rPr>
              <a:t>Низкий уровень теоретических знаний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B588B-DCD4-4478-88C9-3C3B8A280070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610766"/>
            <a:ext cx="8539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               </a:t>
            </a:r>
            <a:endParaRPr lang="ru-RU" sz="2400" i="1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19495517"/>
              </p:ext>
            </p:extLst>
          </p:nvPr>
        </p:nvGraphicFramePr>
        <p:xfrm>
          <a:off x="1115616" y="1841598"/>
          <a:ext cx="7344815" cy="412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027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5" descr="Эмблема СЦРО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244475"/>
            <a:ext cx="10382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B588B-DCD4-4478-88C9-3C3B8A28007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249356"/>
              </p:ext>
            </p:extLst>
          </p:nvPr>
        </p:nvGraphicFramePr>
        <p:xfrm>
          <a:off x="2339752" y="1844824"/>
          <a:ext cx="6077585" cy="3435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6425"/>
                <a:gridCol w="1804035"/>
                <a:gridCol w="1222375"/>
                <a:gridCol w="1222375"/>
                <a:gridCol w="122237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предмета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учителей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Приняли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участие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приняли участие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1.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русский язык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77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71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2.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математика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75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3.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литература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77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65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4.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английский язык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101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98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5.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обществознание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62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58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6.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история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63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61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7.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информатика и ИКТ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58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48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8.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биология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53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46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9.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химия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54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45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10.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физика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59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53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11.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география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55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48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734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665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69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5656" y="386435"/>
            <a:ext cx="7286625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i="1" dirty="0" smtClean="0">
                <a:cs typeface="Aharoni" pitchFamily="2" charset="-79"/>
              </a:rPr>
              <a:t>Участники муниципального  тестирования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7928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Обрамление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9144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5" descr="Эмблема СЦРО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244475"/>
            <a:ext cx="10382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386435"/>
            <a:ext cx="728662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cs typeface="Aharoni" pitchFamily="2" charset="-79"/>
              </a:rPr>
              <a:t>В полном составе приняли участие в </a:t>
            </a:r>
            <a:r>
              <a:rPr lang="ru-RU" sz="2400" b="1" i="1" dirty="0" smtClean="0">
                <a:cs typeface="Aharoni" pitchFamily="2" charset="-79"/>
              </a:rPr>
              <a:t>тестировании</a:t>
            </a:r>
          </a:p>
          <a:p>
            <a:pPr algn="ctr">
              <a:defRPr/>
            </a:pPr>
            <a:r>
              <a:rPr lang="ru-RU" sz="2400" b="1" i="1" dirty="0" smtClean="0">
                <a:cs typeface="Aharoni" pitchFamily="2" charset="-79"/>
              </a:rPr>
              <a:t> </a:t>
            </a:r>
            <a:r>
              <a:rPr lang="ru-RU" sz="2400" b="1" i="1" dirty="0">
                <a:cs typeface="Aharoni" pitchFamily="2" charset="-79"/>
              </a:rPr>
              <a:t>учителя выпускных классов ОУ: 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B588B-DCD4-4478-88C9-3C3B8A28007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132856"/>
            <a:ext cx="85391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               - гимназия </a:t>
            </a:r>
            <a:r>
              <a:rPr lang="ru-RU" sz="2400" b="1" dirty="0"/>
              <a:t>«Школа бизнеса</a:t>
            </a:r>
            <a:r>
              <a:rPr lang="ru-RU" sz="2400" b="1" dirty="0" smtClean="0"/>
              <a:t>»;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                     </a:t>
            </a:r>
            <a:r>
              <a:rPr lang="ru-RU" sz="2400" b="1" dirty="0" smtClean="0"/>
              <a:t>- лицеи </a:t>
            </a:r>
            <a:r>
              <a:rPr lang="ru-RU" sz="2400" b="1" dirty="0"/>
              <a:t>№22, №23, №</a:t>
            </a:r>
            <a:r>
              <a:rPr lang="ru-RU" sz="2400" b="1" dirty="0" smtClean="0"/>
              <a:t>59; 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                     </a:t>
            </a:r>
            <a:r>
              <a:rPr lang="ru-RU" sz="2400" b="1" dirty="0" smtClean="0"/>
              <a:t>- СОШ </a:t>
            </a:r>
            <a:r>
              <a:rPr lang="ru-RU" sz="2400" b="1" dirty="0" smtClean="0"/>
              <a:t>№</a:t>
            </a:r>
            <a:r>
              <a:rPr lang="ru-RU" sz="2400" b="1" dirty="0"/>
              <a:t>4,  №7, №13, №14, №20, №24, </a:t>
            </a:r>
            <a:r>
              <a:rPr lang="ru-RU" sz="2400" b="1" dirty="0" smtClean="0"/>
              <a:t>                                                         №</a:t>
            </a:r>
            <a:r>
              <a:rPr lang="ru-RU" sz="2400" b="1" dirty="0"/>
              <a:t>26, №29, №31, №38, №49, №53, №66, №77, №80, №85, №86, №88, №89</a:t>
            </a:r>
            <a:r>
              <a:rPr lang="ru-RU" sz="2400" b="1" dirty="0" smtClean="0"/>
              <a:t>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54094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Обрамление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9144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5" descr="Эмблема СЦРО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244475"/>
            <a:ext cx="10382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386435"/>
            <a:ext cx="7286625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/>
              <a:t>Большое количество учителей выпускных классов, не участвовавших в </a:t>
            </a:r>
            <a:r>
              <a:rPr lang="ru-RU" sz="2400" dirty="0" smtClean="0"/>
              <a:t>тестировании: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B588B-DCD4-4478-88C9-3C3B8A280070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2418" y="1700808"/>
            <a:ext cx="85391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/>
              <a:t>73</a:t>
            </a:r>
            <a:r>
              <a:rPr lang="ru-RU" sz="2400" dirty="0" smtClean="0"/>
              <a:t>% - СОШ </a:t>
            </a:r>
            <a:r>
              <a:rPr lang="ru-RU" sz="2400" dirty="0"/>
              <a:t>№65 </a:t>
            </a:r>
            <a:endParaRPr lang="ru-RU" sz="2400" dirty="0" smtClean="0"/>
          </a:p>
          <a:p>
            <a:pPr algn="ctr">
              <a:lnSpc>
                <a:spcPct val="150000"/>
              </a:lnSpc>
            </a:pPr>
            <a:r>
              <a:rPr lang="ru-RU" sz="2400" dirty="0"/>
              <a:t>50</a:t>
            </a:r>
            <a:r>
              <a:rPr lang="ru-RU" sz="2400" dirty="0" smtClean="0"/>
              <a:t>% - СОШ </a:t>
            </a:r>
            <a:r>
              <a:rPr lang="ru-RU" sz="2400" dirty="0"/>
              <a:t>№94 </a:t>
            </a:r>
            <a:endParaRPr lang="ru-RU" sz="2400" dirty="0" smtClean="0"/>
          </a:p>
          <a:p>
            <a:pPr algn="ctr">
              <a:lnSpc>
                <a:spcPct val="150000"/>
              </a:lnSpc>
            </a:pPr>
            <a:r>
              <a:rPr lang="ru-RU" sz="2400" dirty="0"/>
              <a:t>40</a:t>
            </a:r>
            <a:r>
              <a:rPr lang="ru-RU" sz="2400" dirty="0" smtClean="0"/>
              <a:t>% - СОШ </a:t>
            </a:r>
            <a:r>
              <a:rPr lang="ru-RU" sz="2400" dirty="0"/>
              <a:t>№91 </a:t>
            </a:r>
            <a:endParaRPr lang="ru-RU" sz="2400" dirty="0" smtClean="0"/>
          </a:p>
          <a:p>
            <a:pPr algn="ctr">
              <a:lnSpc>
                <a:spcPct val="150000"/>
              </a:lnSpc>
            </a:pPr>
            <a:r>
              <a:rPr lang="ru-RU" sz="2400" dirty="0"/>
              <a:t>33</a:t>
            </a:r>
            <a:r>
              <a:rPr lang="ru-RU" sz="2400" dirty="0" smtClean="0"/>
              <a:t>% - СОШ </a:t>
            </a:r>
            <a:r>
              <a:rPr lang="ru-RU" sz="2400" dirty="0"/>
              <a:t>№90 </a:t>
            </a:r>
            <a:endParaRPr lang="ru-RU" sz="2400" dirty="0" smtClean="0"/>
          </a:p>
          <a:p>
            <a:pPr algn="ctr">
              <a:lnSpc>
                <a:spcPct val="150000"/>
              </a:lnSpc>
            </a:pPr>
            <a:r>
              <a:rPr lang="ru-RU" sz="2400" dirty="0"/>
              <a:t>27</a:t>
            </a:r>
            <a:r>
              <a:rPr lang="ru-RU" sz="2400" dirty="0" smtClean="0"/>
              <a:t>% - СОШ </a:t>
            </a:r>
            <a:r>
              <a:rPr lang="ru-RU" sz="2400" dirty="0"/>
              <a:t>№</a:t>
            </a:r>
            <a:r>
              <a:rPr lang="ru-RU" sz="2400" dirty="0" smtClean="0"/>
              <a:t>78</a:t>
            </a:r>
          </a:p>
          <a:p>
            <a:pPr algn="ctr">
              <a:lnSpc>
                <a:spcPct val="150000"/>
              </a:lnSpc>
            </a:pPr>
            <a:r>
              <a:rPr lang="ru-RU" sz="2400" dirty="0"/>
              <a:t>27 </a:t>
            </a:r>
            <a:r>
              <a:rPr lang="ru-RU" sz="2400" dirty="0" smtClean="0"/>
              <a:t>% - лицей </a:t>
            </a:r>
            <a:r>
              <a:rPr lang="ru-RU" sz="2400" dirty="0"/>
              <a:t>№</a:t>
            </a:r>
            <a:r>
              <a:rPr lang="ru-RU" sz="2400" dirty="0" smtClean="0"/>
              <a:t>3</a:t>
            </a:r>
          </a:p>
          <a:p>
            <a:pPr algn="ctr">
              <a:lnSpc>
                <a:spcPct val="150000"/>
              </a:lnSpc>
            </a:pPr>
            <a:r>
              <a:rPr lang="ru-RU" sz="2400" dirty="0"/>
              <a:t>25</a:t>
            </a:r>
            <a:r>
              <a:rPr lang="ru-RU" sz="2400" dirty="0" smtClean="0"/>
              <a:t>% - гимназия </a:t>
            </a:r>
            <a:r>
              <a:rPr lang="ru-RU" sz="2400" dirty="0"/>
              <a:t>№</a:t>
            </a:r>
            <a:r>
              <a:rPr lang="ru-RU" sz="2400" dirty="0" smtClean="0"/>
              <a:t>15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30655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Обрамление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9144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5" descr="Эмблема СЦРО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244475"/>
            <a:ext cx="10382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386435"/>
            <a:ext cx="7286625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/>
              <a:t>Обобщенные данные о сформированности теоретических </a:t>
            </a:r>
            <a:r>
              <a:rPr lang="ru-RU" sz="2400" dirty="0" smtClean="0"/>
              <a:t>знаний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B588B-DCD4-4478-88C9-3C3B8A28007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132856"/>
            <a:ext cx="8539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               </a:t>
            </a:r>
            <a:endParaRPr lang="ru-RU" sz="2400" i="1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086610" y="1928812"/>
          <a:ext cx="4970780" cy="300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335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Обрамление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9144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5" descr="Эмблема СЦРО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244475"/>
            <a:ext cx="10382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386435"/>
            <a:ext cx="7286625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cs typeface="Aharoni" pitchFamily="2" charset="-79"/>
              </a:rPr>
              <a:t>Сводные  показатели сформированности профессиональных знаний в зависимости от </a:t>
            </a:r>
            <a:r>
              <a:rPr lang="ru-RU" sz="2000" b="1" dirty="0" smtClean="0">
                <a:cs typeface="Aharoni" pitchFamily="2" charset="-79"/>
              </a:rPr>
              <a:t>аттестации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 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285750" y="1214438"/>
            <a:ext cx="86439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200" b="1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200" dirty="0">
              <a:latin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B588B-DCD4-4478-88C9-3C3B8A28007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703113166"/>
              </p:ext>
            </p:extLst>
          </p:nvPr>
        </p:nvGraphicFramePr>
        <p:xfrm>
          <a:off x="1828800" y="1828800"/>
          <a:ext cx="6055568" cy="34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3130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Обрамление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9144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5" descr="Эмблема СЦРО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244475"/>
            <a:ext cx="10382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386435"/>
            <a:ext cx="7286625" cy="11387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000" dirty="0"/>
              <a:t>Показатели сформированности профессиональных знаний</a:t>
            </a:r>
          </a:p>
          <a:p>
            <a:pPr algn="ctr"/>
            <a:r>
              <a:rPr lang="ru-RU" sz="2000" dirty="0"/>
              <a:t>в зависимости от возраста участников тестирования</a:t>
            </a:r>
          </a:p>
          <a:p>
            <a:pPr algn="ctr">
              <a:defRPr/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285750" y="1214438"/>
            <a:ext cx="86439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200" b="1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200" dirty="0">
              <a:latin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B588B-DCD4-4478-88C9-3C3B8A280070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378956922"/>
              </p:ext>
            </p:extLst>
          </p:nvPr>
        </p:nvGraphicFramePr>
        <p:xfrm>
          <a:off x="1619673" y="1984376"/>
          <a:ext cx="5976664" cy="2884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9494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Обрамление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9144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5" descr="Эмблема СЦРО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244475"/>
            <a:ext cx="10382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386435"/>
            <a:ext cx="7286625" cy="11387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000" dirty="0"/>
              <a:t>Показатели сформированности профессиональных знаний</a:t>
            </a:r>
          </a:p>
          <a:p>
            <a:pPr algn="ctr"/>
            <a:r>
              <a:rPr lang="ru-RU" sz="2000" dirty="0"/>
              <a:t>в зависимости от </a:t>
            </a:r>
            <a:r>
              <a:rPr lang="ru-RU" sz="2000" dirty="0" smtClean="0"/>
              <a:t>рабочего стажа участников </a:t>
            </a:r>
            <a:r>
              <a:rPr lang="ru-RU" sz="2000" dirty="0"/>
              <a:t>тестирования</a:t>
            </a:r>
          </a:p>
          <a:p>
            <a:pPr algn="ctr">
              <a:defRPr/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285750" y="1214438"/>
            <a:ext cx="86439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200" b="1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200" dirty="0">
              <a:latin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B588B-DCD4-4478-88C9-3C3B8A280070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630362000"/>
              </p:ext>
            </p:extLst>
          </p:nvPr>
        </p:nvGraphicFramePr>
        <p:xfrm>
          <a:off x="1763688" y="1599406"/>
          <a:ext cx="5976664" cy="3269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7192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Обрамление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9144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5" descr="Эмблема СЦРО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244475"/>
            <a:ext cx="10382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386435"/>
            <a:ext cx="728662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/>
              <a:t>Основные результаты тестирования учителей по общеобразовательным предметам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285750" y="1214438"/>
            <a:ext cx="86439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200" b="1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200" dirty="0">
              <a:latin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B588B-DCD4-4478-88C9-3C3B8A280070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402468"/>
              </p:ext>
            </p:extLst>
          </p:nvPr>
        </p:nvGraphicFramePr>
        <p:xfrm>
          <a:off x="1187624" y="1661209"/>
          <a:ext cx="6984775" cy="4000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5271"/>
                <a:gridCol w="1120525"/>
                <a:gridCol w="1120525"/>
                <a:gridCol w="819371"/>
                <a:gridCol w="756839"/>
                <a:gridCol w="1052244"/>
              </a:tblGrid>
              <a:tr h="2916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предмет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Результат (чел.)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низкий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русский язык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2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математика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литература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английский язык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7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обществознание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58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история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61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информатика и ИКТ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48 чел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биология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химия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физика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53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география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48 чел.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27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wrap="square" lIns="91440" tIns="45720" rIns="91440" bIns="45720">
        <a:spAutoFit/>
      </a:bodyPr>
      <a:lstStyle>
        <a:defPPr algn="ctr">
          <a:defRPr sz="5400" b="1" cap="none" spc="0" dirty="0" smtClean="0">
            <a:ln w="17780" cmpd="sng">
              <a:solidFill>
                <a:srgbClr val="FFFFFF"/>
              </a:solidFill>
              <a:prstDash val="solid"/>
              <a:miter lim="800000"/>
            </a:ln>
            <a:solidFill>
              <a:schemeClr val="accent6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latin typeface="Arial Black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501</Words>
  <Application>Microsoft Office PowerPoint</Application>
  <PresentationFormat>Экран (4:3)</PresentationFormat>
  <Paragraphs>195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Домашний компьютер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Землянская Илона</dc:creator>
  <cp:lastModifiedBy>СЦРО</cp:lastModifiedBy>
  <cp:revision>133</cp:revision>
  <cp:lastPrinted>2016-10-06T06:39:48Z</cp:lastPrinted>
  <dcterms:created xsi:type="dcterms:W3CDTF">2009-04-08T22:47:15Z</dcterms:created>
  <dcterms:modified xsi:type="dcterms:W3CDTF">2017-03-09T09:59:28Z</dcterms:modified>
</cp:coreProperties>
</file>