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B90E8BD-3E5A-4E34-81D9-9012552EC6BF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9504-37E2-4CFF-BFF9-E5E114D1BFB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29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8BD-3E5A-4E34-81D9-9012552EC6BF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9504-37E2-4CFF-BFF9-E5E114D1B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10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8BD-3E5A-4E34-81D9-9012552EC6BF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9504-37E2-4CFF-BFF9-E5E114D1BFB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577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8BD-3E5A-4E34-81D9-9012552EC6BF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9504-37E2-4CFF-BFF9-E5E114D1B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51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8BD-3E5A-4E34-81D9-9012552EC6BF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9504-37E2-4CFF-BFF9-E5E114D1BFB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86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8BD-3E5A-4E34-81D9-9012552EC6BF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9504-37E2-4CFF-BFF9-E5E114D1B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09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8BD-3E5A-4E34-81D9-9012552EC6BF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9504-37E2-4CFF-BFF9-E5E114D1B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94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8BD-3E5A-4E34-81D9-9012552EC6BF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9504-37E2-4CFF-BFF9-E5E114D1B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502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8BD-3E5A-4E34-81D9-9012552EC6BF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9504-37E2-4CFF-BFF9-E5E114D1B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75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8BD-3E5A-4E34-81D9-9012552EC6BF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9504-37E2-4CFF-BFF9-E5E114D1B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57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0E8BD-3E5A-4E34-81D9-9012552EC6BF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A9504-37E2-4CFF-BFF9-E5E114D1BFB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57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B90E8BD-3E5A-4E34-81D9-9012552EC6BF}" type="datetimeFigureOut">
              <a:rPr lang="ru-RU" smtClean="0"/>
              <a:t>17.06.2020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DEA9504-37E2-4CFF-BFF9-E5E114D1BFB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44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Профессиональные достижения педагогов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ПОРТФОЛИО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950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Примерное содержание профессионального портфолио учителя представлен на основе экспертного заключения профессиональной деятельности педагогического работника и типовых критериях оценки качества труда учителей.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025" y="501015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0167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5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ПОРТФОЛИО-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НАБОР МАТЕРИАЛОВ, ДЕМОНСТРИРУЮЩИЙ УМЕНИЕ УЧИТЕЛЯ РЕШАТЬ ЗАДАЧИ СВОЕЙ ПРОФЕССИОНАЛЬНОЙ ДЕЯТЕЛЬНОСТИ, ВЫБИРАТЬ СТРАТЕГИЮ И ТАКТИКУ ПРОФЕССИОНАЛЬНОГО ПОВЕДЕНИЯ [Портфолио учителя/сост. Л.П. Макарова. – Волгоград: Учитель, 2011]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025" y="501015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8165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ПРИМЕРНОЕ СОДЕРЖАНИЕ ПРОФЕССИОНАЛЬНОГО ПОРТФОЛИО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Владение современными образовательными технологиями и методиками, эффективность их применения. </a:t>
            </a:r>
          </a:p>
          <a:p>
            <a:r>
              <a:rPr lang="ru-RU" dirty="0" smtClean="0"/>
              <a:t>2. Вклад в повышение качества образования, распространение собственного опыта.</a:t>
            </a:r>
          </a:p>
          <a:p>
            <a:r>
              <a:rPr lang="ru-RU" dirty="0" smtClean="0"/>
              <a:t>3.Результаты освоения обучающимися, воспитанниками образовательных программ и показатели динамики их достижений.</a:t>
            </a:r>
          </a:p>
          <a:p>
            <a:r>
              <a:rPr lang="ru-RU" dirty="0" smtClean="0"/>
              <a:t>4. Награды и поощрения за успехи в профессиональной деятельности.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025" y="501015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49946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dirty="0" smtClean="0"/>
              <a:t>1.Владение </a:t>
            </a:r>
            <a:r>
              <a:rPr lang="ru-RU" sz="2500" dirty="0"/>
              <a:t>современными образовательными технологиями и </a:t>
            </a:r>
            <a:r>
              <a:rPr lang="ru-RU" sz="2500" dirty="0" smtClean="0"/>
              <a:t>методиками</a:t>
            </a:r>
            <a:r>
              <a:rPr lang="ru-RU" sz="2500" dirty="0"/>
              <a:t>, эффективность их </a:t>
            </a:r>
            <a:r>
              <a:rPr lang="ru-RU" sz="2500" dirty="0" smtClean="0"/>
              <a:t>применения</a:t>
            </a:r>
            <a:r>
              <a:rPr lang="ru-RU" sz="2500" dirty="0"/>
              <a:t/>
            </a:r>
            <a:br>
              <a:rPr lang="ru-RU" sz="2500" dirty="0"/>
            </a:b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1.1. Использование современных образовательных технологий  (презентации не менее 5 уроков);</a:t>
            </a:r>
          </a:p>
          <a:p>
            <a:r>
              <a:rPr lang="ru-RU" dirty="0" smtClean="0"/>
              <a:t>1.2. Владение навыками пользователя персонального компьютера: курсы пользователя или квалификационное испытания пользователя ПК;</a:t>
            </a:r>
          </a:p>
          <a:p>
            <a:r>
              <a:rPr lang="ru-RU" dirty="0" smtClean="0"/>
              <a:t>1.3.Использование электронных образовательных ресурсов  (ЭОР) в образовательном процессе;</a:t>
            </a:r>
          </a:p>
          <a:p>
            <a:r>
              <a:rPr lang="ru-RU" dirty="0" smtClean="0"/>
              <a:t>1.4. Использование элементов дистанционного обучения участников образовательного процесса</a:t>
            </a:r>
          </a:p>
          <a:p>
            <a:r>
              <a:rPr lang="ru-RU" dirty="0" smtClean="0"/>
              <a:t>1.5. Обучение на программах, способствующих повышению качества и результативности профессиональной деятельности учителя.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025" y="501015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0789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2.Вклад </a:t>
            </a:r>
            <a:r>
              <a:rPr lang="ru-RU" sz="2800" dirty="0"/>
              <a:t>в повышение качества образования, распространение собственного </a:t>
            </a:r>
            <a:r>
              <a:rPr lang="ru-RU" sz="2800" dirty="0" smtClean="0"/>
              <a:t>опыта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025" y="501015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1414732"/>
            <a:ext cx="9720073" cy="4894628"/>
          </a:xfrm>
        </p:spPr>
        <p:txBody>
          <a:bodyPr/>
          <a:lstStyle/>
          <a:p>
            <a:r>
              <a:rPr lang="ru-RU" dirty="0" smtClean="0"/>
              <a:t>2.1. Участие в реализации образовательных программ экспериментальных площадок, лабораторий, ресурсных центров районного/городского/федерального/международного уровней;</a:t>
            </a:r>
          </a:p>
          <a:p>
            <a:r>
              <a:rPr lang="ru-RU" dirty="0" smtClean="0"/>
              <a:t>2.2. Результат личного участия в конкурсе инновационных продуктов;</a:t>
            </a:r>
          </a:p>
          <a:p>
            <a:r>
              <a:rPr lang="ru-RU" dirty="0" smtClean="0"/>
              <a:t>2.3. Наличие  опубликованных собственных методических разработок, статей, научных публикаций, учебно-методических пособий;</a:t>
            </a:r>
          </a:p>
          <a:p>
            <a:r>
              <a:rPr lang="ru-RU" dirty="0" smtClean="0"/>
              <a:t>2.4. Наличие изданного учебника;</a:t>
            </a:r>
          </a:p>
          <a:p>
            <a:r>
              <a:rPr lang="ru-RU" dirty="0" smtClean="0"/>
              <a:t>2.5. Наличие опубликованной монографии;</a:t>
            </a:r>
          </a:p>
          <a:p>
            <a:r>
              <a:rPr lang="ru-RU" dirty="0" smtClean="0"/>
              <a:t>2.6. Наличие диссертации по профилю преподаваемой дисциплины, педагогике, психологии.</a:t>
            </a:r>
          </a:p>
          <a:p>
            <a:r>
              <a:rPr lang="ru-RU" dirty="0" smtClean="0"/>
              <a:t>2.7.Публичное представление собственного педагогического опыта в форме открытого урока/занятия;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049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2.8. Выступление на научно-практических конференциях, семинарах, секциях, круглых столах, проведение мастер-классов;</a:t>
            </a:r>
          </a:p>
          <a:p>
            <a:r>
              <a:rPr lang="ru-RU" dirty="0" smtClean="0"/>
              <a:t>2.9. Результативность участия в профессиональных конкурсах;</a:t>
            </a:r>
          </a:p>
          <a:p>
            <a:r>
              <a:rPr lang="ru-RU" dirty="0" smtClean="0"/>
              <a:t>2.10. Общественная активность педагога: участие в экспертных комиссиях, апелляционных комиссиях, предметных комиссиях по проверке ГИА, в жюри профессиональных конкурсов, творческих группах.</a:t>
            </a:r>
          </a:p>
          <a:p>
            <a:r>
              <a:rPr lang="ru-RU" dirty="0" smtClean="0"/>
              <a:t>2.11. </a:t>
            </a:r>
            <a:r>
              <a:rPr lang="ru-RU" dirty="0" smtClean="0"/>
              <a:t>Уровень коммуникативной культуры при общении с обучающимися и родителями.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025" y="501015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7882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3.Результаты освоения обучающимися, воспитанниками образовательных программ и показатели динамики их </a:t>
            </a:r>
            <a:r>
              <a:rPr lang="ru-RU" sz="2800" dirty="0" smtClean="0"/>
              <a:t>достижений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025" y="501015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3.1. Успешность учебной работы;</a:t>
            </a:r>
          </a:p>
          <a:p>
            <a:pPr marL="0" indent="0">
              <a:buNone/>
            </a:pPr>
            <a:r>
              <a:rPr lang="ru-RU" dirty="0" smtClean="0"/>
              <a:t> 3.2. Качество знаний обучающихся по результатам итоговой аттестации в форме ГИА;</a:t>
            </a:r>
          </a:p>
          <a:p>
            <a:pPr marL="0" indent="0">
              <a:buNone/>
            </a:pPr>
            <a:r>
              <a:rPr lang="ru-RU" dirty="0" smtClean="0"/>
              <a:t>3.3. Качество знаний по итогам внешнего мониторинга;</a:t>
            </a:r>
          </a:p>
          <a:p>
            <a:pPr marL="0" indent="0">
              <a:buNone/>
            </a:pPr>
            <a:r>
              <a:rPr lang="ru-RU" dirty="0" smtClean="0"/>
              <a:t>3.4. Результаты участия обучающихся в предметных </a:t>
            </a:r>
            <a:r>
              <a:rPr lang="ru-RU" dirty="0" smtClean="0"/>
              <a:t>олимпиадах, конкурсах, соревнованиях;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3.5. Успешность внеурочной работы по предмету;</a:t>
            </a:r>
          </a:p>
          <a:p>
            <a:pPr marL="0" indent="0">
              <a:buNone/>
            </a:pPr>
            <a:r>
              <a:rPr lang="ru-RU" dirty="0" smtClean="0"/>
              <a:t>3.6. Уровень подготовленности обучающихся к исследовательской деятельности по предмету;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4775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/>
              <a:t>4. Награды и поощрения за успехи в профессиональной </a:t>
            </a:r>
            <a:r>
              <a:rPr lang="ru-RU" sz="2800" dirty="0" smtClean="0"/>
              <a:t>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4.1. Грамоты, Благодарности , благодарственные письма , в том числе от общественных организаций;</a:t>
            </a:r>
          </a:p>
          <a:p>
            <a:r>
              <a:rPr lang="ru-RU" dirty="0" smtClean="0"/>
              <a:t>4.2. Награды региональные/ведомственные/государственные.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025" y="501015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8661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Помните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000" dirty="0" smtClean="0"/>
              <a:t>Все копии документов </a:t>
            </a:r>
            <a:r>
              <a:rPr lang="ru-RU" dirty="0" smtClean="0"/>
              <a:t>(например, сертификаты, удостоверения, грамоты, дипломы, подтверждающие роль учителя в подготовке победителя/призера олимпиады или участие учителя в конкурсе) должны быть заверены.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025" y="5010150"/>
            <a:ext cx="2466975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60470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</TotalTime>
  <Words>479</Words>
  <Application>Microsoft Office PowerPoint</Application>
  <PresentationFormat>Широкоэкранный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Tw Cen MT Condensed</vt:lpstr>
      <vt:lpstr>Wingdings 3</vt:lpstr>
      <vt:lpstr>Интеграл</vt:lpstr>
      <vt:lpstr>Профессиональные достижения педагогов</vt:lpstr>
      <vt:lpstr>ПОРТФОЛИО-</vt:lpstr>
      <vt:lpstr>ПРИМЕРНОЕ СОДЕРЖАНИЕ ПРОФЕССИОНАЛЬНОГО ПОРТФОЛИО</vt:lpstr>
      <vt:lpstr>1.Владение современными образовательными технологиями и методиками, эффективность их применения </vt:lpstr>
      <vt:lpstr>2.Вклад в повышение качества образования, распространение собственного опыта </vt:lpstr>
      <vt:lpstr>Презентация PowerPoint</vt:lpstr>
      <vt:lpstr>3.Результаты освоения обучающимися, воспитанниками образовательных программ и показатели динамики их достижений </vt:lpstr>
      <vt:lpstr>4. Награды и поощрения за успехи в профессиональной деятельности </vt:lpstr>
      <vt:lpstr>Помните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Профессиональные достижения педагогов</dc:title>
  <dc:creator>Админ</dc:creator>
  <cp:lastModifiedBy>Админ</cp:lastModifiedBy>
  <cp:revision>8</cp:revision>
  <dcterms:created xsi:type="dcterms:W3CDTF">2020-06-17T07:42:33Z</dcterms:created>
  <dcterms:modified xsi:type="dcterms:W3CDTF">2020-06-17T09:41:05Z</dcterms:modified>
</cp:coreProperties>
</file>