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9" r:id="rId9"/>
    <p:sldId id="280" r:id="rId10"/>
    <p:sldId id="281" r:id="rId11"/>
    <p:sldId id="282" r:id="rId12"/>
    <p:sldId id="265" r:id="rId13"/>
    <p:sldId id="278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5" r:id="rId22"/>
    <p:sldId id="276" r:id="rId23"/>
    <p:sldId id="283" r:id="rId24"/>
    <p:sldId id="262" r:id="rId25"/>
    <p:sldId id="26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7;&#1062;&#1056;&#1054;\AppData\Local\Microsoft\Windows\Temporary%20Internet%20Files\Content.Outlook\Q9XZ2IUC\&#1040;&#1085;&#1072;&#1083;&#1080;&#1079;%20&#1050;&#1044;&#1056;%2010%20&#1082;&#1083;&#1072;&#1089;&#1089;%20(&#1092;&#1080;&#1079;&#1080;&#1082;&#1072;)%2019%2010%2020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57;&#1062;&#1056;&#1054;\AppData\Local\Microsoft\Windows\Temporary%20Internet%20Files\Content.Outlook\Q9XZ2IUC\&#1040;&#1085;&#1072;&#1083;&#1080;&#1079;%20&#1050;&#1044;&#1056;%2010%20&#1082;&#1083;&#1072;&#1089;&#1089;%20(&#1073;&#1080;&#1086;&#1083;&#1086;&#1075;&#1080;&#1103;)%2019%2010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numFmt formatCode="0.0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Лист1!$B$15:$B$18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Лист1!$C$15:$C$18</c:f>
              <c:numCache>
                <c:formatCode>General</c:formatCode>
                <c:ptCount val="4"/>
                <c:pt idx="0">
                  <c:v>25.72</c:v>
                </c:pt>
                <c:pt idx="1">
                  <c:v>43.72</c:v>
                </c:pt>
                <c:pt idx="2">
                  <c:v>27.43</c:v>
                </c:pt>
                <c:pt idx="3">
                  <c:v>3.13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90156651902851814"/>
          <c:y val="0.36844925727206779"/>
          <c:w val="8.8173850382810781E-2"/>
          <c:h val="0.23197749269688989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502624671916E-2"/>
          <c:y val="0.13130952380952382"/>
          <c:w val="0.90849737532808394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</c:dPt>
          <c:cat>
            <c:strRef>
              <c:f>Лист1!$A$2:$A$6</c:f>
              <c:strCache>
                <c:ptCount val="5"/>
                <c:pt idx="0">
                  <c:v>В6</c:v>
                </c:pt>
                <c:pt idx="1">
                  <c:v>В10</c:v>
                </c:pt>
                <c:pt idx="2">
                  <c:v>В11</c:v>
                </c:pt>
                <c:pt idx="3">
                  <c:v>В13</c:v>
                </c:pt>
                <c:pt idx="4">
                  <c:v>В18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86.08</c:v>
                </c:pt>
                <c:pt idx="1">
                  <c:v>67.09</c:v>
                </c:pt>
                <c:pt idx="2">
                  <c:v>31.65</c:v>
                </c:pt>
                <c:pt idx="3">
                  <c:v>59.49</c:v>
                </c:pt>
                <c:pt idx="4">
                  <c:v>40.51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93-4DBF-9C9F-32B474333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785728"/>
        <c:axId val="97787264"/>
      </c:barChart>
      <c:catAx>
        <c:axId val="977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787264"/>
        <c:crosses val="autoZero"/>
        <c:auto val="1"/>
        <c:lblAlgn val="ctr"/>
        <c:lblOffset val="100"/>
        <c:noMultiLvlLbl val="0"/>
      </c:catAx>
      <c:valAx>
        <c:axId val="9778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78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826640174633732E-2"/>
          <c:y val="2.6874765145781621E-2"/>
          <c:w val="0.94283282662725032"/>
          <c:h val="0.93349292394163441"/>
        </c:manualLayout>
      </c:layout>
      <c:bar3DChart>
        <c:barDir val="col"/>
        <c:grouping val="standard"/>
        <c:varyColors val="1"/>
        <c:ser>
          <c:idx val="0"/>
          <c:order val="0"/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Lbls>
            <c:dLbl>
              <c:idx val="0"/>
              <c:layout>
                <c:manualLayout>
                  <c:x val="4.1034791902984707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538263793929825E-17"/>
                  <c:y val="-4.200913483675316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678263967661568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78263967661568E-3"/>
                  <c:y val="-6.301370225513051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4713055870646019E-3"/>
                  <c:y val="2.10045674183765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78263967661568E-3"/>
                  <c:y val="2.10045674183765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1034791902984707E-3"/>
                  <c:y val="-1.050228370918832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1034791902984707E-3"/>
                  <c:y val="-4.200913483675316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3678263967661568E-3"/>
                  <c:y val="6.301370225512974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78263967661568E-3"/>
                  <c:y val="-1.050228370918829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3678263967661568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2.7356527935323135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2.7356527935323135E-3"/>
                  <c:y val="-2.10045674183765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2.7356527935323135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0"/>
                  <c:y val="-2.10045674183766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Т!$A$2:$C$32</c:f>
              <c:multiLvlStrCache>
                <c:ptCount val="31"/>
                <c:lvl>
                  <c:pt idx="0">
                    <c:v>1 балл</c:v>
                  </c:pt>
                  <c:pt idx="1">
                    <c:v>2 балла</c:v>
                  </c:pt>
                  <c:pt idx="2">
                    <c:v>1 балл</c:v>
                  </c:pt>
                  <c:pt idx="3">
                    <c:v>2 балла</c:v>
                  </c:pt>
                  <c:pt idx="4">
                    <c:v>1 балл</c:v>
                  </c:pt>
                  <c:pt idx="5">
                    <c:v>1 балл</c:v>
                  </c:pt>
                  <c:pt idx="6">
                    <c:v>1 балл</c:v>
                  </c:pt>
                  <c:pt idx="7">
                    <c:v>1 балл</c:v>
                  </c:pt>
                  <c:pt idx="8">
                    <c:v>2 балла</c:v>
                  </c:pt>
                  <c:pt idx="9">
                    <c:v>1 балл</c:v>
                  </c:pt>
                  <c:pt idx="10">
                    <c:v>2 балла</c:v>
                  </c:pt>
                  <c:pt idx="11">
                    <c:v>1 балл</c:v>
                  </c:pt>
                  <c:pt idx="12">
                    <c:v>1 балл</c:v>
                  </c:pt>
                  <c:pt idx="13">
                    <c:v>1 балл</c:v>
                  </c:pt>
                  <c:pt idx="14">
                    <c:v>1 балл</c:v>
                  </c:pt>
                  <c:pt idx="15">
                    <c:v>2 балла</c:v>
                  </c:pt>
                  <c:pt idx="16">
                    <c:v>1 балл</c:v>
                  </c:pt>
                  <c:pt idx="17">
                    <c:v>1 балл</c:v>
                  </c:pt>
                  <c:pt idx="18">
                    <c:v>1 балл</c:v>
                  </c:pt>
                  <c:pt idx="19">
                    <c:v>1 балл</c:v>
                  </c:pt>
                  <c:pt idx="20">
                    <c:v>1 балл</c:v>
                  </c:pt>
                  <c:pt idx="21">
                    <c:v>2 балла</c:v>
                  </c:pt>
                  <c:pt idx="22">
                    <c:v>1 балл</c:v>
                  </c:pt>
                  <c:pt idx="23">
                    <c:v>2 балла</c:v>
                  </c:pt>
                  <c:pt idx="24">
                    <c:v>1 балл</c:v>
                  </c:pt>
                  <c:pt idx="25">
                    <c:v>1 балл</c:v>
                  </c:pt>
                  <c:pt idx="26">
                    <c:v>1 балл</c:v>
                  </c:pt>
                  <c:pt idx="27">
                    <c:v>2 балла</c:v>
                  </c:pt>
                  <c:pt idx="28">
                    <c:v>1 балл</c:v>
                  </c:pt>
                  <c:pt idx="29">
                    <c:v>2 балла</c:v>
                  </c:pt>
                  <c:pt idx="30">
                    <c:v>3 балла</c:v>
                  </c:pt>
                </c:lvl>
                <c:lvl>
                  <c:pt idx="0">
                    <c:v>1</c:v>
                  </c:pt>
                  <c:pt idx="2">
                    <c:v>2</c:v>
                  </c:pt>
                  <c:pt idx="4">
                    <c:v>3</c:v>
                  </c:pt>
                  <c:pt idx="5">
                    <c:v>4</c:v>
                  </c:pt>
                  <c:pt idx="6">
                    <c:v>5</c:v>
                  </c:pt>
                  <c:pt idx="7">
                    <c:v>6</c:v>
                  </c:pt>
                  <c:pt idx="9">
                    <c:v>7</c:v>
                  </c:pt>
                  <c:pt idx="11">
                    <c:v>8</c:v>
                  </c:pt>
                  <c:pt idx="12">
                    <c:v>9</c:v>
                  </c:pt>
                  <c:pt idx="14">
                    <c:v>10</c:v>
                  </c:pt>
                  <c:pt idx="16">
                    <c:v>11</c:v>
                  </c:pt>
                  <c:pt idx="17">
                    <c:v>12</c:v>
                  </c:pt>
                  <c:pt idx="18">
                    <c:v>13</c:v>
                  </c:pt>
                  <c:pt idx="19">
                    <c:v>14</c:v>
                  </c:pt>
                  <c:pt idx="20">
                    <c:v>15</c:v>
                  </c:pt>
                  <c:pt idx="22">
                    <c:v>16</c:v>
                  </c:pt>
                  <c:pt idx="24">
                    <c:v>17</c:v>
                  </c:pt>
                  <c:pt idx="25">
                    <c:v>18</c:v>
                  </c:pt>
                  <c:pt idx="26">
                    <c:v>19</c:v>
                  </c:pt>
                  <c:pt idx="28">
                    <c:v>20</c:v>
                  </c:pt>
                </c:lvl>
              </c:multiLvlStrCache>
            </c:multiLvlStrRef>
          </c:cat>
          <c:val>
            <c:numRef>
              <c:f>Т!$D$2:$D$32</c:f>
              <c:numCache>
                <c:formatCode>0.00</c:formatCode>
                <c:ptCount val="31"/>
                <c:pt idx="0">
                  <c:v>9.6256684491978604</c:v>
                </c:pt>
                <c:pt idx="1">
                  <c:v>87.165775401069524</c:v>
                </c:pt>
                <c:pt idx="2">
                  <c:v>24.598930481283425</c:v>
                </c:pt>
                <c:pt idx="3">
                  <c:v>64.171122994652407</c:v>
                </c:pt>
                <c:pt idx="4">
                  <c:v>58.288770053475936</c:v>
                </c:pt>
                <c:pt idx="5">
                  <c:v>71.122994652406419</c:v>
                </c:pt>
                <c:pt idx="6">
                  <c:v>73.796791443850267</c:v>
                </c:pt>
                <c:pt idx="7">
                  <c:v>29.411764705882355</c:v>
                </c:pt>
                <c:pt idx="8">
                  <c:v>47.593582887700535</c:v>
                </c:pt>
                <c:pt idx="9">
                  <c:v>7.4866310160427805</c:v>
                </c:pt>
                <c:pt idx="10">
                  <c:v>56.149732620320862</c:v>
                </c:pt>
                <c:pt idx="11">
                  <c:v>57.219251336898388</c:v>
                </c:pt>
                <c:pt idx="12">
                  <c:v>24.598930481283425</c:v>
                </c:pt>
                <c:pt idx="13">
                  <c:v>60.427807486631011</c:v>
                </c:pt>
                <c:pt idx="14">
                  <c:v>1.6042780748663104</c:v>
                </c:pt>
                <c:pt idx="15">
                  <c:v>44.919786096256686</c:v>
                </c:pt>
                <c:pt idx="16">
                  <c:v>59.358288770053477</c:v>
                </c:pt>
                <c:pt idx="17">
                  <c:v>80.213903743315512</c:v>
                </c:pt>
                <c:pt idx="18">
                  <c:v>59.358288770053477</c:v>
                </c:pt>
                <c:pt idx="19">
                  <c:v>53.475935828877006</c:v>
                </c:pt>
                <c:pt idx="20">
                  <c:v>25.668449197860966</c:v>
                </c:pt>
                <c:pt idx="21">
                  <c:v>50.802139037433157</c:v>
                </c:pt>
                <c:pt idx="22">
                  <c:v>0</c:v>
                </c:pt>
                <c:pt idx="23">
                  <c:v>39.037433155080215</c:v>
                </c:pt>
                <c:pt idx="24">
                  <c:v>51.336898395721931</c:v>
                </c:pt>
                <c:pt idx="25">
                  <c:v>75.935828877005349</c:v>
                </c:pt>
                <c:pt idx="26">
                  <c:v>31.550802139037433</c:v>
                </c:pt>
                <c:pt idx="27">
                  <c:v>42.780748663101605</c:v>
                </c:pt>
                <c:pt idx="28">
                  <c:v>0.53475935828876997</c:v>
                </c:pt>
                <c:pt idx="29">
                  <c:v>0.53475935828876997</c:v>
                </c:pt>
                <c:pt idx="30">
                  <c:v>33.155080213903744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gapDepth val="115"/>
        <c:shape val="cylinder"/>
        <c:axId val="91052288"/>
        <c:axId val="91066368"/>
        <c:axId val="55666432"/>
      </c:bar3DChart>
      <c:catAx>
        <c:axId val="9105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066368"/>
        <c:crosses val="autoZero"/>
        <c:auto val="0"/>
        <c:lblAlgn val="ctr"/>
        <c:lblOffset val="100"/>
        <c:noMultiLvlLbl val="0"/>
      </c:catAx>
      <c:valAx>
        <c:axId val="91066368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2.1253868148428338E-2"/>
              <c:y val="0.48927708563777145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1052288"/>
        <c:crosses val="autoZero"/>
        <c:crossBetween val="between"/>
        <c:majorUnit val="20"/>
      </c:valAx>
      <c:serAx>
        <c:axId val="55666432"/>
        <c:scaling>
          <c:orientation val="minMax"/>
        </c:scaling>
        <c:delete val="1"/>
        <c:axPos val="b"/>
        <c:majorTickMark val="out"/>
        <c:minorTickMark val="none"/>
        <c:tickLblPos val="nextTo"/>
        <c:crossAx val="91066368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chemeClr val="accent3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процент отметок по биологии в г.Сочи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47</c:v>
                </c:pt>
                <c:pt idx="2">
                  <c:v>20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826640174633732E-2"/>
          <c:y val="2.6874765145781621E-2"/>
          <c:w val="0.94283282662725032"/>
          <c:h val="0.93349292394163441"/>
        </c:manualLayout>
      </c:layout>
      <c:bar3DChart>
        <c:barDir val="col"/>
        <c:grouping val="standard"/>
        <c:varyColors val="1"/>
        <c:ser>
          <c:idx val="0"/>
          <c:order val="0"/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Lbls>
            <c:dLbl>
              <c:idx val="0"/>
              <c:layout>
                <c:manualLayout>
                  <c:x val="1.3678263967661568E-3"/>
                  <c:y val="-1.050228370918825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94261117412923E-2"/>
                  <c:y val="-1.050228370918829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5747847773630986E-3"/>
                  <c:y val="-1.470319719286360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942611174129204E-2"/>
                  <c:y val="-1.26027404510259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356527935323135E-3"/>
                  <c:y val="-1.26027404510259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356527935323135E-3"/>
                  <c:y val="-8.401826967350671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1034791902984707E-3"/>
                  <c:y val="4.200913483675277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356527935323135E-3"/>
                  <c:y val="-6.301370225513051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2.10045674183765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7356527935323135E-3"/>
                  <c:y val="-8.40182696735063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6.301370225512936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01530551757193E-17"/>
                  <c:y val="6.301370225512974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2.7356527935322636E-3"/>
                  <c:y val="-1.89041106765389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4.1034791902984707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003061103514386E-16"/>
                  <c:y val="-2.10045674183765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3678263967661568E-3"/>
                  <c:y val="6.301370225512974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4.1034791902984707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1.3678263967661568E-3"/>
                  <c:y val="-2.10045674183765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2.7356527935322133E-3"/>
                  <c:y val="4.200913483675316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2.7356527935323135E-3"/>
                  <c:y val="-7.7015857506956199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1.3678263967660566E-3"/>
                  <c:y val="-6.301370225512974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1.003061103514386E-16"/>
                  <c:y val="4.200913483675239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-2.006122207028772E-16"/>
                  <c:y val="-1.05022837091883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>
                <c:manualLayout>
                  <c:x val="0"/>
                  <c:y val="8.40182696735055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1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Т!$A$2:$C$32</c:f>
              <c:multiLvlStrCache>
                <c:ptCount val="31"/>
                <c:lvl>
                  <c:pt idx="0">
                    <c:v>1 балл</c:v>
                  </c:pt>
                  <c:pt idx="1">
                    <c:v>1 балл</c:v>
                  </c:pt>
                  <c:pt idx="2">
                    <c:v>1 балл</c:v>
                  </c:pt>
                  <c:pt idx="3">
                    <c:v>1 балл</c:v>
                  </c:pt>
                  <c:pt idx="4">
                    <c:v>1 балл</c:v>
                  </c:pt>
                  <c:pt idx="5">
                    <c:v>1 балл</c:v>
                  </c:pt>
                  <c:pt idx="6">
                    <c:v>1 балл</c:v>
                  </c:pt>
                  <c:pt idx="7">
                    <c:v>1 балл</c:v>
                  </c:pt>
                  <c:pt idx="8">
                    <c:v>1 балл</c:v>
                  </c:pt>
                  <c:pt idx="9">
                    <c:v>1 балл</c:v>
                  </c:pt>
                  <c:pt idx="10">
                    <c:v>1 балл</c:v>
                  </c:pt>
                  <c:pt idx="11">
                    <c:v>1 балл</c:v>
                  </c:pt>
                  <c:pt idx="12">
                    <c:v>1 балл</c:v>
                  </c:pt>
                  <c:pt idx="13">
                    <c:v>1 балл</c:v>
                  </c:pt>
                  <c:pt idx="14">
                    <c:v>1 балл</c:v>
                  </c:pt>
                  <c:pt idx="15">
                    <c:v>1 балл</c:v>
                  </c:pt>
                  <c:pt idx="16">
                    <c:v>1 балл</c:v>
                  </c:pt>
                  <c:pt idx="17">
                    <c:v>1 балл</c:v>
                  </c:pt>
                  <c:pt idx="18">
                    <c:v>1 балл</c:v>
                  </c:pt>
                  <c:pt idx="19">
                    <c:v>1 балл</c:v>
                  </c:pt>
                  <c:pt idx="20">
                    <c:v>2 балла</c:v>
                  </c:pt>
                  <c:pt idx="21">
                    <c:v>1 балл</c:v>
                  </c:pt>
                  <c:pt idx="22">
                    <c:v>2 балла</c:v>
                  </c:pt>
                  <c:pt idx="23">
                    <c:v>1 балл</c:v>
                  </c:pt>
                  <c:pt idx="24">
                    <c:v>2 балла</c:v>
                  </c:pt>
                  <c:pt idx="25">
                    <c:v>1 балл</c:v>
                  </c:pt>
                  <c:pt idx="26">
                    <c:v>2 балла</c:v>
                  </c:pt>
                  <c:pt idx="27">
                    <c:v>1 балл</c:v>
                  </c:pt>
                  <c:pt idx="28">
                    <c:v>2 балла</c:v>
                  </c:pt>
                  <c:pt idx="29">
                    <c:v>1 балл</c:v>
                  </c:pt>
                  <c:pt idx="30">
                    <c:v>2 балла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1">
                    <c:v>21</c:v>
                  </c:pt>
                  <c:pt idx="23">
                    <c:v>22</c:v>
                  </c:pt>
                  <c:pt idx="25">
                    <c:v>23</c:v>
                  </c:pt>
                  <c:pt idx="27">
                    <c:v>24</c:v>
                  </c:pt>
                  <c:pt idx="29">
                    <c:v>25</c:v>
                  </c:pt>
                </c:lvl>
              </c:multiLvlStrCache>
            </c:multiLvlStrRef>
          </c:cat>
          <c:val>
            <c:numRef>
              <c:f>Т!$D$2:$D$32</c:f>
              <c:numCache>
                <c:formatCode>0.00</c:formatCode>
                <c:ptCount val="31"/>
                <c:pt idx="0">
                  <c:v>81.012658227848107</c:v>
                </c:pt>
                <c:pt idx="1">
                  <c:v>91.139240506329116</c:v>
                </c:pt>
                <c:pt idx="2">
                  <c:v>82.278481012658233</c:v>
                </c:pt>
                <c:pt idx="3">
                  <c:v>75.949367088607602</c:v>
                </c:pt>
                <c:pt idx="4">
                  <c:v>64.556962025316452</c:v>
                </c:pt>
                <c:pt idx="5">
                  <c:v>88.60759493670885</c:v>
                </c:pt>
                <c:pt idx="6">
                  <c:v>87.341772151898738</c:v>
                </c:pt>
                <c:pt idx="7">
                  <c:v>74.683544303797461</c:v>
                </c:pt>
                <c:pt idx="8">
                  <c:v>87.341772151898738</c:v>
                </c:pt>
                <c:pt idx="9">
                  <c:v>72.151898734177209</c:v>
                </c:pt>
                <c:pt idx="10">
                  <c:v>81.012658227848107</c:v>
                </c:pt>
                <c:pt idx="11">
                  <c:v>79.74683544303798</c:v>
                </c:pt>
                <c:pt idx="12">
                  <c:v>67.088607594936718</c:v>
                </c:pt>
                <c:pt idx="13">
                  <c:v>65.822784810126578</c:v>
                </c:pt>
                <c:pt idx="14">
                  <c:v>79.74683544303798</c:v>
                </c:pt>
                <c:pt idx="15">
                  <c:v>72.151898734177209</c:v>
                </c:pt>
                <c:pt idx="16">
                  <c:v>65.822784810126578</c:v>
                </c:pt>
                <c:pt idx="17">
                  <c:v>63.291139240506332</c:v>
                </c:pt>
                <c:pt idx="18">
                  <c:v>48.101265822784811</c:v>
                </c:pt>
                <c:pt idx="19">
                  <c:v>24.050632911392405</c:v>
                </c:pt>
                <c:pt idx="20">
                  <c:v>51.898734177215189</c:v>
                </c:pt>
                <c:pt idx="21">
                  <c:v>20.253164556962027</c:v>
                </c:pt>
                <c:pt idx="22">
                  <c:v>48.101265822784811</c:v>
                </c:pt>
                <c:pt idx="23">
                  <c:v>24.050632911392405</c:v>
                </c:pt>
                <c:pt idx="24">
                  <c:v>49.367088607594937</c:v>
                </c:pt>
                <c:pt idx="25">
                  <c:v>10.126582278481013</c:v>
                </c:pt>
                <c:pt idx="26">
                  <c:v>15.18987341772152</c:v>
                </c:pt>
                <c:pt idx="27">
                  <c:v>12.658227848101266</c:v>
                </c:pt>
                <c:pt idx="28">
                  <c:v>49.367088607594937</c:v>
                </c:pt>
                <c:pt idx="29">
                  <c:v>21.518987341772153</c:v>
                </c:pt>
                <c:pt idx="30">
                  <c:v>21.518987341772153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gapDepth val="115"/>
        <c:shape val="cylinder"/>
        <c:axId val="92512640"/>
        <c:axId val="92514176"/>
        <c:axId val="55668224"/>
      </c:bar3DChart>
      <c:catAx>
        <c:axId val="925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2514176"/>
        <c:crosses val="autoZero"/>
        <c:auto val="0"/>
        <c:lblAlgn val="ctr"/>
        <c:lblOffset val="100"/>
        <c:noMultiLvlLbl val="0"/>
      </c:catAx>
      <c:valAx>
        <c:axId val="92514176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1.4414711529668943E-2"/>
              <c:y val="0.4388660944582031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2512640"/>
        <c:crosses val="autoZero"/>
        <c:crossBetween val="between"/>
        <c:majorUnit val="20"/>
      </c:valAx>
      <c:serAx>
        <c:axId val="55668224"/>
        <c:scaling>
          <c:orientation val="minMax"/>
        </c:scaling>
        <c:delete val="1"/>
        <c:axPos val="b"/>
        <c:majorTickMark val="out"/>
        <c:minorTickMark val="none"/>
        <c:tickLblPos val="nextTo"/>
        <c:crossAx val="92514176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76975794692333E-2"/>
          <c:y val="3.2963813446994596E-2"/>
          <c:w val="0.76547304850782538"/>
          <c:h val="0.89689928972022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Лист1!$C$14</c:f>
              <c:strCache>
                <c:ptCount val="1"/>
                <c:pt idx="0">
                  <c:v>г.Сочи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Лист1!$B$15:$B$18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Лист1!$C$15:$C$18</c:f>
              <c:numCache>
                <c:formatCode>General</c:formatCode>
                <c:ptCount val="4"/>
                <c:pt idx="0">
                  <c:v>25.72</c:v>
                </c:pt>
                <c:pt idx="1">
                  <c:v>43.72</c:v>
                </c:pt>
                <c:pt idx="2">
                  <c:v>27.43</c:v>
                </c:pt>
                <c:pt idx="3">
                  <c:v>3.13</c:v>
                </c:pt>
              </c:numCache>
            </c:numRef>
          </c:val>
        </c:ser>
        <c:ser>
          <c:idx val="1"/>
          <c:order val="1"/>
          <c:tx>
            <c:strRef>
              <c:f>Лист1!$D$14</c:f>
              <c:strCache>
                <c:ptCount val="1"/>
                <c:pt idx="0">
                  <c:v>Краснодарский край</c:v>
                </c:pt>
              </c:strCache>
            </c:strRef>
          </c:tx>
          <c:invertIfNegative val="0"/>
          <c:dLbls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Лист1!$B$15:$B$18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Лист1!$D$15:$D$18</c:f>
              <c:numCache>
                <c:formatCode>General</c:formatCode>
                <c:ptCount val="4"/>
                <c:pt idx="0">
                  <c:v>29.68</c:v>
                </c:pt>
                <c:pt idx="1">
                  <c:v>42.62</c:v>
                </c:pt>
                <c:pt idx="2">
                  <c:v>24.66</c:v>
                </c:pt>
                <c:pt idx="3">
                  <c:v>3.0379999999999998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22144"/>
        <c:axId val="88823680"/>
      </c:barChart>
      <c:catAx>
        <c:axId val="88822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823680"/>
        <c:crosses val="autoZero"/>
        <c:auto val="1"/>
        <c:lblAlgn val="ctr"/>
        <c:lblOffset val="100"/>
        <c:noMultiLvlLbl val="0"/>
      </c:catAx>
      <c:valAx>
        <c:axId val="88823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882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97914843977835"/>
          <c:y val="0.4204208032633055"/>
          <c:w val="0.18395912316515992"/>
          <c:h val="0.20686072776114167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77800"/>
              <a:bevelB w="203200" h="50800" prst="softRound"/>
            </a:sp3d>
          </c:spPr>
          <c:invertIfNegative val="0"/>
          <c:dLbls>
            <c:dLbl>
              <c:idx val="0"/>
              <c:layout>
                <c:manualLayout>
                  <c:x val="2.0583533173461231E-3"/>
                  <c:y val="-9.2007370528609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583533173461231E-3"/>
                  <c:y val="3.7431326315899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022667383318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40207833733015E-3"/>
                  <c:y val="-7.08674494910856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400079936051158E-3"/>
                  <c:y val="-6.9389682044602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3.609970091556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5379696243005598E-3"/>
                  <c:y val="-4.6206387878645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Лист3!$B$4:$B$10</c:f>
              <c:numCache>
                <c:formatCode>0.00</c:formatCode>
                <c:ptCount val="7"/>
                <c:pt idx="0" formatCode="General">
                  <c:v>39.92</c:v>
                </c:pt>
                <c:pt idx="1">
                  <c:v>70.099999999999994</c:v>
                </c:pt>
                <c:pt idx="2" formatCode="General">
                  <c:v>84.09</c:v>
                </c:pt>
                <c:pt idx="3" formatCode="General">
                  <c:v>39.159999999999997</c:v>
                </c:pt>
                <c:pt idx="4" formatCode="General">
                  <c:v>76.66</c:v>
                </c:pt>
                <c:pt idx="5">
                  <c:v>46.1</c:v>
                </c:pt>
                <c:pt idx="6" formatCode="General">
                  <c:v>74.489999999999995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66176"/>
        <c:axId val="88675456"/>
      </c:barChart>
      <c:catAx>
        <c:axId val="8886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88675456"/>
        <c:crosses val="autoZero"/>
        <c:auto val="1"/>
        <c:lblAlgn val="ctr"/>
        <c:lblOffset val="100"/>
        <c:noMultiLvlLbl val="0"/>
      </c:catAx>
      <c:valAx>
        <c:axId val="88675456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886617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8.0555555555555561E-2"/>
                  <c:y val="0.1944444444444443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Лист4!$B$7:$B$10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Лист4!$C$7:$C$10</c:f>
              <c:numCache>
                <c:formatCode>0.00</c:formatCode>
                <c:ptCount val="4"/>
                <c:pt idx="0" formatCode="General">
                  <c:v>11.36</c:v>
                </c:pt>
                <c:pt idx="1">
                  <c:v>30</c:v>
                </c:pt>
                <c:pt idx="2" formatCode="General">
                  <c:v>38.64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Лист5!$D$10</c:f>
              <c:strCache>
                <c:ptCount val="1"/>
                <c:pt idx="0">
                  <c:v>г.Сочи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Лист5!$C$11:$C$14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Лист5!$D$11:$D$14</c:f>
              <c:numCache>
                <c:formatCode>0.00</c:formatCode>
                <c:ptCount val="4"/>
                <c:pt idx="0" formatCode="General">
                  <c:v>11.36</c:v>
                </c:pt>
                <c:pt idx="1">
                  <c:v>30</c:v>
                </c:pt>
                <c:pt idx="2" formatCode="General">
                  <c:v>38.64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Лист5!$E$10</c:f>
              <c:strCache>
                <c:ptCount val="1"/>
                <c:pt idx="0">
                  <c:v>Краснодарский край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Лист5!$C$11:$C$14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Лист5!$E$11:$E$14</c:f>
              <c:numCache>
                <c:formatCode>0.00</c:formatCode>
                <c:ptCount val="4"/>
                <c:pt idx="0">
                  <c:v>12</c:v>
                </c:pt>
                <c:pt idx="1">
                  <c:v>29.7</c:v>
                </c:pt>
                <c:pt idx="2">
                  <c:v>37.6</c:v>
                </c:pt>
                <c:pt idx="3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465984"/>
        <c:axId val="89467520"/>
      </c:barChart>
      <c:catAx>
        <c:axId val="8946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89467520"/>
        <c:crosses val="autoZero"/>
        <c:auto val="1"/>
        <c:lblAlgn val="ctr"/>
        <c:lblOffset val="100"/>
        <c:noMultiLvlLbl val="0"/>
      </c:catAx>
      <c:valAx>
        <c:axId val="89467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9465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Лист6!$C$5</c:f>
              <c:strCache>
                <c:ptCount val="1"/>
                <c:pt idx="0">
                  <c:v>г.Сочи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Лист6!$B$6:$B$9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Лист6!$C$6:$C$9</c:f>
              <c:numCache>
                <c:formatCode>0.00</c:formatCode>
                <c:ptCount val="4"/>
                <c:pt idx="0" formatCode="General">
                  <c:v>32.5</c:v>
                </c:pt>
                <c:pt idx="1">
                  <c:v>42.5</c:v>
                </c:pt>
                <c:pt idx="2">
                  <c:v>17.100000000000001</c:v>
                </c:pt>
                <c:pt idx="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Лист6!$D$5</c:f>
              <c:strCache>
                <c:ptCount val="1"/>
                <c:pt idx="0">
                  <c:v>Краснодарский край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Лист6!$B$6:$B$9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Лист6!$D$6:$D$9</c:f>
              <c:numCache>
                <c:formatCode>0.00</c:formatCode>
                <c:ptCount val="4"/>
                <c:pt idx="0">
                  <c:v>37.5</c:v>
                </c:pt>
                <c:pt idx="1">
                  <c:v>39.6</c:v>
                </c:pt>
                <c:pt idx="2">
                  <c:v>15.1</c:v>
                </c:pt>
                <c:pt idx="3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129728"/>
        <c:axId val="89131264"/>
      </c:barChart>
      <c:catAx>
        <c:axId val="8912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89131264"/>
        <c:crosses val="autoZero"/>
        <c:auto val="1"/>
        <c:lblAlgn val="ctr"/>
        <c:lblOffset val="100"/>
        <c:noMultiLvlLbl val="0"/>
      </c:catAx>
      <c:valAx>
        <c:axId val="89131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912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Лист1!$A$2:$A$21</c:f>
              <c:strCache>
                <c:ptCount val="20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  <c:pt idx="10">
                  <c:v>В11</c:v>
                </c:pt>
                <c:pt idx="11">
                  <c:v>В12</c:v>
                </c:pt>
                <c:pt idx="12">
                  <c:v>В13</c:v>
                </c:pt>
                <c:pt idx="13">
                  <c:v>В14</c:v>
                </c:pt>
                <c:pt idx="14">
                  <c:v>В15</c:v>
                </c:pt>
                <c:pt idx="15">
                  <c:v>В16</c:v>
                </c:pt>
                <c:pt idx="16">
                  <c:v>В17</c:v>
                </c:pt>
                <c:pt idx="17">
                  <c:v>В18</c:v>
                </c:pt>
                <c:pt idx="18">
                  <c:v>В19</c:v>
                </c:pt>
                <c:pt idx="19">
                  <c:v>В20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76.010000000000005</c:v>
                </c:pt>
                <c:pt idx="1">
                  <c:v>57.4</c:v>
                </c:pt>
                <c:pt idx="2">
                  <c:v>64.38</c:v>
                </c:pt>
                <c:pt idx="3">
                  <c:v>31.92</c:v>
                </c:pt>
                <c:pt idx="4">
                  <c:v>64.38</c:v>
                </c:pt>
                <c:pt idx="5">
                  <c:v>72.569999999999993</c:v>
                </c:pt>
                <c:pt idx="6">
                  <c:v>89.36</c:v>
                </c:pt>
                <c:pt idx="7">
                  <c:v>72.73</c:v>
                </c:pt>
                <c:pt idx="8">
                  <c:v>74.56</c:v>
                </c:pt>
                <c:pt idx="9">
                  <c:v>70.28</c:v>
                </c:pt>
                <c:pt idx="10">
                  <c:v>67.33</c:v>
                </c:pt>
                <c:pt idx="11">
                  <c:v>60.81</c:v>
                </c:pt>
                <c:pt idx="12">
                  <c:v>46.3</c:v>
                </c:pt>
                <c:pt idx="13">
                  <c:v>57.27</c:v>
                </c:pt>
                <c:pt idx="14">
                  <c:v>60.52</c:v>
                </c:pt>
                <c:pt idx="15">
                  <c:v>65.88</c:v>
                </c:pt>
                <c:pt idx="16">
                  <c:v>38.57</c:v>
                </c:pt>
                <c:pt idx="17">
                  <c:v>65.209999999999994</c:v>
                </c:pt>
                <c:pt idx="18">
                  <c:v>72.150000000000006</c:v>
                </c:pt>
                <c:pt idx="19">
                  <c:v>60.17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Лист1!$A$2:$A$21</c:f>
              <c:strCache>
                <c:ptCount val="20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  <c:pt idx="10">
                  <c:v>В11</c:v>
                </c:pt>
                <c:pt idx="11">
                  <c:v>В12</c:v>
                </c:pt>
                <c:pt idx="12">
                  <c:v>В13</c:v>
                </c:pt>
                <c:pt idx="13">
                  <c:v>В14</c:v>
                </c:pt>
                <c:pt idx="14">
                  <c:v>В15</c:v>
                </c:pt>
                <c:pt idx="15">
                  <c:v>В16</c:v>
                </c:pt>
                <c:pt idx="16">
                  <c:v>В17</c:v>
                </c:pt>
                <c:pt idx="17">
                  <c:v>В18</c:v>
                </c:pt>
                <c:pt idx="18">
                  <c:v>В19</c:v>
                </c:pt>
                <c:pt idx="19">
                  <c:v>В20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78</c:v>
                </c:pt>
                <c:pt idx="1">
                  <c:v>60</c:v>
                </c:pt>
                <c:pt idx="2">
                  <c:v>67</c:v>
                </c:pt>
                <c:pt idx="3">
                  <c:v>32</c:v>
                </c:pt>
                <c:pt idx="4">
                  <c:v>67</c:v>
                </c:pt>
                <c:pt idx="5">
                  <c:v>79</c:v>
                </c:pt>
                <c:pt idx="6">
                  <c:v>90</c:v>
                </c:pt>
                <c:pt idx="7">
                  <c:v>73</c:v>
                </c:pt>
                <c:pt idx="8">
                  <c:v>77</c:v>
                </c:pt>
                <c:pt idx="9">
                  <c:v>72</c:v>
                </c:pt>
                <c:pt idx="10">
                  <c:v>69</c:v>
                </c:pt>
                <c:pt idx="11">
                  <c:v>64</c:v>
                </c:pt>
                <c:pt idx="12">
                  <c:v>50</c:v>
                </c:pt>
                <c:pt idx="13">
                  <c:v>62</c:v>
                </c:pt>
                <c:pt idx="14">
                  <c:v>62</c:v>
                </c:pt>
                <c:pt idx="15">
                  <c:v>68</c:v>
                </c:pt>
                <c:pt idx="16">
                  <c:v>41</c:v>
                </c:pt>
                <c:pt idx="17">
                  <c:v>70</c:v>
                </c:pt>
                <c:pt idx="18">
                  <c:v>76</c:v>
                </c:pt>
                <c:pt idx="19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Лист1!$A$2:$A$21</c:f>
              <c:strCache>
                <c:ptCount val="20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В6</c:v>
                </c:pt>
                <c:pt idx="6">
                  <c:v>В7</c:v>
                </c:pt>
                <c:pt idx="7">
                  <c:v>В8</c:v>
                </c:pt>
                <c:pt idx="8">
                  <c:v>В9</c:v>
                </c:pt>
                <c:pt idx="9">
                  <c:v>В10</c:v>
                </c:pt>
                <c:pt idx="10">
                  <c:v>В11</c:v>
                </c:pt>
                <c:pt idx="11">
                  <c:v>В12</c:v>
                </c:pt>
                <c:pt idx="12">
                  <c:v>В13</c:v>
                </c:pt>
                <c:pt idx="13">
                  <c:v>В14</c:v>
                </c:pt>
                <c:pt idx="14">
                  <c:v>В15</c:v>
                </c:pt>
                <c:pt idx="15">
                  <c:v>В16</c:v>
                </c:pt>
                <c:pt idx="16">
                  <c:v>В17</c:v>
                </c:pt>
                <c:pt idx="17">
                  <c:v>В18</c:v>
                </c:pt>
                <c:pt idx="18">
                  <c:v>В19</c:v>
                </c:pt>
                <c:pt idx="19">
                  <c:v>В20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6912"/>
        <c:axId val="5305856"/>
      </c:barChart>
      <c:catAx>
        <c:axId val="52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05856"/>
        <c:crosses val="autoZero"/>
        <c:auto val="1"/>
        <c:lblAlgn val="ctr"/>
        <c:lblOffset val="100"/>
        <c:noMultiLvlLbl val="0"/>
      </c:catAx>
      <c:valAx>
        <c:axId val="530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560820727521505E-2"/>
          <c:y val="0.13538654104255951"/>
          <c:w val="0.95915658494085454"/>
          <c:h val="0.697624501590266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процент отметок по г. Сочи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FC-4BDE-ADD5-63FC9E58D2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FC-4BDE-ADD5-63FC9E58D2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FC-4BDE-ADD5-63FC9E58D2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FC-4BDE-ADD5-63FC9E58D281}"/>
              </c:ext>
            </c:extLst>
          </c:dPt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5.16</c:v>
                </c:pt>
                <c:pt idx="1">
                  <c:v>33.159999999999997</c:v>
                </c:pt>
                <c:pt idx="2">
                  <c:v>46.52</c:v>
                </c:pt>
                <c:pt idx="3">
                  <c:v>15.15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54-483C-BC18-0CB576D65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  <c:pt idx="4">
                  <c:v>В5</c:v>
                </c:pt>
                <c:pt idx="5">
                  <c:v>В7</c:v>
                </c:pt>
                <c:pt idx="6">
                  <c:v>В8</c:v>
                </c:pt>
                <c:pt idx="7">
                  <c:v>В9</c:v>
                </c:pt>
                <c:pt idx="8">
                  <c:v>В12</c:v>
                </c:pt>
                <c:pt idx="9">
                  <c:v>В14</c:v>
                </c:pt>
                <c:pt idx="10">
                  <c:v>В15</c:v>
                </c:pt>
                <c:pt idx="11">
                  <c:v>В16</c:v>
                </c:pt>
                <c:pt idx="12">
                  <c:v>В17</c:v>
                </c:pt>
                <c:pt idx="13">
                  <c:v>В19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39.24</c:v>
                </c:pt>
                <c:pt idx="1">
                  <c:v>87.34</c:v>
                </c:pt>
                <c:pt idx="2">
                  <c:v>81.010000000000005</c:v>
                </c:pt>
                <c:pt idx="3">
                  <c:v>74.680000000000007</c:v>
                </c:pt>
                <c:pt idx="4">
                  <c:v>10.130000000000001</c:v>
                </c:pt>
                <c:pt idx="5">
                  <c:v>78.48</c:v>
                </c:pt>
                <c:pt idx="6">
                  <c:v>74.680000000000007</c:v>
                </c:pt>
                <c:pt idx="7">
                  <c:v>51.9</c:v>
                </c:pt>
                <c:pt idx="8">
                  <c:v>65.819999999999993</c:v>
                </c:pt>
                <c:pt idx="9">
                  <c:v>59.49</c:v>
                </c:pt>
                <c:pt idx="10">
                  <c:v>50.63</c:v>
                </c:pt>
                <c:pt idx="11">
                  <c:v>70.89</c:v>
                </c:pt>
                <c:pt idx="12">
                  <c:v>68.349999999999994</c:v>
                </c:pt>
                <c:pt idx="13">
                  <c:v>34.18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EC-4016-9AFC-898D6C69B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12992"/>
        <c:axId val="37014528"/>
      </c:barChart>
      <c:catAx>
        <c:axId val="3701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14528"/>
        <c:crosses val="autoZero"/>
        <c:auto val="1"/>
        <c:lblAlgn val="ctr"/>
        <c:lblOffset val="100"/>
        <c:noMultiLvlLbl val="0"/>
      </c:catAx>
      <c:valAx>
        <c:axId val="3701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1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0.82248</cdr:x>
      <cdr:y>0.94247</cdr:y>
    </cdr:from>
    <cdr:to>
      <cdr:x>0.99554</cdr:x>
      <cdr:y>0.99726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36565" y="5698434"/>
          <a:ext cx="1606828" cy="3313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ts val="1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700" b="0" i="1" u="none" strike="noStrike" kern="0" cap="none" spc="0" normalizeH="0" baseline="0" noProof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Главный специалист МКУ ЦОКО</a:t>
          </a:r>
        </a:p>
        <a:p xmlns:a="http://schemas.openxmlformats.org/drawingml/2006/main">
          <a:pPr marL="0" marR="0" lvl="0" indent="0" algn="ctr" defTabSz="914400" eaLnBrk="1" fontAlgn="auto" latinLnBrk="0" hangingPunct="1">
            <a:lnSpc>
              <a:spcPts val="9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700" b="0" i="1" u="none" strike="noStrike" kern="0" cap="none" spc="0" normalizeH="0" baseline="0" noProof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Попова Е.А   (862)264-29-53</a:t>
          </a:r>
          <a:endParaRPr lang="ru-RU" sz="1200" b="1" i="1" baseline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0.82694</cdr:x>
      <cdr:y>0.9411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77975" y="5690152"/>
          <a:ext cx="1606829" cy="3561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ts val="1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700" b="0" i="1" u="none" strike="noStrike" kern="0" cap="none" spc="0" normalizeH="0" baseline="0" noProof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Главный специалист МКУ ЦОКО</a:t>
          </a:r>
        </a:p>
        <a:p xmlns:a="http://schemas.openxmlformats.org/drawingml/2006/main">
          <a:pPr marL="0" marR="0" lvl="0" indent="0" algn="ctr" defTabSz="914400" eaLnBrk="1" fontAlgn="auto" latinLnBrk="0" hangingPunct="1">
            <a:lnSpc>
              <a:spcPts val="1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700" b="0" i="1" u="none" strike="noStrike" kern="0" cap="none" spc="0" normalizeH="0" baseline="0" noProof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Попова Е.А.   (862)264-29-53</a:t>
          </a:r>
          <a:endParaRPr lang="ru-RU" sz="1200" b="1" i="1" baseline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40E8-B7D5-46E9-B484-22DF3C2161F6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9534D-585D-4424-BBFB-BC9357757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0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9534D-585D-4424-BBFB-BC9357757C7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1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9534D-585D-4424-BBFB-BC9357757C72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33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C1D545-B6C8-4385-B74E-F4E9F4E104A3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43980-9B57-49DB-B46E-20E24FCB04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208912" cy="3456384"/>
          </a:xfrm>
        </p:spPr>
        <p:txBody>
          <a:bodyPr/>
          <a:lstStyle/>
          <a:p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Методический анализ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результатов диагностических работ обучающихся 10-х классов образовательных организаций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</a:rPr>
              <a:t>г.Сочи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30480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6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Отметки по истории </a:t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Краснодарский край (%)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" y="116632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790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Результаты выполнения </a:t>
            </a:r>
            <a:b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заданий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по истории </a:t>
            </a:r>
            <a:endParaRPr lang="ru-RU" sz="3600" dirty="0"/>
          </a:p>
        </p:txBody>
      </p:sp>
      <p:pic>
        <p:nvPicPr>
          <p:cNvPr id="4" name="Рисунок 3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00200"/>
            <a:ext cx="7992888" cy="521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7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Математика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Диагностическую работу  по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математике в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г. Сочи  писали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2404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обучающихся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23188"/>
              </p:ext>
            </p:extLst>
          </p:nvPr>
        </p:nvGraphicFramePr>
        <p:xfrm>
          <a:off x="899592" y="2564904"/>
          <a:ext cx="7488832" cy="3600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004"/>
                <a:gridCol w="1453417"/>
                <a:gridCol w="1410834"/>
                <a:gridCol w="1331294"/>
                <a:gridCol w="1188283"/>
              </a:tblGrid>
              <a:tr h="598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«4»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«5»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986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Обучающиеся всех ОО города Сочи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783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78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24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Обучающиеся всех ОО по краю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1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Полученные отметки</a:t>
            </a:r>
            <a:br>
              <a:rPr lang="ru-RU" sz="36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математике (%)</a:t>
            </a:r>
            <a:endParaRPr lang="ru-RU" sz="3600" dirty="0"/>
          </a:p>
        </p:txBody>
      </p:sp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02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Результаты выполнения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заданий по математике в среднем по городу и краю 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27884088"/>
              </p:ext>
            </p:extLst>
          </p:nvPr>
        </p:nvGraphicFramePr>
        <p:xfrm>
          <a:off x="467544" y="1628800"/>
          <a:ext cx="82809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24062"/>
            <a:ext cx="8280921" cy="315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1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Рекомендации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1.  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Продолжить  внедрение  в практику личностно-ориентированного подхода в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обучении.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2.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Проводить 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дополнительные  занятия  во внеурочное время, а также скорректировать планы уроков с включением в работу специально подобранных карточек по повторению учебного материала к определенному уроку и обращения к ранее изученному в процессе освоения нового материала, что позволит ликвидировать пробелы в знаниях обучающихся. 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3. 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Усилить  практическую  направленность  обучения, включив соответствующие задания  с графиками реальных зависимостей, диаграмм, таблиц, текстовых задач с построением математических моделей реальных ситуаций, практико-ориентированных геометрических задач в соответствии с изучаемыми темами, что  поможет десятиклассникам применить свои  знания в нестандартной ситуации. 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. Проводить регулярную  работу  по повышению уровня вычислительных навыков обучающихся (действия с рациональными числами, степенями, корнями) с помощью устной работы на уроках, индивидуальных карточек, математических диктантов,  что  позволит им успешно выполнять задания, избежав досадных ошибок, применяя рациональные методы вычислений.</a:t>
            </a:r>
          </a:p>
          <a:p>
            <a:endParaRPr lang="ru-RU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0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Химия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Диагностическую работу  по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химии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Сочи  писали 79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обучающихся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0459004"/>
              </p:ext>
            </p:extLst>
          </p:nvPr>
        </p:nvGraphicFramePr>
        <p:xfrm>
          <a:off x="1115616" y="2636912"/>
          <a:ext cx="6840760" cy="32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2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Процент выполнения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заданий по химии (1 балл)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9306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07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848872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Процент выполнения заданий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 по химии ( 2 балла)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87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3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Физика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Диагностическую работу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 физике 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г. Сочи  писали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187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обучающихся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436894"/>
              </p:ext>
            </p:extLst>
          </p:nvPr>
        </p:nvGraphicFramePr>
        <p:xfrm>
          <a:off x="755577" y="2708920"/>
          <a:ext cx="7560838" cy="32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7447"/>
                <a:gridCol w="1467008"/>
                <a:gridCol w="890176"/>
                <a:gridCol w="781293"/>
                <a:gridCol w="892457"/>
                <a:gridCol w="892457"/>
              </a:tblGrid>
              <a:tr h="586345">
                <a:tc rowSpan="2"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Число участников ДР-10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Проценты полученных отметок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«5»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indent="-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«4»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77655">
                <a:tc>
                  <a:txBody>
                    <a:bodyPr/>
                    <a:lstStyle/>
                    <a:p>
                      <a:pPr marR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всех образовательных организаций по краю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3189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14,71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34,21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36,72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14,36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77655">
                <a:tc>
                  <a:txBody>
                    <a:bodyPr/>
                    <a:lstStyle/>
                    <a:p>
                      <a:pPr marR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всех образовательных организаций по г. Сочи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187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21,39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35,83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35,83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6,95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7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760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Цель  проведения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диагностических работ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определение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уровня и качества знаний обучающихся 10-х классов, полученных по завершении освоения образовательных программ основного общего образования</a:t>
            </a:r>
          </a:p>
        </p:txBody>
      </p:sp>
      <p:pic>
        <p:nvPicPr>
          <p:cNvPr id="4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30480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Доля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</a:rPr>
              <a:t>обучающийхся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верно выполнивших задания ДР-10 по физике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305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6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Биология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Диагностическую работу  по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биологии 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г. Сочи  писали 79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обучающихся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96322637"/>
              </p:ext>
            </p:extLst>
          </p:nvPr>
        </p:nvGraphicFramePr>
        <p:xfrm>
          <a:off x="899592" y="2420888"/>
          <a:ext cx="76328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Доля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обучающийхся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верно выполнивших задания ДР-10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по биологии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642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080121" cy="9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3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Общие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1. 	Результаты проведенного анализа указывают на необходимость дифференцированного подхода в процессе обучения. 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. 	Необходимо организовывать сопутствующее повторение на уроках, ввести в план урока проведение индивидуальных тренировочных упражнений для отдельных учащихся.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3. 	Целесообразно проводить работу по формированию и совершенствованию у обучающихся умений работать с различными источниками информации и применять знания и умения для решения конкретных задач.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4. 	Использовать материалы, формулировка которых соответствует форме заданий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</a:rPr>
              <a:t>КИМа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, при проведении промежуточной диагностики учащихся для формирования устойчивых навыков выполнения заданий. 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5. 	Практиковать текущий контроль в форме тестирования.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6.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 	Приучать учеников к внимательному чтению и неукоснительному выполнению инструкций, использующихся в КИМ.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7.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	Проводить личные беседы о методике подготовки к ЕГЭ  с учениками, не достигшими достаточного уровня усвоения элементов содержания с целью активизации их дальнейшей подготовки к итоговой аттестации  через индивидуальную или групповую работу, помочь выбрать комбинацию тем, решение задач которых обеспечит преодоление порога успешности. 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8.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 	В качестве работы над ошибками учащиеся, получившие низкие оценки, должны выполнить другие варианты работы.  </a:t>
            </a:r>
          </a:p>
          <a:p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76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Результаты региональной перепроверки результатов ДР-10 по русскому  языку и математике.</a:t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283708"/>
              </p:ext>
            </p:extLst>
          </p:nvPr>
        </p:nvGraphicFramePr>
        <p:xfrm>
          <a:off x="467544" y="2132856"/>
          <a:ext cx="8424935" cy="3810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1728192"/>
                <a:gridCol w="885402"/>
                <a:gridCol w="1252883"/>
                <a:gridCol w="1469166"/>
                <a:gridCol w="2657244"/>
              </a:tblGrid>
              <a:tr h="30972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Муниципалитет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 по математике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 по русскому языку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ошибок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ошибок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от количества проверяемых полей (%)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от количества проверяемых полей (%)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18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г. Сочи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Выявленные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несоответствия,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повлекшие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за собой изменение итоговых отметок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участников ДР-10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на один и более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баллов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995830"/>
              </p:ext>
            </p:extLst>
          </p:nvPr>
        </p:nvGraphicFramePr>
        <p:xfrm>
          <a:off x="755576" y="1916832"/>
          <a:ext cx="7920879" cy="3999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157"/>
                <a:gridCol w="1780036"/>
                <a:gridCol w="795157"/>
                <a:gridCol w="889320"/>
                <a:gridCol w="795157"/>
                <a:gridCol w="889320"/>
                <a:gridCol w="988366"/>
                <a:gridCol w="988366"/>
              </a:tblGrid>
              <a:tr h="76699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№ п/п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Муниципалитет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ДР-10 по математике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ДР -10 по русскому языку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7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Перепроверено работ (шт.)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работах изменилась отметка после перепроверки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Перепроверено работ (шт.)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работах изменилась отметка после перепроверки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шт.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Доля (%)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шт.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Доля (%)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688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г. Сочи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769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7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Русский язык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Диагностическую работу  по русскому языку  в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. Сочи  писали 2395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обучающихся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116119"/>
              </p:ext>
            </p:extLst>
          </p:nvPr>
        </p:nvGraphicFramePr>
        <p:xfrm>
          <a:off x="899592" y="2924944"/>
          <a:ext cx="7344817" cy="252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9545"/>
                <a:gridCol w="998818"/>
                <a:gridCol w="998818"/>
                <a:gridCol w="998818"/>
                <a:gridCol w="998818"/>
              </a:tblGrid>
              <a:tr h="387810">
                <a:tc rowSpan="2">
                  <a:txBody>
                    <a:bodyPr/>
                    <a:lstStyle/>
                    <a:p>
                      <a:pPr marR="179705" algn="ctr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1400" u="none" strike="noStrike" spc="0" dirty="0">
                          <a:effectLst/>
                        </a:rPr>
                        <a:t> </a:t>
                      </a:r>
                      <a:endParaRPr lang="ru-RU" sz="13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179705" algn="ctr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1400" b="0" u="none" strike="noStrike" spc="0" dirty="0">
                          <a:solidFill>
                            <a:schemeClr val="tx1"/>
                          </a:solidFill>
                          <a:effectLst/>
                        </a:rPr>
                        <a:t>Полученные отметки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377825" algn="l"/>
                          <a:tab pos="5130800" algn="l"/>
                        </a:tabLst>
                      </a:pPr>
                      <a:r>
                        <a:rPr lang="ru-RU" sz="1400" u="sng" strike="noStrike" spc="0" dirty="0">
                          <a:effectLst/>
                        </a:rPr>
                        <a:t>«5»</a:t>
                      </a:r>
                      <a:endParaRPr lang="ru-RU" sz="13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indent="-17780" algn="ctr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280670" algn="l"/>
                          <a:tab pos="5130800" algn="l"/>
                        </a:tabLst>
                      </a:pPr>
                      <a:r>
                        <a:rPr lang="ru-RU" sz="1400" u="sng" strike="noStrike" spc="0" dirty="0">
                          <a:effectLst/>
                        </a:rPr>
                        <a:t>«4»</a:t>
                      </a:r>
                      <a:endParaRPr lang="ru-RU" sz="13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280670" algn="l"/>
                          <a:tab pos="5130800" algn="l"/>
                        </a:tabLst>
                      </a:pPr>
                      <a:r>
                        <a:rPr lang="ru-RU" sz="1400" u="sng" strike="noStrike" spc="0">
                          <a:effectLst/>
                        </a:rPr>
                        <a:t>«3»</a:t>
                      </a:r>
                      <a:endParaRPr lang="ru-RU" sz="13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280670" algn="l"/>
                          <a:tab pos="5130800" algn="l"/>
                        </a:tabLst>
                      </a:pPr>
                      <a:r>
                        <a:rPr lang="ru-RU" sz="1400" u="sng" strike="noStrike" spc="0">
                          <a:effectLst/>
                        </a:rPr>
                        <a:t>«2»</a:t>
                      </a:r>
                      <a:endParaRPr lang="ru-RU" sz="13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90300">
                <a:tc>
                  <a:txBody>
                    <a:bodyPr/>
                    <a:lstStyle/>
                    <a:p>
                      <a:pPr marR="179705" algn="l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1400" b="0" u="none" strike="noStrike" spc="0" dirty="0">
                          <a:solidFill>
                            <a:schemeClr val="tx1"/>
                          </a:solidFill>
                          <a:effectLst/>
                        </a:rPr>
                        <a:t>Число участников ДР-10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616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1047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657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75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90300">
                <a:tc>
                  <a:txBody>
                    <a:bodyPr/>
                    <a:lstStyle/>
                    <a:p>
                      <a:pPr marR="179705" algn="l">
                        <a:lnSpc>
                          <a:spcPts val="1655"/>
                        </a:lnSpc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1400" b="0" u="none" strike="noStrike" spc="0" dirty="0">
                          <a:solidFill>
                            <a:schemeClr val="tx1"/>
                          </a:solidFill>
                          <a:effectLst/>
                        </a:rPr>
                        <a:t>Процент участников ДР-10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25,72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43,72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27,43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3,13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30480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7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Полученные отметки</a:t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 по русскому языку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4498"/>
              </p:ext>
            </p:extLst>
          </p:nvPr>
        </p:nvGraphicFramePr>
        <p:xfrm>
          <a:off x="1043608" y="1628800"/>
          <a:ext cx="74271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30480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4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accent3">
                    <a:lumMod val="75000"/>
                  </a:schemeClr>
                </a:solidFill>
              </a:rPr>
              <a:t>Полученные отметки</a:t>
            </a:r>
            <a:br>
              <a:rPr lang="ru-RU" sz="4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accent3">
                    <a:lumMod val="75000"/>
                  </a:schemeClr>
                </a:solidFill>
              </a:rPr>
              <a:t> по русскому 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языку (%)</a:t>
            </a:r>
            <a:endParaRPr lang="ru-RU" sz="4000" dirty="0"/>
          </a:p>
        </p:txBody>
      </p:sp>
      <p:graphicFrame>
        <p:nvGraphicFramePr>
          <p:cNvPr id="4" name="Объект 3" descr="%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169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5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3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Доля обучающихся, 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верно выполнивших задания ДР-10 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по русскому языку (%)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9694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Рекомендации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Организовывать систематическое обобщающее повторение разделов школьного курса, отражённых в заданиях тестовой части формата ОГЭ.</a:t>
            </a:r>
          </a:p>
          <a:p>
            <a:pPr lvl="0"/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Отрабатывать </a:t>
            </a:r>
            <a:r>
              <a:rPr lang="ru-RU" b="1" u="sng" dirty="0">
                <a:solidFill>
                  <a:schemeClr val="accent3">
                    <a:lumMod val="75000"/>
                  </a:schemeClr>
                </a:solidFill>
              </a:rPr>
              <a:t>все изученные орфограммы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, не ограничиваясь теми, которые даны в демоверсии.</a:t>
            </a:r>
          </a:p>
          <a:p>
            <a:pPr lvl="0"/>
            <a:r>
              <a:rPr lang="ru-RU" b="1" u="sng" dirty="0">
                <a:solidFill>
                  <a:schemeClr val="accent3">
                    <a:lumMod val="75000"/>
                  </a:schemeClr>
                </a:solidFill>
              </a:rPr>
              <a:t>Усилить работу по разделу «Синтаксис» на всех этапах обучения в 5-9 классах.</a:t>
            </a:r>
          </a:p>
          <a:p>
            <a:pPr lvl="0"/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Систематически выполнять  упражнения по определению средств выразительности на уроках русского языка и литературы.</a:t>
            </a:r>
          </a:p>
          <a:p>
            <a:pPr lvl="0"/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Активно использовать открытый банк заданий,  аналитические и методические  материалы, размещенные на сайте ФИПИ (</a:t>
            </a:r>
            <a:r>
              <a:rPr lang="ru-RU" b="1" u="sng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http://fipi.ru/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).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5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30480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9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26876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История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Диагностическую работу  по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истории в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г. Сочи  писали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440 обучающихся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2482"/>
              </p:ext>
            </p:extLst>
          </p:nvPr>
        </p:nvGraphicFramePr>
        <p:xfrm>
          <a:off x="611559" y="2636912"/>
          <a:ext cx="7776865" cy="309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834"/>
                <a:gridCol w="1475521"/>
                <a:gridCol w="989467"/>
                <a:gridCol w="972108"/>
                <a:gridCol w="826807"/>
                <a:gridCol w="1152128"/>
              </a:tblGrid>
              <a:tr h="61926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469900" algn="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Проценты полученных отметок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г. Сочи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ts val="128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писавших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r">
                        <a:lnSpc>
                          <a:spcPts val="133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«5»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r">
                        <a:lnSpc>
                          <a:spcPts val="133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«4»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ts val="133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«3»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r">
                        <a:lnSpc>
                          <a:spcPts val="133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«2»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marL="76200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Учащиеся всех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образовательных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97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440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921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11,36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38,64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marL="76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5" descr="Эмблема СЦРО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30480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9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Полученные отметки</a:t>
            </a:r>
            <a:br>
              <a:rPr lang="ru-RU" sz="4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истории </a:t>
            </a:r>
            <a:r>
              <a:rPr lang="ru-RU" sz="4400" dirty="0" err="1" smtClean="0">
                <a:solidFill>
                  <a:schemeClr val="accent3">
                    <a:lumMod val="75000"/>
                  </a:schemeClr>
                </a:solidFill>
              </a:rPr>
              <a:t>г.Сочи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 (%)</a:t>
            </a:r>
            <a:endParaRPr lang="ru-RU" sz="4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93930"/>
              </p:ext>
            </p:extLst>
          </p:nvPr>
        </p:nvGraphicFramePr>
        <p:xfrm>
          <a:off x="755576" y="1844824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5" descr="Эмблема СЦРО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190"/>
            <a:ext cx="1268921" cy="110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8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414</TotalTime>
  <Words>687</Words>
  <Application>Microsoft Office PowerPoint</Application>
  <PresentationFormat>Экран (4:3)</PresentationFormat>
  <Paragraphs>229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Исполнительная</vt:lpstr>
      <vt:lpstr>Методический анализ результатов диагностических работ обучающихся 10-х классов образовательных организаций г.Сочи  </vt:lpstr>
      <vt:lpstr>Цель  проведения  диагностических работ</vt:lpstr>
      <vt:lpstr>Русский язык</vt:lpstr>
      <vt:lpstr>Полученные отметки  по русскому языку</vt:lpstr>
      <vt:lpstr>Полученные отметки  по русскому языку (%)</vt:lpstr>
      <vt:lpstr>Доля обучающихся,  верно выполнивших задания ДР-10  по русскому языку (%)</vt:lpstr>
      <vt:lpstr>Рекомендации</vt:lpstr>
      <vt:lpstr>История</vt:lpstr>
      <vt:lpstr>Полученные отметки  по истории г.Сочи (%)</vt:lpstr>
      <vt:lpstr>Отметки по истории  Краснодарский край (%)</vt:lpstr>
      <vt:lpstr>Результаты выполнения  заданий по истории </vt:lpstr>
      <vt:lpstr>Математика</vt:lpstr>
      <vt:lpstr>Полученные отметки  по математике (%)</vt:lpstr>
      <vt:lpstr>Результаты выполнения  заданий по математике в среднем по городу и краю </vt:lpstr>
      <vt:lpstr>Рекомендации</vt:lpstr>
      <vt:lpstr>Химия</vt:lpstr>
      <vt:lpstr>Процент выполнения  заданий по химии (1 балл)</vt:lpstr>
      <vt:lpstr>              Процент выполнения заданий  по химии ( 2 балла) </vt:lpstr>
      <vt:lpstr>Физика</vt:lpstr>
      <vt:lpstr>Доля обучающийхся,  верно выполнивших задания ДР-10 по физике</vt:lpstr>
      <vt:lpstr>Биология</vt:lpstr>
      <vt:lpstr>Доля обучающийхся,  верно выполнивших задания ДР-10  по биологии</vt:lpstr>
      <vt:lpstr>Общие рекомендации</vt:lpstr>
      <vt:lpstr>Результаты региональной перепроверки результатов ДР-10 по русскому  языку и математике. </vt:lpstr>
      <vt:lpstr> Выявленные несоответствия,   повлекшие за собой изменение итоговых отметок  участников ДР-10 на один и более баллов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анализ результатов диагностических работ обучающихся 10-х классов образовательных организаций г.Сочи</dc:title>
  <dc:creator>СЦРО</dc:creator>
  <cp:lastModifiedBy>СЦРО</cp:lastModifiedBy>
  <cp:revision>29</cp:revision>
  <dcterms:created xsi:type="dcterms:W3CDTF">2020-12-22T11:05:01Z</dcterms:created>
  <dcterms:modified xsi:type="dcterms:W3CDTF">2020-12-23T12:50:01Z</dcterms:modified>
</cp:coreProperties>
</file>