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70" r:id="rId3"/>
    <p:sldId id="280" r:id="rId4"/>
    <p:sldId id="278" r:id="rId5"/>
    <p:sldId id="272" r:id="rId6"/>
    <p:sldId id="273" r:id="rId7"/>
    <p:sldId id="271" r:id="rId8"/>
    <p:sldId id="281" r:id="rId9"/>
    <p:sldId id="282" r:id="rId10"/>
    <p:sldId id="274" r:id="rId11"/>
    <p:sldId id="276" r:id="rId12"/>
    <p:sldId id="279" r:id="rId13"/>
    <p:sldId id="283" r:id="rId14"/>
    <p:sldId id="286" r:id="rId15"/>
    <p:sldId id="263" r:id="rId16"/>
    <p:sldId id="264" r:id="rId17"/>
    <p:sldId id="265" r:id="rId18"/>
    <p:sldId id="285" r:id="rId19"/>
    <p:sldId id="266" r:id="rId20"/>
    <p:sldId id="267" r:id="rId21"/>
    <p:sldId id="268" r:id="rId22"/>
    <p:sldId id="269" r:id="rId23"/>
    <p:sldId id="284" r:id="rId24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E78"/>
    <a:srgbClr val="666699"/>
    <a:srgbClr val="3399FF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4604" autoAdjust="0"/>
  </p:normalViewPr>
  <p:slideViewPr>
    <p:cSldViewPr>
      <p:cViewPr>
        <p:scale>
          <a:sx n="78" d="100"/>
          <a:sy n="78" d="100"/>
        </p:scale>
        <p:origin x="-11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646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897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915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637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7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0714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466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4812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241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61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35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04856" cy="172819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81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7504" y="45855"/>
            <a:ext cx="8784976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95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98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41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19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5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43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99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about:blank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8" name="Рисунок 17">
            <a:hlinkClick r:id="rId20"/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2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50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about:blank" TargetMode="External"/></Relationships>
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8" Type="http://schemas.openxmlformats.org/officeDocument/2006/relationships/hyperlink" Target="about:blank" TargetMode="External"/><Relationship Id="rId3" Type="http://schemas.openxmlformats.org/officeDocument/2006/relationships/hyperlink" Target="about:blank" TargetMode="External"/><Relationship Id="rId7" Type="http://schemas.openxmlformats.org/officeDocument/2006/relationships/hyperlink" Target="about:blank" TargetMode="External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about:blank" TargetMode="External"/><Relationship Id="rId5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Relationship Id="rId9" Type="http://schemas.openxmlformats.org/officeDocument/2006/relationships/hyperlink" Target="about:blank" TargetMode="External"/></Relationships>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628800"/>
            <a:ext cx="7704856" cy="17281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Нормативно-правовые </a:t>
            </a:r>
            <a:r>
              <a:rPr lang="ru-RU" dirty="0">
                <a:effectLst/>
              </a:rPr>
              <a:t>основы образовательной деятельности. Ведение  документации учителя русского языка и </a:t>
            </a:r>
            <a:r>
              <a:rPr lang="ru-RU" dirty="0" smtClean="0">
                <a:effectLst/>
              </a:rPr>
              <a:t>литературы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128792" cy="1320800"/>
          </a:xfrm>
        </p:spPr>
        <p:txBody>
          <a:bodyPr/>
          <a:lstStyle/>
          <a:p>
            <a:pPr algn="ctr"/>
            <a:r>
              <a:rPr lang="ru-RU" b="1" dirty="0" smtClean="0"/>
              <a:t>Предмет </a:t>
            </a:r>
            <a:r>
              <a:rPr lang="ru-RU" b="1" dirty="0"/>
              <a:t>«Родной </a:t>
            </a:r>
            <a:r>
              <a:rPr lang="ru-RU" b="1" dirty="0" smtClean="0"/>
              <a:t>язык </a:t>
            </a:r>
            <a:r>
              <a:rPr lang="ru-RU" b="1" dirty="0"/>
              <a:t>(русский)»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2232248" cy="26989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267744" y="1581448"/>
            <a:ext cx="6696744" cy="23862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Роман Анатольевич </a:t>
            </a:r>
            <a:r>
              <a:rPr lang="ru-RU" dirty="0" err="1" smtClean="0"/>
              <a:t>Дощинский</a:t>
            </a:r>
            <a:r>
              <a:rPr lang="ru-RU" dirty="0" smtClean="0"/>
              <a:t> - кандидат </a:t>
            </a:r>
            <a:r>
              <a:rPr lang="ru-RU" dirty="0"/>
              <a:t>педагогических наук, учитель русского языка и литературы международной квалификации, доцент кафедры филологического образования Московского института открытого образования, эксперт ЕГЭ по русскому языку и литературе, председатель региональной общественной организации «Независимая ассоциация словесников» Москвы, член Общественной палаты РФ.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 rot="10800000">
            <a:off x="539552" y="4291327"/>
            <a:ext cx="8136904" cy="2450037"/>
          </a:xfrm>
          <a:prstGeom prst="wedgeRoundRectCallout">
            <a:avLst>
              <a:gd name="adj1" fmla="val 40432"/>
              <a:gd name="adj2" fmla="val 702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600000" rev="10799999"/>
              </a:camera>
              <a:lightRig rig="threePt" dir="t"/>
            </a:scene3d>
          </a:bodyPr>
          <a:lstStyle/>
          <a:p>
            <a:r>
              <a:rPr lang="ru-RU" dirty="0" smtClean="0">
                <a:solidFill>
                  <a:schemeClr val="tx1"/>
                </a:solidFill>
                <a:latin typeface="Lato"/>
              </a:rPr>
              <a:t>Курс </a:t>
            </a:r>
            <a:r>
              <a:rPr lang="ru-RU" dirty="0">
                <a:solidFill>
                  <a:schemeClr val="tx1"/>
                </a:solidFill>
                <a:latin typeface="Lato"/>
              </a:rPr>
              <a:t>родного (русского) языка разбит на три блока: </a:t>
            </a:r>
            <a:endParaRPr lang="ru-RU" dirty="0" smtClean="0">
              <a:solidFill>
                <a:schemeClr val="tx1"/>
              </a:solidFill>
              <a:latin typeface="Lato"/>
            </a:endParaRPr>
          </a:p>
          <a:p>
            <a:pPr marL="285750" indent="-285750">
              <a:buFontTx/>
              <a:buChar char="-"/>
            </a:pPr>
            <a:r>
              <a:rPr lang="ru-RU" dirty="0" err="1" smtClean="0">
                <a:solidFill>
                  <a:schemeClr val="tx1"/>
                </a:solidFill>
                <a:latin typeface="Lato"/>
              </a:rPr>
              <a:t>лингвокультурология</a:t>
            </a:r>
            <a:r>
              <a:rPr lang="ru-RU" dirty="0" smtClean="0">
                <a:solidFill>
                  <a:schemeClr val="tx1"/>
                </a:solidFill>
                <a:latin typeface="Lato"/>
              </a:rPr>
              <a:t> </a:t>
            </a:r>
            <a:r>
              <a:rPr lang="ru-RU" dirty="0">
                <a:solidFill>
                  <a:schemeClr val="tx1"/>
                </a:solidFill>
                <a:latin typeface="Lato"/>
              </a:rPr>
              <a:t>(попытка соотнести язык и культуру</a:t>
            </a:r>
            <a:r>
              <a:rPr lang="ru-RU" dirty="0" smtClean="0">
                <a:solidFill>
                  <a:schemeClr val="tx1"/>
                </a:solidFill>
                <a:latin typeface="Lato"/>
              </a:rPr>
              <a:t>);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Lato"/>
              </a:rPr>
              <a:t>нормы </a:t>
            </a:r>
            <a:r>
              <a:rPr lang="ru-RU" dirty="0">
                <a:solidFill>
                  <a:schemeClr val="tx1"/>
                </a:solidFill>
                <a:latin typeface="Lato"/>
              </a:rPr>
              <a:t>речи (правильная постановка ударения, верное словоупотребление, грамматическая культура речи</a:t>
            </a:r>
            <a:r>
              <a:rPr lang="ru-RU" dirty="0" smtClean="0">
                <a:solidFill>
                  <a:schemeClr val="tx1"/>
                </a:solidFill>
                <a:latin typeface="Lato"/>
              </a:rPr>
              <a:t>);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Lato"/>
              </a:rPr>
              <a:t>риторика </a:t>
            </a:r>
            <a:r>
              <a:rPr lang="ru-RU" dirty="0">
                <a:solidFill>
                  <a:schemeClr val="tx1"/>
                </a:solidFill>
                <a:latin typeface="Lato"/>
              </a:rPr>
              <a:t>(будет способствовать более успешному прохождению в девятом классе  итогового собеседования</a:t>
            </a:r>
            <a:r>
              <a:rPr lang="ru-RU" dirty="0" smtClean="0">
                <a:solidFill>
                  <a:schemeClr val="tx1"/>
                </a:solidFill>
                <a:latin typeface="Lato"/>
              </a:rPr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58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/>
          <p:cNvSpPr/>
          <p:nvPr/>
        </p:nvSpPr>
        <p:spPr>
          <a:xfrm>
            <a:off x="90818" y="1844824"/>
            <a:ext cx="2123728" cy="3168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 «</a:t>
            </a:r>
            <a:r>
              <a:rPr lang="ru-RU" b="1" dirty="0"/>
              <a:t>Родной язык (русский</a:t>
            </a:r>
            <a:r>
              <a:rPr lang="ru-RU" b="1" dirty="0" smtClean="0"/>
              <a:t>)»</a:t>
            </a:r>
          </a:p>
          <a:p>
            <a:endParaRPr lang="ru-RU" b="1" dirty="0"/>
          </a:p>
          <a:p>
            <a:r>
              <a:rPr lang="ru-RU" dirty="0" smtClean="0"/>
              <a:t> </a:t>
            </a:r>
            <a:r>
              <a:rPr lang="ru-RU" b="1" dirty="0"/>
              <a:t>«Родная литература (</a:t>
            </a:r>
            <a:r>
              <a:rPr lang="ru-RU" b="1"/>
              <a:t>русская</a:t>
            </a:r>
            <a:r>
              <a:rPr lang="ru-RU" b="1" smtClean="0"/>
              <a:t>)».</a:t>
            </a:r>
            <a:endParaRPr lang="ru-RU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523286" y="2636912"/>
            <a:ext cx="612068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ГБОУ ИРО Краснодарского края от 28.08.2020 № 01-20/3229 «О рекомендациях по организации изучения родных языков из числа языков народов Российской Федерации, в том числе русского как родного, в 2020-2021 учебном году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571736" y="692696"/>
            <a:ext cx="6120680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программы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учебным предметам «Родной язык (русский)»  и «Родная литература (русская) для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общего образования (размещена в федеральном реестре примерных основных общеобразовательных программ - сайт http://fgosreestr.ru)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523286" y="4293096"/>
            <a:ext cx="6120680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программы по учебным предметам «Родной язык (русский)», «Литературное чтение на родном языке (русском)» и «Родная литература (русская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 (разработаны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ИРО Краснодарского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края) </a:t>
            </a:r>
            <a:r>
              <a:rPr lang="en-US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iro23.ru/metodicheskie-rekomendacii-dlya-oo-krasnodarskogo-kraya-o-prepodavanii-uchebnyh-predmetov-v-2020</a:t>
            </a:r>
            <a:endParaRPr lang="ru-RU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2008256" y="1564772"/>
            <a:ext cx="563480" cy="864096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6200000" flipH="1">
            <a:off x="1761139" y="4706065"/>
            <a:ext cx="896042" cy="582276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27" idx="1"/>
          </p:cNvCxnSpPr>
          <p:nvPr/>
        </p:nvCxnSpPr>
        <p:spPr>
          <a:xfrm>
            <a:off x="2250878" y="3356992"/>
            <a:ext cx="272408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42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43" y="2492896"/>
            <a:ext cx="6455742" cy="1529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653136"/>
            <a:ext cx="6455741" cy="1457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2682" r="1694" b="8190"/>
          <a:stretch/>
        </p:blipFill>
        <p:spPr>
          <a:xfrm>
            <a:off x="435081" y="692696"/>
            <a:ext cx="6392076" cy="13189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1320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7784" t="12585" r="19245" b="4337"/>
          <a:stretch/>
        </p:blipFill>
        <p:spPr bwMode="auto">
          <a:xfrm>
            <a:off x="251520" y="476672"/>
            <a:ext cx="7416824" cy="60486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043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9"/>
            <a:ext cx="66247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Приказ Министерства труда и социальной защиты РФ от 18 октября 2013 г. N 544н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"Об утверждении профессионального стандарта "Педагог (педагогическая деятельность в сфере дошкольного, начального общего, основного общего, среднего общего образования) (воспитатель, учитель)"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1792" y="3501008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1. </a:t>
            </a:r>
            <a:r>
              <a:rPr lang="ru-RU" sz="2000" dirty="0"/>
              <a:t>Определены ключевые трудовые функции (действия) </a:t>
            </a:r>
            <a:r>
              <a:rPr lang="ru-RU" sz="2000" dirty="0" smtClean="0"/>
              <a:t>педагога.</a:t>
            </a:r>
            <a:endParaRPr lang="ru-RU" sz="2000" dirty="0"/>
          </a:p>
          <a:p>
            <a:r>
              <a:rPr lang="ru-RU" sz="2000" dirty="0" smtClean="0"/>
              <a:t>2. </a:t>
            </a:r>
            <a:r>
              <a:rPr lang="ru-RU" sz="2000" dirty="0"/>
              <a:t>Описаны умения и знания, необходимые для выполнения </a:t>
            </a:r>
            <a:r>
              <a:rPr lang="ru-RU" sz="2000" dirty="0" smtClean="0"/>
              <a:t>этих  функций.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0050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5942" y="510724"/>
            <a:ext cx="8640960" cy="1150897"/>
          </a:xfrm>
        </p:spPr>
        <p:txBody>
          <a:bodyPr/>
          <a:lstStyle/>
          <a:p>
            <a:r>
              <a:rPr lang="ru-RU" dirty="0" smtClean="0"/>
              <a:t>ДОКУМЕНТАЦИЯ УЧИТЕЛЯ</a:t>
            </a:r>
            <a:endParaRPr lang="ru-RU" dirty="0"/>
          </a:p>
        </p:txBody>
      </p:sp>
      <p:sp>
        <p:nvSpPr>
          <p:cNvPr id="4" name="Line 253"/>
          <p:cNvSpPr>
            <a:spLocks noChangeShapeType="1"/>
          </p:cNvSpPr>
          <p:nvPr/>
        </p:nvSpPr>
        <p:spPr bwMode="gray">
          <a:xfrm>
            <a:off x="2425080" y="4485849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254"/>
          <p:cNvSpPr>
            <a:spLocks noChangeArrowheads="1"/>
          </p:cNvSpPr>
          <p:nvPr/>
        </p:nvSpPr>
        <p:spPr bwMode="gray">
          <a:xfrm rot="3419336">
            <a:off x="2140917" y="3909587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6" name="Text Box 255"/>
          <p:cNvSpPr txBox="1">
            <a:spLocks noChangeArrowheads="1"/>
          </p:cNvSpPr>
          <p:nvPr/>
        </p:nvSpPr>
        <p:spPr bwMode="gray">
          <a:xfrm>
            <a:off x="2196480" y="395244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4</a:t>
            </a:r>
          </a:p>
        </p:txBody>
      </p:sp>
      <p:sp>
        <p:nvSpPr>
          <p:cNvPr id="7" name="Line 256"/>
          <p:cNvSpPr>
            <a:spLocks noChangeShapeType="1"/>
          </p:cNvSpPr>
          <p:nvPr/>
        </p:nvSpPr>
        <p:spPr bwMode="gray">
          <a:xfrm>
            <a:off x="2425080" y="1971249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angle 257"/>
          <p:cNvSpPr>
            <a:spLocks noChangeArrowheads="1"/>
          </p:cNvSpPr>
          <p:nvPr/>
        </p:nvSpPr>
        <p:spPr bwMode="gray">
          <a:xfrm rot="3419336">
            <a:off x="2140917" y="1394987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Text Box 258"/>
          <p:cNvSpPr txBox="1">
            <a:spLocks noChangeArrowheads="1"/>
          </p:cNvSpPr>
          <p:nvPr/>
        </p:nvSpPr>
        <p:spPr bwMode="gray">
          <a:xfrm>
            <a:off x="3059832" y="1482299"/>
            <a:ext cx="379373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абочая программа, КТП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259"/>
          <p:cNvSpPr txBox="1">
            <a:spLocks noChangeArrowheads="1"/>
          </p:cNvSpPr>
          <p:nvPr/>
        </p:nvSpPr>
        <p:spPr bwMode="gray">
          <a:xfrm>
            <a:off x="2196480" y="143784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1" name="Line 260"/>
          <p:cNvSpPr>
            <a:spLocks noChangeShapeType="1"/>
          </p:cNvSpPr>
          <p:nvPr/>
        </p:nvSpPr>
        <p:spPr bwMode="gray">
          <a:xfrm>
            <a:off x="2425080" y="2809449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angle 261"/>
          <p:cNvSpPr>
            <a:spLocks noChangeArrowheads="1"/>
          </p:cNvSpPr>
          <p:nvPr/>
        </p:nvSpPr>
        <p:spPr bwMode="gray">
          <a:xfrm rot="3419336">
            <a:off x="2140917" y="2233187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3" name="Text Box 262"/>
          <p:cNvSpPr txBox="1">
            <a:spLocks noChangeArrowheads="1"/>
          </p:cNvSpPr>
          <p:nvPr/>
        </p:nvSpPr>
        <p:spPr bwMode="gray">
          <a:xfrm>
            <a:off x="2196480" y="227604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14" name="Line 263"/>
          <p:cNvSpPr>
            <a:spLocks noChangeShapeType="1"/>
          </p:cNvSpPr>
          <p:nvPr/>
        </p:nvSpPr>
        <p:spPr bwMode="gray">
          <a:xfrm>
            <a:off x="2426668" y="3646062"/>
            <a:ext cx="4799012" cy="1587"/>
          </a:xfrm>
          <a:prstGeom prst="line">
            <a:avLst/>
          </a:prstGeom>
          <a:noFill/>
          <a:ln w="25400">
            <a:solidFill>
              <a:schemeClr val="accent1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Rectangle 264"/>
          <p:cNvSpPr>
            <a:spLocks noChangeArrowheads="1"/>
          </p:cNvSpPr>
          <p:nvPr/>
        </p:nvSpPr>
        <p:spPr bwMode="gray">
          <a:xfrm rot="3419336">
            <a:off x="2140917" y="3071387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16" name="Text Box 265"/>
          <p:cNvSpPr txBox="1">
            <a:spLocks noChangeArrowheads="1"/>
          </p:cNvSpPr>
          <p:nvPr/>
        </p:nvSpPr>
        <p:spPr bwMode="gray">
          <a:xfrm>
            <a:off x="2196480" y="3114249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20" name="Text Box 269"/>
          <p:cNvSpPr txBox="1">
            <a:spLocks noChangeArrowheads="1"/>
          </p:cNvSpPr>
          <p:nvPr/>
        </p:nvSpPr>
        <p:spPr bwMode="gray">
          <a:xfrm>
            <a:off x="3059832" y="2344312"/>
            <a:ext cx="434234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ехнологическая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карта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урока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270"/>
          <p:cNvSpPr txBox="1">
            <a:spLocks noChangeArrowheads="1"/>
          </p:cNvSpPr>
          <p:nvPr/>
        </p:nvSpPr>
        <p:spPr bwMode="gray">
          <a:xfrm>
            <a:off x="3131840" y="3996383"/>
            <a:ext cx="584506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лан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работы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hangingPunct="0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индивидуальной методической теме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271"/>
          <p:cNvSpPr txBox="1">
            <a:spLocks noChangeArrowheads="1"/>
          </p:cNvSpPr>
          <p:nvPr/>
        </p:nvSpPr>
        <p:spPr bwMode="gray">
          <a:xfrm>
            <a:off x="3131840" y="3171697"/>
            <a:ext cx="130785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>
                <a:latin typeface="Arial" charset="0"/>
              </a:rPr>
              <a:t>Ж</a:t>
            </a:r>
            <a:r>
              <a:rPr lang="ru-RU" sz="2400" dirty="0" smtClean="0">
                <a:latin typeface="Arial" charset="0"/>
              </a:rPr>
              <a:t>урнал</a:t>
            </a:r>
            <a:endParaRPr lang="en-US" sz="2400" dirty="0">
              <a:latin typeface="Arial" charset="0"/>
            </a:endParaRPr>
          </a:p>
        </p:txBody>
      </p:sp>
      <p:sp>
        <p:nvSpPr>
          <p:cNvPr id="19" name="Text Box 259"/>
          <p:cNvSpPr txBox="1">
            <a:spLocks noChangeArrowheads="1"/>
          </p:cNvSpPr>
          <p:nvPr/>
        </p:nvSpPr>
        <p:spPr bwMode="gray">
          <a:xfrm>
            <a:off x="2196480" y="1433021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effectLst/>
              </a:rPr>
              <a:t>Базовые документы, регламентирующие образовательную деятельность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15" y="2132856"/>
            <a:ext cx="8928992" cy="4896544"/>
          </a:xfrm>
        </p:spPr>
        <p:txBody>
          <a:bodyPr>
            <a:normAutofit/>
          </a:bodyPr>
          <a:lstStyle/>
          <a:p>
            <a:r>
              <a:rPr lang="ru-RU" dirty="0"/>
              <a:t>Федеральный закон «Об образовании в Российской Федерации» </a:t>
            </a:r>
            <a:r>
              <a:rPr lang="ru-RU" dirty="0" smtClean="0"/>
              <a:t>№ 273-ФЗ от </a:t>
            </a:r>
            <a:r>
              <a:rPr lang="ru-RU" dirty="0"/>
              <a:t>29 декабря 2012 </a:t>
            </a:r>
            <a:r>
              <a:rPr lang="ru-RU" dirty="0" smtClean="0"/>
              <a:t>г . с изменениями 2020 г.</a:t>
            </a:r>
            <a:endParaRPr lang="ru-RU" dirty="0"/>
          </a:p>
          <a:p>
            <a:r>
              <a:rPr lang="ru-RU" dirty="0"/>
              <a:t>Федеральный государственный стандарт основного общего образования  (5 – 9 </a:t>
            </a:r>
            <a:r>
              <a:rPr lang="ru-RU" dirty="0" err="1"/>
              <a:t>кл</a:t>
            </a:r>
            <a:r>
              <a:rPr lang="ru-RU" dirty="0"/>
              <a:t>.) (ФГОС ООО).</a:t>
            </a:r>
          </a:p>
          <a:p>
            <a:r>
              <a:rPr lang="ru-RU" dirty="0"/>
              <a:t>Федеральный государственный стандарт среднего общего образования (10–11 </a:t>
            </a:r>
            <a:r>
              <a:rPr lang="ru-RU" dirty="0" err="1"/>
              <a:t>кл</a:t>
            </a:r>
            <a:r>
              <a:rPr lang="ru-RU" dirty="0"/>
              <a:t>.)  (ФГОС СОО).</a:t>
            </a:r>
          </a:p>
          <a:p>
            <a:r>
              <a:rPr lang="ru-RU" dirty="0" smtClean="0"/>
              <a:t>Примерная </a:t>
            </a:r>
            <a:r>
              <a:rPr lang="ru-RU" dirty="0"/>
              <a:t>основная образовательная программа основного общего </a:t>
            </a:r>
            <a:r>
              <a:rPr lang="ru-RU" dirty="0" smtClean="0"/>
              <a:t>образования, среднего общего образования.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090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623" y="188640"/>
            <a:ext cx="6347713" cy="1320800"/>
          </a:xfrm>
        </p:spPr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Рабочая программа,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КТП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877936"/>
            <a:ext cx="6347714" cy="3880773"/>
          </a:xfrm>
        </p:spPr>
        <p:txBody>
          <a:bodyPr/>
          <a:lstStyle/>
          <a:p>
            <a:pPr lvl="0"/>
            <a:r>
              <a:rPr lang="ru-RU" b="1" dirty="0"/>
              <a:t> Структура рабочей программы (ФГОС ООО):</a:t>
            </a:r>
            <a:endParaRPr lang="ru-RU" dirty="0"/>
          </a:p>
          <a:p>
            <a:pPr lvl="0"/>
            <a:r>
              <a:rPr lang="ru-RU" dirty="0"/>
              <a:t>Планируемые результаты освоения учебного предмета, </a:t>
            </a:r>
            <a:r>
              <a:rPr lang="ru-RU" dirty="0" smtClean="0"/>
              <a:t>курса</a:t>
            </a:r>
            <a:r>
              <a:rPr lang="ru-RU" dirty="0"/>
              <a:t> </a:t>
            </a:r>
            <a:r>
              <a:rPr lang="ru-RU" dirty="0" smtClean="0"/>
              <a:t>( в соответствии с ООП школы)</a:t>
            </a:r>
            <a:endParaRPr lang="ru-RU" dirty="0"/>
          </a:p>
          <a:p>
            <a:pPr lvl="0"/>
            <a:r>
              <a:rPr lang="ru-RU" dirty="0"/>
              <a:t>Содержание учебного предмета, </a:t>
            </a:r>
            <a:r>
              <a:rPr lang="ru-RU" dirty="0" smtClean="0"/>
              <a:t>курса (в соответствии с ООП школы)</a:t>
            </a:r>
            <a:endParaRPr lang="ru-RU" dirty="0"/>
          </a:p>
          <a:p>
            <a:pPr lvl="0"/>
            <a:r>
              <a:rPr lang="ru-RU" dirty="0"/>
              <a:t>Тематическое планирование с указанием количества часов, отводимых на освоение каждой темы.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082586"/>
              </p:ext>
            </p:extLst>
          </p:nvPr>
        </p:nvGraphicFramePr>
        <p:xfrm>
          <a:off x="395536" y="3411141"/>
          <a:ext cx="8496945" cy="30421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9389">
                  <a:extLst>
                    <a:ext uri="{9D8B030D-6E8A-4147-A177-3AD203B41FA5}">
                      <a16:colId xmlns="" xmlns:a16="http://schemas.microsoft.com/office/drawing/2014/main" val="2087145599"/>
                    </a:ext>
                  </a:extLst>
                </a:gridCol>
                <a:gridCol w="1699389">
                  <a:extLst>
                    <a:ext uri="{9D8B030D-6E8A-4147-A177-3AD203B41FA5}">
                      <a16:colId xmlns="" xmlns:a16="http://schemas.microsoft.com/office/drawing/2014/main" val="4265043441"/>
                    </a:ext>
                  </a:extLst>
                </a:gridCol>
                <a:gridCol w="1699389">
                  <a:extLst>
                    <a:ext uri="{9D8B030D-6E8A-4147-A177-3AD203B41FA5}">
                      <a16:colId xmlns="" xmlns:a16="http://schemas.microsoft.com/office/drawing/2014/main" val="1376081890"/>
                    </a:ext>
                  </a:extLst>
                </a:gridCol>
                <a:gridCol w="1699389">
                  <a:extLst>
                    <a:ext uri="{9D8B030D-6E8A-4147-A177-3AD203B41FA5}">
                      <a16:colId xmlns="" xmlns:a16="http://schemas.microsoft.com/office/drawing/2014/main" val="2891129642"/>
                    </a:ext>
                  </a:extLst>
                </a:gridCol>
                <a:gridCol w="1699389">
                  <a:extLst>
                    <a:ext uri="{9D8B030D-6E8A-4147-A177-3AD203B41FA5}">
                      <a16:colId xmlns="" xmlns:a16="http://schemas.microsoft.com/office/drawing/2014/main" val="1389286710"/>
                    </a:ext>
                  </a:extLst>
                </a:gridCol>
              </a:tblGrid>
              <a:tr h="440736">
                <a:tc gridSpan="5">
                  <a:txBody>
                    <a:bodyPr/>
                    <a:lstStyle/>
                    <a:p>
                      <a:r>
                        <a:rPr lang="ru-RU" dirty="0" smtClean="0"/>
                        <a:t>Класс 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90863463"/>
                  </a:ext>
                </a:extLst>
              </a:tr>
              <a:tr h="1279251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Раздел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часов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Основные</a:t>
                      </a:r>
                      <a:r>
                        <a:rPr lang="ru-RU" baseline="0" dirty="0" smtClean="0"/>
                        <a:t> виды деятельности обучающихся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42833122"/>
                  </a:ext>
                </a:extLst>
              </a:tr>
              <a:tr h="440736"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9546683"/>
                  </a:ext>
                </a:extLst>
              </a:tr>
              <a:tr h="44073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30984181"/>
                  </a:ext>
                </a:extLst>
              </a:tr>
              <a:tr h="44073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43037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838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772775" cy="714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22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042" y="188640"/>
            <a:ext cx="8138865" cy="1320800"/>
          </a:xfrm>
        </p:spPr>
        <p:txBody>
          <a:bodyPr/>
          <a:lstStyle/>
          <a:p>
            <a:r>
              <a:rPr lang="ru-RU" dirty="0" smtClean="0"/>
              <a:t>Календарно-тематическое планирование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92" y="1340768"/>
            <a:ext cx="8814803" cy="5184576"/>
          </a:xfrm>
        </p:spPr>
      </p:pic>
    </p:spTree>
    <p:extLst>
      <p:ext uri="{BB962C8B-B14F-4D97-AF65-F5344CB8AC3E}">
        <p14:creationId xmlns:p14="http://schemas.microsoft.com/office/powerpoint/2010/main" val="369355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6768752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Нормативно-правовые документы для организации преподавания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16832"/>
            <a:ext cx="7488832" cy="4680520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Закон «Об образовании в Российской Федерации» от 29.12.2012 № 273-ФЗ (с изменениями и дополнениями</a:t>
            </a:r>
            <a:r>
              <a:rPr lang="ru-RU" sz="2000" dirty="0" smtClean="0"/>
              <a:t>)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www.consultant.ru/document/cons_doc_LAW_140174/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sz="2000" dirty="0"/>
              <a:t>Закон Краснодарского края от 16.07.2013 № 2770-КЗ «Об образовании в Краснодарском крае» (с изменениями и дополнениями</a:t>
            </a:r>
            <a:r>
              <a:rPr lang="ru-RU" sz="2000" dirty="0" smtClean="0"/>
              <a:t>)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docs.cntd.ru/document/460171544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sz="2000" dirty="0"/>
              <a:t>Приказ Минобразования РФ от 05.03.2004 № 1089 «Об утверждении федерального компонента государственных образовательных стандартов начального общего, основного общего и среднего (полного) общего образования» (с изменениями и дополнениями</a:t>
            </a:r>
            <a:r>
              <a:rPr lang="ru-RU" sz="2000" dirty="0" smtClean="0"/>
              <a:t>)</a:t>
            </a:r>
            <a:r>
              <a:rPr lang="en-US" sz="2000" dirty="0" smtClean="0"/>
              <a:t> </a:t>
            </a:r>
            <a:r>
              <a:rPr lang="en-US" dirty="0">
                <a:hlinkClick r:id="rId4"/>
              </a:rPr>
              <a:t>http://base.garant.ru/6150599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6969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Технологическая карта урока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8672828" cy="4392488"/>
          </a:xfrm>
        </p:spPr>
      </p:pic>
    </p:spTree>
    <p:extLst>
      <p:ext uri="{BB962C8B-B14F-4D97-AF65-F5344CB8AC3E}">
        <p14:creationId xmlns:p14="http://schemas.microsoft.com/office/powerpoint/2010/main" val="26999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Журнал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2160590"/>
            <a:ext cx="7490793" cy="3932705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Накопляемость</a:t>
            </a:r>
            <a:r>
              <a:rPr lang="ru-RU" sz="2800" dirty="0" smtClean="0"/>
              <a:t> отметок.</a:t>
            </a:r>
          </a:p>
          <a:p>
            <a:r>
              <a:rPr lang="ru-RU" sz="2800" dirty="0" smtClean="0"/>
              <a:t>Своевременная коррекция знаний у обучающихся, получивших неудовлетворительную отметку. </a:t>
            </a:r>
          </a:p>
          <a:p>
            <a:r>
              <a:rPr lang="ru-RU" sz="2800" dirty="0" smtClean="0"/>
              <a:t>Заполнение тем в журнале в строгом соответствии с календарно-тематическим планированием.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4976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609600"/>
            <a:ext cx="7848872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План работы </a:t>
            </a:r>
            <a:br>
              <a:rPr lang="ru-RU" dirty="0"/>
            </a:br>
            <a:r>
              <a:rPr lang="ru-RU" dirty="0"/>
              <a:t>по индивидуальной методической </a:t>
            </a:r>
            <a:r>
              <a:rPr lang="ru-RU" dirty="0" smtClean="0"/>
              <a:t>теме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 этапа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708920"/>
            <a:ext cx="6347714" cy="3880773"/>
          </a:xfrm>
        </p:spPr>
        <p:txBody>
          <a:bodyPr/>
          <a:lstStyle/>
          <a:p>
            <a:r>
              <a:rPr lang="ru-RU" dirty="0"/>
              <a:t>планово- </a:t>
            </a:r>
            <a:r>
              <a:rPr lang="ru-RU" dirty="0" smtClean="0"/>
              <a:t>аналитический</a:t>
            </a:r>
            <a:endParaRPr lang="ru-RU" dirty="0"/>
          </a:p>
          <a:p>
            <a:r>
              <a:rPr lang="ru-RU" dirty="0" smtClean="0"/>
              <a:t>теоретическое </a:t>
            </a:r>
            <a:r>
              <a:rPr lang="ru-RU" dirty="0"/>
              <a:t>исследование </a:t>
            </a:r>
            <a:r>
              <a:rPr lang="ru-RU" dirty="0" smtClean="0"/>
              <a:t>проблемы</a:t>
            </a:r>
            <a:endParaRPr lang="ru-RU" dirty="0"/>
          </a:p>
          <a:p>
            <a:r>
              <a:rPr lang="ru-RU" dirty="0" smtClean="0"/>
              <a:t>практическая </a:t>
            </a:r>
            <a:r>
              <a:rPr lang="ru-RU" dirty="0"/>
              <a:t>работа по </a:t>
            </a:r>
            <a:r>
              <a:rPr lang="ru-RU" dirty="0" smtClean="0"/>
              <a:t>теме</a:t>
            </a:r>
            <a:endParaRPr lang="ru-RU" dirty="0"/>
          </a:p>
          <a:p>
            <a:r>
              <a:rPr lang="ru-RU" dirty="0" smtClean="0"/>
              <a:t>подведение </a:t>
            </a:r>
            <a:r>
              <a:rPr lang="ru-RU" dirty="0"/>
              <a:t>итогов работы над темой, систематизация, обобщение и представление</a:t>
            </a:r>
          </a:p>
          <a:p>
            <a:pPr marL="0" indent="0">
              <a:buNone/>
            </a:pPr>
            <a:r>
              <a:rPr lang="ru-RU" dirty="0" smtClean="0"/>
              <a:t>     опыта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073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 помощь учителю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https://edu.gov.ru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/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https://fipi.ru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/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http://iro23.ru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/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http://www.scro.ru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hlinkClick r:id="rId5"/>
              </a:rPr>
              <a:t>/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hlinkClick r:id="rId6"/>
              </a:rPr>
              <a:t>https://fgosreestr.ru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hlinkClick r:id="rId6"/>
              </a:rPr>
              <a:t>/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hlinkClick r:id="rId7"/>
              </a:rPr>
              <a:t>https://fpu.edu.ru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hlinkClick r:id="rId7"/>
              </a:rPr>
              <a:t>/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hlinkClick r:id="rId8"/>
              </a:rPr>
              <a:t>https://olimpiada.ru</a:t>
            </a:r>
            <a:r>
              <a:rPr lang="ru-RU" b="1" u="sng" dirty="0" smtClean="0">
                <a:solidFill>
                  <a:schemeClr val="accent1">
                    <a:lumMod val="75000"/>
                  </a:schemeClr>
                </a:solidFill>
                <a:hlinkClick r:id="rId8"/>
              </a:rPr>
              <a:t>/</a:t>
            </a:r>
            <a:endParaRPr lang="ru-RU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hlinkClick r:id="rId9"/>
              </a:rPr>
              <a:t>https://slovesnik.org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hlinkClick r:id="rId9"/>
              </a:rPr>
              <a:t>/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8785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Нормативно-правовые документы для организации преподавания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2060848"/>
            <a:ext cx="7202761" cy="398051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Приказ Министерства просвещения РФ от 28.12.2018 № 345 «О федеральном перечне учебников, рекомендуемых к использованию при реализации имеющих государственную аккредитацию образовательных программ</a:t>
            </a:r>
            <a:br>
              <a:rPr lang="ru-RU" dirty="0"/>
            </a:br>
            <a:r>
              <a:rPr lang="ru-RU" dirty="0"/>
              <a:t>начального общего, основного общего, среднего общего образования» (с изменениями и дополнениями, от 18.05.2020 №249). </a:t>
            </a:r>
            <a:endParaRPr lang="ru-RU" dirty="0" smtClean="0"/>
          </a:p>
          <a:p>
            <a:r>
              <a:rPr lang="ru-RU" dirty="0"/>
              <a:t>Постановление Федеральной службы по надзору в свете защиты</a:t>
            </a:r>
            <a:br>
              <a:rPr lang="ru-RU" dirty="0"/>
            </a:br>
            <a:r>
              <a:rPr lang="ru-RU" dirty="0"/>
              <a:t>прав потребителей и благополучия человека, Главного государственного санитарного врача РФ от 29.12.2010 № 189 «Об утверждении СанПиН</a:t>
            </a:r>
            <a:br>
              <a:rPr lang="ru-RU" dirty="0"/>
            </a:br>
            <a:r>
              <a:rPr lang="ru-RU" dirty="0"/>
              <a:t>2.4.2.2821-10 «Санитарно-эпидемиологические требования к условиям и организации обучения в общеобразовательных учреждениях» (с изменениями и</a:t>
            </a:r>
            <a:br>
              <a:rPr lang="ru-RU" dirty="0"/>
            </a:br>
            <a:r>
              <a:rPr lang="ru-RU" dirty="0"/>
              <a:t>дополнениями).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833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6923777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Полный перечень нормативных документов содержится </a:t>
            </a:r>
            <a:r>
              <a:rPr lang="ru-RU" b="1" dirty="0" smtClean="0"/>
              <a:t>в: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160590"/>
            <a:ext cx="7920880" cy="3880773"/>
          </a:xfrm>
        </p:spPr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рекомендациях для образовательных организаций Краснодарского края о преподавании русского языка в 2020– 2021 учебном году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http://iro23.ru/sites/default/files/1._metod._rekom._po_russ._yaz._2020-2021.pdf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рекомендациях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образовательных организаций Краснодарского края о преподавании литературы в 2020– 2021 учебном году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http://iro23.ru/sites/default/files/2._metod._rekom._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po_lit-re_2020-2021.pdf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94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200800" cy="201622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Концепция</a:t>
            </a:r>
            <a:br>
              <a:rPr lang="ru-RU" sz="2800" b="1" dirty="0"/>
            </a:br>
            <a:r>
              <a:rPr lang="ru-RU" sz="2800" b="1" dirty="0"/>
              <a:t>преподавания русского языка и литературы в Российской </a:t>
            </a:r>
            <a:r>
              <a:rPr lang="ru-RU" sz="2800" b="1" dirty="0" smtClean="0"/>
              <a:t>Федерации </a:t>
            </a:r>
            <a:r>
              <a:rPr lang="ru-RU" sz="1800" dirty="0" smtClean="0"/>
              <a:t>(утверждена Распоряжением Правительства Российской Федерации от 9 апреля 2016 . №637-р)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49353" y="2348880"/>
            <a:ext cx="67189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Настоящая Концепция представляет собой систему взглядов на основные проблемы, базовые принципы, цели, задачи и основные направления развития системы преподавания русского языка и литературы в организациях, реализующих основные общеобразовательные программы (далее - образовательные организации), в Российской Федерации</a:t>
            </a:r>
            <a:r>
              <a:rPr lang="ru-RU" dirty="0" smtClean="0">
                <a:latin typeface="Times New Roman CYR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 CYR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257"/>
          <p:cNvSpPr>
            <a:spLocks noChangeArrowheads="1"/>
          </p:cNvSpPr>
          <p:nvPr/>
        </p:nvSpPr>
        <p:spPr bwMode="gray">
          <a:xfrm rot="3419336">
            <a:off x="144700" y="2431383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 Box 259"/>
          <p:cNvSpPr txBox="1">
            <a:spLocks noChangeArrowheads="1"/>
          </p:cNvSpPr>
          <p:nvPr/>
        </p:nvSpPr>
        <p:spPr bwMode="gray">
          <a:xfrm>
            <a:off x="251520" y="2463133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8" name="Rectangle 257"/>
          <p:cNvSpPr>
            <a:spLocks noChangeArrowheads="1"/>
          </p:cNvSpPr>
          <p:nvPr/>
        </p:nvSpPr>
        <p:spPr bwMode="gray">
          <a:xfrm rot="3419336">
            <a:off x="160495" y="4452759"/>
            <a:ext cx="479574" cy="55845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 Box 259"/>
          <p:cNvSpPr txBox="1">
            <a:spLocks noChangeArrowheads="1"/>
          </p:cNvSpPr>
          <p:nvPr/>
        </p:nvSpPr>
        <p:spPr bwMode="gray">
          <a:xfrm>
            <a:off x="251520" y="451465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chemeClr val="bg1"/>
                </a:solidFill>
                <a:latin typeface="Arial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03195" y="4272677"/>
            <a:ext cx="67651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Концепция очерчивает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проблемы в области преподавания русского языка и литературы и намечает пути выхода из них. Причем делает это обобщенно, не подменяя собой действующие конкретные документы, такие, как ФГОС, Примерные программы по предметам, кодификатор ЕГЭ. Задавая необходимые векторы и константы преподавания русского языка и литературы, Концепция предоставляет поле для разумной вариативности, необходимой в гуманитарных дисциплинах. </a:t>
            </a:r>
          </a:p>
        </p:txBody>
      </p:sp>
    </p:spTree>
    <p:extLst>
      <p:ext uri="{BB962C8B-B14F-4D97-AF65-F5344CB8AC3E}">
        <p14:creationId xmlns:p14="http://schemas.microsoft.com/office/powerpoint/2010/main" val="116879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30288"/>
            <a:ext cx="7200799" cy="5627712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latin typeface="+mn-lt"/>
              </a:rPr>
              <a:t>С целью реализации Концепции</a:t>
            </a:r>
            <a:r>
              <a:rPr lang="ru-RU" b="1" dirty="0">
                <a:latin typeface="+mn-lt"/>
              </a:rPr>
              <a:t/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преподавания русского языка и литературы в Российской Федерации </a:t>
            </a:r>
            <a:r>
              <a:rPr lang="ru-RU" dirty="0" smtClean="0">
                <a:latin typeface="+mn-lt"/>
                <a:cs typeface="Arial" panose="020B0604020202020204" pitchFamily="34" charset="0"/>
              </a:rPr>
              <a:t>в </a:t>
            </a:r>
            <a:r>
              <a:rPr lang="ru-RU" b="1" dirty="0" smtClean="0">
                <a:latin typeface="+mn-lt"/>
                <a:cs typeface="Arial" panose="020B0604020202020204" pitchFamily="34" charset="0"/>
              </a:rPr>
              <a:t>Краснодарском крае был разработан План </a:t>
            </a:r>
            <a:r>
              <a:rPr lang="ru-RU" b="1" dirty="0">
                <a:latin typeface="+mn-lt"/>
                <a:cs typeface="Arial" panose="020B0604020202020204" pitchFamily="34" charset="0"/>
              </a:rPr>
              <a:t>мероприятий </a:t>
            </a:r>
            <a:r>
              <a:rPr lang="ru-RU" b="1" dirty="0" smtClean="0">
                <a:latin typeface="+mn-lt"/>
                <a:cs typeface="Arial" panose="020B0604020202020204" pitchFamily="34" charset="0"/>
              </a:rPr>
              <a:t>на </a:t>
            </a:r>
            <a:r>
              <a:rPr lang="ru-RU" b="1" dirty="0">
                <a:latin typeface="+mn-lt"/>
                <a:cs typeface="Arial" panose="020B0604020202020204" pitchFamily="34" charset="0"/>
              </a:rPr>
              <a:t>2016-2020 годы </a:t>
            </a:r>
            <a:r>
              <a:rPr lang="ru-RU" sz="3100" dirty="0">
                <a:latin typeface="+mn-lt"/>
                <a:cs typeface="Times New Roman" panose="02020603050405020304" pitchFamily="18" charset="0"/>
              </a:rPr>
              <a:t>(приказ Министерства образования, науки и молодежной политики Краснодарского края от 10.05.2017 г. № 1930</a:t>
            </a:r>
            <a:r>
              <a:rPr lang="ru-RU" sz="3100" dirty="0" smtClean="0">
                <a:latin typeface="+mn-lt"/>
                <a:cs typeface="Times New Roman" panose="02020603050405020304" pitchFamily="18" charset="0"/>
              </a:rPr>
              <a:t>)</a:t>
            </a:r>
            <a:endParaRPr lang="ru-RU" sz="3100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49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332" y="2276872"/>
            <a:ext cx="7200800" cy="47809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приказе представлены: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904" y="2852936"/>
            <a:ext cx="7480448" cy="367240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предметные, личностные и </a:t>
            </a:r>
            <a:r>
              <a:rPr lang="ru-RU" dirty="0" err="1" smtClean="0"/>
              <a:t>метапредметные</a:t>
            </a:r>
            <a:r>
              <a:rPr lang="ru-RU" dirty="0" smtClean="0"/>
              <a:t> результаты освоения программы по русскому языку (НОО), по «Русскому языку и литературе» (ООО, СОО);</a:t>
            </a:r>
          </a:p>
          <a:p>
            <a:r>
              <a:rPr lang="ru-RU" dirty="0" smtClean="0"/>
              <a:t>основные этапы формирования общей стратегии смыслового чтения и работы с текстом;</a:t>
            </a:r>
          </a:p>
          <a:p>
            <a:r>
              <a:rPr lang="ru-RU" dirty="0" smtClean="0"/>
              <a:t>рекомендации учителю для повышения уровня личностных компетенций;</a:t>
            </a:r>
          </a:p>
          <a:p>
            <a:r>
              <a:rPr lang="ru-RU" dirty="0" smtClean="0"/>
              <a:t>задачи развития системы изучения и преподавания предметов «Русский язык» и «Литература»;</a:t>
            </a:r>
          </a:p>
          <a:p>
            <a:r>
              <a:rPr lang="ru-RU" dirty="0" smtClean="0"/>
              <a:t>рекомендации по использованию дидактических материалов;</a:t>
            </a:r>
          </a:p>
          <a:p>
            <a:r>
              <a:rPr lang="ru-RU" dirty="0" smtClean="0"/>
              <a:t>перечень рекомендуемых учебных пособий, словарей, дидактических материалов, электронных образовательных ресурсов.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36512" y="220325"/>
            <a:ext cx="7480448" cy="20882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/>
              <a:t>Приказ ГБОУ ИРО Краснодарского края </a:t>
            </a:r>
            <a:br>
              <a:rPr lang="ru-RU" sz="2400" b="1" dirty="0" smtClean="0"/>
            </a:br>
            <a:r>
              <a:rPr lang="ru-RU" sz="2400" b="1" dirty="0" smtClean="0"/>
              <a:t>«Об утверждении методических рекомендаций </a:t>
            </a:r>
            <a:br>
              <a:rPr lang="ru-RU" sz="2400" b="1" dirty="0" smtClean="0"/>
            </a:br>
            <a:r>
              <a:rPr lang="ru-RU" sz="2400" b="1" dirty="0" smtClean="0"/>
              <a:t>к примерным основным образовательным программам» от 24.09.2020г. №357 </a:t>
            </a:r>
            <a:br>
              <a:rPr lang="ru-RU" sz="2400" b="1" dirty="0" smtClean="0"/>
            </a:br>
            <a:r>
              <a:rPr lang="ru-RU" sz="2000" dirty="0" smtClean="0"/>
              <a:t>(</a:t>
            </a:r>
            <a:r>
              <a:rPr lang="en-US" sz="2000" dirty="0" smtClean="0"/>
              <a:t>http://</a:t>
            </a:r>
            <a:r>
              <a:rPr lang="ru-RU" sz="2000" dirty="0" smtClean="0"/>
              <a:t>фцпря.иро23.рф/нормативные-документы-2020/)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0935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Инструктивные и методические материалы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988840"/>
            <a:ext cx="6986737" cy="4052523"/>
          </a:xfrm>
        </p:spPr>
        <p:txBody>
          <a:bodyPr/>
          <a:lstStyle/>
          <a:p>
            <a:r>
              <a:rPr lang="ru-RU" dirty="0"/>
              <a:t>Примерные основные образовательные программы начального общего образования и основного общего образования, внесенные в реестр образовательных программ, одобренных федеральным учебно-методическим объединением по общему образованию (</a:t>
            </a:r>
            <a:r>
              <a:rPr lang="ru-RU" u="sng" dirty="0"/>
              <a:t>протокол от 08.04.2015 № </a:t>
            </a:r>
            <a:r>
              <a:rPr lang="ru-RU" u="sng" dirty="0" smtClean="0"/>
              <a:t>1/15</a:t>
            </a:r>
            <a:r>
              <a:rPr lang="ru-RU" dirty="0" smtClean="0"/>
              <a:t>) http</a:t>
            </a:r>
            <a:r>
              <a:rPr lang="ru-RU" dirty="0"/>
              <a:t>://fgosreestr.ru/. </a:t>
            </a:r>
            <a:endParaRPr lang="ru-RU" dirty="0" smtClean="0"/>
          </a:p>
          <a:p>
            <a:r>
              <a:rPr lang="ru-RU" dirty="0"/>
              <a:t>Примерная основная образовательная программа среднего общего</a:t>
            </a:r>
            <a:br>
              <a:rPr lang="ru-RU" dirty="0"/>
            </a:br>
            <a:r>
              <a:rPr lang="ru-RU" dirty="0"/>
              <a:t>образования (одобрена решением федерального учебно-методического объединения по общему образованию (</a:t>
            </a:r>
            <a:r>
              <a:rPr lang="ru-RU" u="sng" dirty="0"/>
              <a:t>протокол от 28.06.2016 № 2/16-з</a:t>
            </a:r>
            <a:r>
              <a:rPr lang="ru-RU" dirty="0"/>
              <a:t>) 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227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Инструктивные и методические материалы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916832"/>
            <a:ext cx="7490794" cy="439248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Письмо министерства </a:t>
            </a:r>
            <a:r>
              <a:rPr lang="ru-RU" dirty="0" smtClean="0"/>
              <a:t>образования, науки и молодежной политики </a:t>
            </a:r>
            <a:r>
              <a:rPr lang="ru-RU" dirty="0"/>
              <a:t>Краснодарского края </a:t>
            </a:r>
            <a:r>
              <a:rPr lang="ru-RU" dirty="0" smtClean="0"/>
              <a:t>от</a:t>
            </a:r>
            <a:r>
              <a:rPr lang="ru-RU" dirty="0"/>
              <a:t> </a:t>
            </a:r>
            <a:r>
              <a:rPr lang="ru-RU" dirty="0" smtClean="0"/>
              <a:t>16.03.2015 </a:t>
            </a:r>
            <a:r>
              <a:rPr lang="ru-RU" dirty="0"/>
              <a:t>№ 47-3353/15-14 «О структуре </a:t>
            </a:r>
            <a:r>
              <a:rPr lang="ru-RU" dirty="0" smtClean="0"/>
              <a:t>основных образовательных </a:t>
            </a:r>
            <a:r>
              <a:rPr lang="ru-RU" dirty="0"/>
              <a:t>программ </a:t>
            </a:r>
            <a:r>
              <a:rPr lang="ru-RU" dirty="0" smtClean="0"/>
              <a:t>общеобразовательных организаций</a:t>
            </a:r>
            <a:r>
              <a:rPr lang="ru-RU" dirty="0"/>
              <a:t>». </a:t>
            </a:r>
            <a:endParaRPr lang="ru-RU" dirty="0" smtClean="0"/>
          </a:p>
          <a:p>
            <a:r>
              <a:rPr lang="ru-RU" dirty="0" smtClean="0"/>
              <a:t>Ежегодное письмо </a:t>
            </a:r>
            <a:r>
              <a:rPr lang="ru-RU" dirty="0"/>
              <a:t>министерства </a:t>
            </a:r>
            <a:r>
              <a:rPr lang="ru-RU" dirty="0" smtClean="0"/>
              <a:t>образования, науки и молодежной политики Краснодарского </a:t>
            </a:r>
            <a:r>
              <a:rPr lang="ru-RU" dirty="0"/>
              <a:t>края </a:t>
            </a:r>
            <a:r>
              <a:rPr lang="ru-RU" dirty="0" smtClean="0"/>
              <a:t>о </a:t>
            </a:r>
            <a:r>
              <a:rPr lang="ru-RU" dirty="0"/>
              <a:t>формировании учебных планов образовательных организаций Краснодарского края на </a:t>
            </a:r>
            <a:r>
              <a:rPr lang="ru-RU" dirty="0" smtClean="0"/>
              <a:t> </a:t>
            </a:r>
            <a:r>
              <a:rPr lang="ru-RU" dirty="0"/>
              <a:t>учебный </a:t>
            </a:r>
            <a:r>
              <a:rPr lang="ru-RU" dirty="0" smtClean="0"/>
              <a:t>год.</a:t>
            </a:r>
          </a:p>
          <a:p>
            <a:r>
              <a:rPr lang="ru-RU" b="1" dirty="0"/>
              <a:t>Письмо министерства образования, науки и молодёжной политики</a:t>
            </a:r>
            <a:br>
              <a:rPr lang="ru-RU" b="1" dirty="0"/>
            </a:br>
            <a:r>
              <a:rPr lang="ru-RU" b="1" dirty="0"/>
              <a:t>Краснодарского края от 07.07.2016 № 47-11727/16-11 «О рекомендациях по</a:t>
            </a:r>
            <a:br>
              <a:rPr lang="ru-RU" b="1" dirty="0"/>
            </a:br>
            <a:r>
              <a:rPr lang="ru-RU" b="1" dirty="0"/>
              <a:t>составлению рабочих программ учебных предметов, курсов и </a:t>
            </a:r>
            <a:r>
              <a:rPr lang="ru-RU" b="1" dirty="0" smtClean="0"/>
              <a:t>календарно-тематического </a:t>
            </a:r>
            <a:r>
              <a:rPr lang="ru-RU" b="1" dirty="0"/>
              <a:t>планирования». </a:t>
            </a:r>
            <a:br>
              <a:rPr lang="ru-RU" b="1" dirty="0"/>
            </a:b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297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5645c69b36321cbba4b4b22262b274975c573e"/>
</p:tagLst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1975</TotalTime>
  <Words>930</Words>
  <Application>Microsoft Office PowerPoint</Application>
  <PresentationFormat>Экран (4:3)</PresentationFormat>
  <Paragraphs>104</Paragraphs>
  <Slides>23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Нормативно-правовые основы образовательной деятельности. Ведение  документации учителя русского языка и литературы</vt:lpstr>
      <vt:lpstr>Нормативно-правовые документы для организации преподавания</vt:lpstr>
      <vt:lpstr>Нормативно-правовые документы для организации преподавания</vt:lpstr>
      <vt:lpstr>Полный перечень нормативных документов содержится в: </vt:lpstr>
      <vt:lpstr>Концепция преподавания русского языка и литературы в Российской Федерации (утверждена Распоряжением Правительства Российской Федерации от 9 апреля 2016 . №637-р)</vt:lpstr>
      <vt:lpstr>С целью реализации Концепции преподавания русского языка и литературы в Российской Федерации в Краснодарском крае был разработан План мероприятий на 2016-2020 годы (приказ Министерства образования, науки и молодежной политики Краснодарского края от 10.05.2017 г. № 1930)</vt:lpstr>
      <vt:lpstr>В приказе представлены:</vt:lpstr>
      <vt:lpstr>Инструктивные и методические материалы</vt:lpstr>
      <vt:lpstr>Инструктивные и методические материалы</vt:lpstr>
      <vt:lpstr>Предмет «Родной язык (русский)»</vt:lpstr>
      <vt:lpstr>Презентация PowerPoint</vt:lpstr>
      <vt:lpstr>Презентация PowerPoint</vt:lpstr>
      <vt:lpstr>Презентация PowerPoint</vt:lpstr>
      <vt:lpstr>Презентация PowerPoint</vt:lpstr>
      <vt:lpstr>ДОКУМЕНТАЦИЯ УЧИТЕЛЯ</vt:lpstr>
      <vt:lpstr>Базовые документы, регламентирующие образовательную деятельность</vt:lpstr>
      <vt:lpstr>Рабочая программа, КТП  </vt:lpstr>
      <vt:lpstr>Презентация PowerPoint</vt:lpstr>
      <vt:lpstr>Календарно-тематическое планирование</vt:lpstr>
      <vt:lpstr>Технологическая карта урока</vt:lpstr>
      <vt:lpstr>Журнал</vt:lpstr>
      <vt:lpstr>План работы  по индивидуальной методической теме  4 этапа </vt:lpstr>
      <vt:lpstr>В помощь учителю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Перьевая ручка</dc:title>
  <dc:creator>obstinate</dc:creator>
  <dc:description>Шаблон презентации с сайта https://presentation-creation.ru/</dc:description>
  <cp:lastModifiedBy>СЦРО</cp:lastModifiedBy>
  <cp:revision>557</cp:revision>
  <dcterms:created xsi:type="dcterms:W3CDTF">2018-02-25T09:09:03Z</dcterms:created>
  <dcterms:modified xsi:type="dcterms:W3CDTF">2021-01-28T08:24:31Z</dcterms:modified>
</cp:coreProperties>
</file>