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1015F3A-87B0-421A-A56C-7D0AF8B56D3B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19.2.21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65DEF6E-401C-49F4-A701-F5A1CFED5E4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6AE6AF6-3CA0-4BC0-8F47-FC172DC1E6B6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19.2.21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CEA1AC7-C31E-4A03-93FC-FF92B56D6355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EFBD322-CDD2-4F1B-8F92-F59563678CC4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19.2.21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3B1B86C-6313-4FC1-954A-4D58FB1467D3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83640" y="980640"/>
            <a:ext cx="7776360" cy="3456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Дифференцированный подход к обучению на уроках русского языка и литературы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Виды дифференцированной помощи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Привлечение к осуществлению самоконтроля.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Оказание помощи слабоуспевающим в ходе самостоятельной работы на уроке.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Указание правила, на которое опирается задание.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Указание алгоритма выполнения задания.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Указание аналогичного задания, выполненного раньше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Изложение новых знаний и умений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7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Объясняю материал кратко на высоком уровне сложности в расчёте на группу детей с повышенной обучаемостью.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Затем провожу объяснение того же материала более развёрнуто и доступно.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Учитываю психофизиологические особенности учеников: задаю дополнительные вопросы ученикам со слабой слуховой памятью; невнимательным. Ученикам с хорошей зрительной памятью помогает наглядность; с моторной – практическая работа на доске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ff0000"/>
                </a:solidFill>
                <a:latin typeface="Calibri"/>
              </a:rPr>
              <a:t>Минусы: Очевидна ограниченность возможности применения дифференцированного подхода на этапе изложения новых знаний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Закрепление и применение знаний и умений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2-3 варианта заданий, учащиеся сами выбирают вариант или заранее определяю задание каждой группе учеников.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Отдельным группам разъясняю возможные затруднения с целью предотвращения ошибок.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Наиболее удобны задания в форме индивидуальных карточек.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Проверка и оценка</a:t>
            </a:r>
            <a:br/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 знаний  и умений</a:t>
            </a: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ru-RU" sz="3200" spc="-1" strike="noStrike">
                <a:solidFill>
                  <a:srgbClr val="000000"/>
                </a:solidFill>
                <a:latin typeface="Calibri"/>
              </a:rPr>
              <a:t>Все проверочные и контрольные работы содержат одинаковые для всех задания, т.е. одной трудности, соответствующей программным требованиям.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Задания в форме индивидуальных карточек, которые подобраны в соответствии со школьной программой и различны по трудности и характеру.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Слабым учащимся -  облегчённые карточки-задания.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9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Дифференцированный подход  при подборе и проверке домашних заданий</a:t>
            </a:r>
            <a:br/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4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Используя компьютерные программы, сильным ученикам можно предложить пройти тестирование самостоятельно, слабым -  с подсказкой справочной службы программы.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Домашние задания распределяются по группам (по степени сложности). Для группы сильных учащихся часто даются опережающие задания поискового характера (подобрать материал по теме, составить схему-опору, найти в словарях и т.д.)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Проверка домашнего задания не должна занимать много времени, используем разные способы проверки: самопроверку, взаимопроверку, слабых учеников целесообразнее учителю чаще проверять самому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142920"/>
            <a:ext cx="822924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000"/>
          </a:bodyPr>
          <a:p>
            <a:pPr algn="ctr">
              <a:lnSpc>
                <a:spcPct val="100000"/>
              </a:lnSpc>
            </a:pPr>
            <a:br/>
            <a:r>
              <a:rPr b="1" lang="ru-RU" sz="9600" spc="-1" strike="noStrike">
                <a:solidFill>
                  <a:srgbClr val="000000"/>
                </a:solidFill>
                <a:latin typeface="Calibri"/>
              </a:rPr>
              <a:t>Примеры заданий.</a:t>
            </a:r>
            <a:br/>
            <a:r>
              <a:rPr b="1" lang="ru-RU" sz="9600" spc="-1" strike="noStrike">
                <a:solidFill>
                  <a:srgbClr val="000000"/>
                </a:solidFill>
                <a:latin typeface="Calibri"/>
              </a:rPr>
              <a:t>Этап закрепления</a:t>
            </a:r>
            <a:br/>
            <a:endParaRPr b="0" lang="ru-RU" sz="9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285840" y="1143000"/>
            <a:ext cx="8572320" cy="5571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Дается текст. </a:t>
            </a:r>
            <a:r>
              <a:rPr b="0" lang="ru-RU" sz="2800" spc="-1" strike="noStrike" u="sng">
                <a:solidFill>
                  <a:srgbClr val="000000"/>
                </a:solidFill>
                <a:uFillTx/>
                <a:latin typeface="Calibri"/>
              </a:rPr>
              <a:t>Задание: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1. Пользуясь составленным опорным конспектом, определить виды односоставных предложений; определить способы выражения главных членов в этих предложениях. Фронтальная проверка группы А с коллективным обсуждением. (А)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2.Списать текст, подчеркнуть основу односоставных предложений. (В, С)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3.Над каждой подчёркнутой основой указать тип односоставного предложения. (В)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4.Выписать неопределённо-личные предложения, письменно подобрать синонимичные им личные.(С)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(Задания 3, 4 могут быть выполнены учащимися групп А и В по желанию).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2000"/>
          </a:bodyPr>
          <a:p>
            <a:pPr algn="ctr">
              <a:lnSpc>
                <a:spcPct val="100000"/>
              </a:lnSpc>
            </a:pPr>
            <a:br/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Самостоятельная работа.</a:t>
            </a:r>
            <a:br/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 Имя существительное. Повторение.</a:t>
            </a:r>
            <a:br/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285840" y="1428840"/>
            <a:ext cx="8643600" cy="4696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Вставьте пропущенные буквы, раскройте скобки. Расставьте недостающие знаки препинания.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Выполните одно из заданий после текста.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А: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Выпишите 2-3 существительных, определите их склонение. Разберите по составу любое слово из текста, в котором 3 слога.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В: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Выпишите 2-3 существительных, стоящих в род. пад., и разберите их по составу. Разберите 1-ое предложение.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С: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Выпишите из текста существительные, которые не изменяются по числам, определите их склонение. Найдите в тексте нераспространенное предложение и преобразуйте его в распространенное.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Текст для самостоятельной работы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457200" y="1143000"/>
            <a:ext cx="8229240" cy="4982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Доктор возвр…щался домой. Он ехал по наб…режной вдоль каме….ых оград. (В)низу медле….о и густо шла вода, ч…рная и бл…стящая, как см…ла. Город опрокидывался в воду т…нул уплывал и (не)мог уплыть только раств…рялся нежными з…л…тистыми пятн…ми. Он ехал м…стами, изогнутыми в виде ар…к.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(С)низу или с другого берега они к…зались кошками, выг…бающими перед прыжком ж…лезные спины. (З,С)десь, у въезда , на каждом м…сту распо л…агалась охрана. С…лдаты с…дели на бар…банах курили тру…ки играли в карты и з…вали, глядя на звезды. Доктор ехал см…трел и слушал.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74680"/>
            <a:ext cx="8229240" cy="867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Домашнее задание (по уровням)</a:t>
            </a:r>
            <a:br/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457200" y="857160"/>
            <a:ext cx="8229240" cy="5268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А :§ 76 (выучить определение местоимения), упражнение 435 Найти местоимения, указать их синтаксическую роль и определить падеж. Подумать, для чего в данном тексте автор использует местоимения.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 :Записать 3 загадки, в которых есть местоимения, определить их род, число, падеж.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С :Напишите (по желанию) лингвистическую сказку об одном из королевств Морфологии - Местоимении.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 u="sng">
                <a:solidFill>
                  <a:srgbClr val="000000"/>
                </a:solidFill>
                <a:uFillTx/>
                <a:latin typeface="Calibri"/>
              </a:rPr>
              <a:t>Результативность опыта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457200" y="1600200"/>
            <a:ext cx="8229240" cy="4971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- решается проблема неуспеваемости;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- в классе улучшается психологический климат;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- становится возможным усвоение каждым общеобразовательного минимума;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- развиваются творческие способности учащихся, повышается их активность;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- более осмысленное изучению материала, приобретение навыков самоорганизации, превращение систематических знаний в системные;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- развитие познавательной деятельности учащихся и интереса к предмету;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83640" y="1268640"/>
            <a:ext cx="7632360" cy="398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того, чтобы ученик учился хорошо, нужно, чтобы он учился охотно; для того, чтобы он учился охотно, нужно:</a:t>
            </a:r>
            <a:br/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1) чтобы то, чему учат ученика, было понятно и занимательно;</a:t>
            </a:r>
            <a:br/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2) чтобы душевные силы его были в самых выгодных условиях.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   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6713280" y="4811040"/>
            <a:ext cx="250668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Л. Н. Толстой.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Дифференцированное обучение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just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Форма организации учебного процесса, при котором максимально учитываются возможности и запросы каждого  ученика или отдельных групп учащихся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Работа по одной программе, но на разном уровне сложности в рамках классно-урочной системы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Дифференцированное обучение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Цель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: организовать учебный процесс на основе учёта индивидуальных особенностей личности, т.е. на уровне его возможностей и способностей.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Задачи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увидеть индивидуальность обучающегося и сохранить ее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помочь учащемуся поверить в свои силы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обеспечить его максимальное развитие.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Уровневая дифференциация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Базовый уровень</a:t>
            </a: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(А)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Продвинутый уровень</a:t>
            </a: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(В)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Высокий уровень</a:t>
            </a: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(С)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Table 1"/>
          <p:cNvGraphicFramePr/>
          <p:nvPr/>
        </p:nvGraphicFramePr>
        <p:xfrm>
          <a:off x="251640" y="332640"/>
          <a:ext cx="8712720" cy="5478840"/>
        </p:xfrm>
        <a:graphic>
          <a:graphicData uri="http://schemas.openxmlformats.org/drawingml/2006/table">
            <a:tbl>
              <a:tblPr/>
              <a:tblGrid>
                <a:gridCol w="1784520"/>
                <a:gridCol w="1671480"/>
                <a:gridCol w="1800000"/>
                <a:gridCol w="1800000"/>
                <a:gridCol w="1656720"/>
              </a:tblGrid>
              <a:tr h="283320">
                <a:tc rowSpan="2"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Уровни усвоения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 gridSpan="3"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Деятельность ученика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03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Цель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Задачная ситуация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Способ решения (действия)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1311840"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задана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задана (типовая)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внешне задан в виде правила (алгоритма)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по аналогии с решенной задачей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051280"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В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задана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задана неявно, требуется уточнение (не типовая, но знакомая)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задан, требуется видоизменить известный или получить новый комбинацией из нескольких известных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продуктивно-эвристическая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1292040"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С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задана в общей форме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задана, требуется найти подходящую ситуацию (проблемная) 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задан, создается новый, ранее не известный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" rIns="6840" tIns="6840" b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продуктивно-творческая, исследовательская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Структура </a:t>
            </a:r>
            <a:br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дифференцированного урока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Совместная постановка задач;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Дифференцированное повторение необходимого материала;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Совместное изучение нового материала;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Дифференцированное закрепление;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Проверка работы каждой группы с участием остальных учеников;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Общая проверка усвоения материала;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Дифференцированное домашнее задание.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9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Особенности дифференцированной работы на уроках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Объяснение нового материала строится для всех одинаково.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Закончить объяснение нового материала образцовым ответом с использованием опорных схем, таблиц, графического изображения.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Общая познавательная цель единая, задачи общие по теме, но каждый решает их на своем уровне.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Виды дифференцированной помощи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Постоянная работа над ошибками на уроке и включение ее в домашние задания.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Индивидуализация домашнего задания.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Использование слабыми учащимися при ответе составленного дома плана или памятки для ответа.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Координация объема домашних заданий, доступность его выполнения в установленное время.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Application>LibreOffice/6.4.4.2$Windows_X86_64 LibreOffice_project/3d775be2011f3886db32dfd395a6a6d1ca2630ff</Application>
  <Words>900</Words>
  <Paragraphs>106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2021-02-15T08:21:46Z</dcterms:created>
  <dc:creator>СЦРО</dc:creator>
  <dc:description/>
  <dc:language>ru-RU</dc:language>
  <cp:lastModifiedBy/>
  <dcterms:modified xsi:type="dcterms:W3CDTF">2021-02-19T12:45:06Z</dcterms:modified>
  <cp:revision>7</cp:revision>
  <dc:subject/>
  <dc:title>Дифференцированный подход к обучению на уроках русского языка и литературы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