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65" r:id="rId15"/>
    <p:sldId id="266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7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824F87-F46E-4675-9AC2-693A75EED1E8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509DAA-FBEB-4E9E-8F9B-24F429754F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24F87-F46E-4675-9AC2-693A75EED1E8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09DAA-FBEB-4E9E-8F9B-24F429754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9824F87-F46E-4675-9AC2-693A75EED1E8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509DAA-FBEB-4E9E-8F9B-24F429754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24F87-F46E-4675-9AC2-693A75EED1E8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09DAA-FBEB-4E9E-8F9B-24F429754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824F87-F46E-4675-9AC2-693A75EED1E8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A509DAA-FBEB-4E9E-8F9B-24F429754F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24F87-F46E-4675-9AC2-693A75EED1E8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09DAA-FBEB-4E9E-8F9B-24F429754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24F87-F46E-4675-9AC2-693A75EED1E8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09DAA-FBEB-4E9E-8F9B-24F429754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24F87-F46E-4675-9AC2-693A75EED1E8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09DAA-FBEB-4E9E-8F9B-24F429754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824F87-F46E-4675-9AC2-693A75EED1E8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09DAA-FBEB-4E9E-8F9B-24F429754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24F87-F46E-4675-9AC2-693A75EED1E8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09DAA-FBEB-4E9E-8F9B-24F429754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824F87-F46E-4675-9AC2-693A75EED1E8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09DAA-FBEB-4E9E-8F9B-24F429754F0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824F87-F46E-4675-9AC2-693A75EED1E8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A509DAA-FBEB-4E9E-8F9B-24F429754F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9"/>
            <a:ext cx="8424936" cy="261972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sz="31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293096"/>
            <a:ext cx="4824536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Киримова</a:t>
            </a:r>
            <a:r>
              <a:rPr lang="ru-RU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Надежда Павловна, учитель истории и обществознания НОУ гимназии «Школа бизнеса»</a:t>
            </a:r>
            <a:endParaRPr lang="ru-RU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260648"/>
            <a:ext cx="5976664" cy="352839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FF00"/>
                </a:solidFill>
              </a:rPr>
              <a:t>Подготовка обучающихся </a:t>
            </a:r>
            <a:endParaRPr lang="ru-RU" sz="32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к </a:t>
            </a:r>
            <a:r>
              <a:rPr lang="ru-RU" sz="3200" b="1" dirty="0">
                <a:solidFill>
                  <a:srgbClr val="FFFF00"/>
                </a:solidFill>
              </a:rPr>
              <a:t>итоговой аттестации </a:t>
            </a:r>
            <a:endParaRPr lang="ru-RU" sz="32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по </a:t>
            </a:r>
            <a:r>
              <a:rPr lang="ru-RU" sz="3200" b="1" dirty="0">
                <a:solidFill>
                  <a:srgbClr val="FFFF00"/>
                </a:solidFill>
              </a:rPr>
              <a:t>истории: </a:t>
            </a:r>
            <a:endParaRPr lang="ru-RU" sz="32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технология  </a:t>
            </a:r>
            <a:r>
              <a:rPr lang="ru-RU" sz="3200" b="1" dirty="0">
                <a:solidFill>
                  <a:srgbClr val="FFFF00"/>
                </a:solidFill>
              </a:rPr>
              <a:t>написания исторического сочинения по новым моделям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Структура Сочинения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863005"/>
              </p:ext>
            </p:extLst>
          </p:nvPr>
        </p:nvGraphicFramePr>
        <p:xfrm>
          <a:off x="251520" y="1340768"/>
          <a:ext cx="7704138" cy="3494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5687914"/>
              </a:tblGrid>
              <a:tr h="56807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Процесс:</a:t>
                      </a:r>
                      <a:r>
                        <a:rPr lang="ru-RU" baseline="0" dirty="0" smtClean="0"/>
                        <a:t> Внешняя политика Ивана 4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807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Элементы структуры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Пример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 Введение: </a:t>
                      </a:r>
                      <a:r>
                        <a:rPr lang="ru-RU" dirty="0" smtClean="0"/>
                        <a:t>краткое</a:t>
                      </a:r>
                      <a:r>
                        <a:rPr lang="ru-RU" baseline="0" dirty="0" smtClean="0"/>
                        <a:t> описание процесса с указанием основных событий или явлений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 smtClean="0"/>
                    </a:p>
                    <a:p>
                      <a:r>
                        <a:rPr lang="ru-RU" i="0" dirty="0" smtClean="0"/>
                        <a:t>Внешняя политика Ивана 4</a:t>
                      </a:r>
                      <a:r>
                        <a:rPr lang="ru-RU" i="0" baseline="0" dirty="0" smtClean="0"/>
                        <a:t> осуществлялась в западном и восточном направлениях и включала в себя следующие события: присоединение Казанского и Астраханского ханств, борьбу с Крымским ханством и Ливонским орденом, начало продвижения в Сибирь</a:t>
                      </a:r>
                      <a:r>
                        <a:rPr lang="ru-RU" i="1" baseline="0" dirty="0" smtClean="0"/>
                        <a:t>.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66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5166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Структура Сочинения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934956"/>
              </p:ext>
            </p:extLst>
          </p:nvPr>
        </p:nvGraphicFramePr>
        <p:xfrm>
          <a:off x="107504" y="764704"/>
          <a:ext cx="8496944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961"/>
                <a:gridCol w="60349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Элементы структуры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Основная часть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характеристика двух событий с указанием</a:t>
                      </a:r>
                      <a:r>
                        <a:rPr lang="ru-RU" baseline="0" dirty="0" smtClean="0"/>
                        <a:t> причинно-следственных связей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характеристика деятельности исторической личности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Одним</a:t>
                      </a:r>
                      <a:r>
                        <a:rPr lang="ru-RU" baseline="0" dirty="0" smtClean="0"/>
                        <a:t> из значимых </a:t>
                      </a:r>
                      <a:r>
                        <a:rPr lang="ru-RU" b="1" u="sng" baseline="0" dirty="0" smtClean="0"/>
                        <a:t>событий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aseline="0" dirty="0" smtClean="0"/>
                        <a:t>этой эпохи стало </a:t>
                      </a:r>
                      <a:r>
                        <a:rPr lang="ru-RU" b="0" i="0" baseline="0" dirty="0" smtClean="0"/>
                        <a:t>присоединение Казанского и Астраханского ханств</a:t>
                      </a:r>
                      <a:r>
                        <a:rPr lang="ru-RU" b="1" i="0" baseline="0" dirty="0" smtClean="0"/>
                        <a:t>. </a:t>
                      </a:r>
                      <a:r>
                        <a:rPr lang="ru-RU" baseline="0" dirty="0" smtClean="0"/>
                        <a:t>Его </a:t>
                      </a:r>
                      <a:r>
                        <a:rPr lang="ru-RU" b="1" u="sng" baseline="0" dirty="0" smtClean="0"/>
                        <a:t>причинами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0" baseline="0" dirty="0" smtClean="0"/>
                        <a:t>стали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i="0" baseline="0" dirty="0" smtClean="0"/>
                        <a:t>необходимость устранить опасность, исходящую от этих ханств, стремление Ивана 4 взять под контроль Волжский торговый путь, увеличить территории страны на Востоке для раздачи земель дворянам. </a:t>
                      </a:r>
                    </a:p>
                    <a:p>
                      <a:pPr algn="just"/>
                      <a:r>
                        <a:rPr lang="ru-RU" baseline="0" dirty="0" smtClean="0"/>
                        <a:t>В </a:t>
                      </a:r>
                      <a:r>
                        <a:rPr lang="ru-RU" b="1" u="sng" baseline="0" dirty="0" smtClean="0"/>
                        <a:t>результате </a:t>
                      </a:r>
                      <a:r>
                        <a:rPr lang="ru-RU" baseline="0" dirty="0" smtClean="0"/>
                        <a:t>похода на Казань в 1552 году к России была присоединена территория Казанского ханства, а Казанское ханство прекратило существование. Затем пришел черед Астраханского ханства, присоединенного в 1556 году. Вассалами России также признали себя Ногайская орда и </a:t>
                      </a:r>
                      <a:r>
                        <a:rPr lang="ru-RU" baseline="0" dirty="0" err="1" smtClean="0"/>
                        <a:t>Кабарада</a:t>
                      </a:r>
                      <a:r>
                        <a:rPr lang="ru-RU" baseline="0" dirty="0" smtClean="0"/>
                        <a:t>. Победы на Востоке </a:t>
                      </a:r>
                      <a:r>
                        <a:rPr lang="ru-RU" b="1" u="sng" baseline="0" dirty="0" smtClean="0"/>
                        <a:t>способствовали</a:t>
                      </a:r>
                      <a:r>
                        <a:rPr lang="ru-RU" baseline="0" dirty="0" smtClean="0"/>
                        <a:t> не только расширению территории страны, но и обезопасили русские земли от татарских набегов, раскрыли возможности для торговли с Востоком.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665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Структура Сочинения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122130"/>
              </p:ext>
            </p:extLst>
          </p:nvPr>
        </p:nvGraphicFramePr>
        <p:xfrm>
          <a:off x="107504" y="692696"/>
          <a:ext cx="8568953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825"/>
                <a:gridCol w="6086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Элементы структуры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Основная часть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характеристика деятельности исторической личности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Главную роль в этих события сыграл </a:t>
                      </a:r>
                      <a:r>
                        <a:rPr lang="ru-RU" b="1" dirty="0" smtClean="0"/>
                        <a:t>Иван 4,</a:t>
                      </a:r>
                      <a:r>
                        <a:rPr lang="ru-RU" baseline="0" dirty="0" smtClean="0"/>
                        <a:t> который наряду с внутренними преобразованиями (реформы Избранной рады) проводил энергичную внешнюю политику. В конце 1540-х гг. </a:t>
                      </a:r>
                      <a:r>
                        <a:rPr lang="ru-RU" b="1" baseline="0" dirty="0" smtClean="0"/>
                        <a:t>он организовал два похода </a:t>
                      </a:r>
                      <a:r>
                        <a:rPr lang="ru-RU" baseline="0" dirty="0" smtClean="0"/>
                        <a:t>на Казань, которые оказались неудачными. Тогда летом 1551 года </a:t>
                      </a:r>
                      <a:r>
                        <a:rPr lang="ru-RU" b="1" baseline="0" dirty="0" smtClean="0"/>
                        <a:t>Иван 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="1" baseline="0" dirty="0" smtClean="0"/>
                        <a:t>приказ построить неподалеку от Казани крепость Свияжск</a:t>
                      </a:r>
                      <a:r>
                        <a:rPr lang="ru-RU" baseline="0" dirty="0" smtClean="0"/>
                        <a:t>, которая стала опорным пунктом для наступления на Казань. А летом 1552 года </a:t>
                      </a:r>
                      <a:r>
                        <a:rPr lang="ru-RU" b="1" baseline="0" dirty="0" smtClean="0"/>
                        <a:t>Иван 4 возглавил русское войско</a:t>
                      </a:r>
                      <a:r>
                        <a:rPr lang="ru-RU" baseline="0" dirty="0" smtClean="0"/>
                        <a:t>, выступившее против казанцев. После взятия Казани </a:t>
                      </a:r>
                      <a:r>
                        <a:rPr lang="ru-RU" b="1" baseline="0" dirty="0" smtClean="0"/>
                        <a:t>царь разослал во все концы ханства грамоты с призывом переходить в русское подданство</a:t>
                      </a:r>
                      <a:r>
                        <a:rPr lang="ru-RU" baseline="0" dirty="0" smtClean="0"/>
                        <a:t>. Под влиянием царских грамот башкирские и удмуртские народы добровольно переходили в подданство России. </a:t>
                      </a:r>
                    </a:p>
                    <a:p>
                      <a:pPr algn="just"/>
                      <a:r>
                        <a:rPr lang="ru-RU" baseline="0" dirty="0" smtClean="0"/>
                        <a:t>Активная деятельность Ивана 4 в отношении Казанского ханства создала условия для присоединения не только Казани, но и других земель по Волге. Сам Иван 4 принял титул. царя Казанского.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748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Структура Сочинения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912889"/>
              </p:ext>
            </p:extLst>
          </p:nvPr>
        </p:nvGraphicFramePr>
        <p:xfrm>
          <a:off x="107504" y="692696"/>
          <a:ext cx="856895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825"/>
                <a:gridCol w="6086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Элементы структуры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Заключение: </a:t>
                      </a:r>
                      <a:r>
                        <a:rPr lang="ru-RU" b="0" dirty="0" smtClean="0"/>
                        <a:t>вывод</a:t>
                      </a:r>
                      <a:r>
                        <a:rPr lang="ru-RU" b="0" baseline="0" dirty="0" smtClean="0"/>
                        <a:t>  о значении описываемого процесса в истории России, его влиянии на историю России.</a:t>
                      </a:r>
                      <a:endParaRPr lang="ru-RU" b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Внешняя политика Ивана 4 имела </a:t>
                      </a:r>
                      <a:r>
                        <a:rPr lang="ru-RU" b="1" dirty="0" smtClean="0"/>
                        <a:t>противоречивые</a:t>
                      </a:r>
                      <a:r>
                        <a:rPr lang="ru-RU" b="1" baseline="0" dirty="0" smtClean="0"/>
                        <a:t> последствия.</a:t>
                      </a:r>
                      <a:r>
                        <a:rPr lang="ru-RU" baseline="0" dirty="0" smtClean="0"/>
                        <a:t> С одной стороны, успешная восточная политика, позволившая расширить территорию страны, обезопасить восточные границы, активизировать торговлю с Востоком, начать продвижение в Сибирь. С другой стороны, неудачная, разорившая Россию Ливонская война и набеги со стороны крымского ханства, опустошавшие южные русские земли. Необходимость возвращение утраченных во время Ливонской войны территорий, стремление получить выход к Балтийскому морю, борьба с Крымским ханством, освоение Сибири в дальнейшем определят направления и задачи внешней политике при последующих правителях от Федора Ивановича и Бориса Годунова до первых Романовых и Петра 1.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448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3464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Алгоритм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написания сочинения об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историческом процессе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7992888" cy="525898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700" dirty="0"/>
              <a:t>1. Выберите </a:t>
            </a:r>
            <a:r>
              <a:rPr lang="ru-RU" sz="2700" b="1" dirty="0">
                <a:solidFill>
                  <a:srgbClr val="C00000"/>
                </a:solidFill>
              </a:rPr>
              <a:t>один из трех исторических процессов</a:t>
            </a:r>
            <a:r>
              <a:rPr lang="ru-RU" sz="2700" dirty="0"/>
              <a:t>.</a:t>
            </a:r>
          </a:p>
          <a:p>
            <a:pPr marL="0" indent="0" algn="just">
              <a:buNone/>
            </a:pPr>
            <a:r>
              <a:rPr lang="ru-RU" sz="2700" dirty="0"/>
              <a:t>2. Укажите </a:t>
            </a:r>
            <a:r>
              <a:rPr lang="ru-RU" sz="2700" b="1" dirty="0">
                <a:solidFill>
                  <a:srgbClr val="C00000"/>
                </a:solidFill>
              </a:rPr>
              <a:t>два события (процесса, явления)</a:t>
            </a:r>
            <a:r>
              <a:rPr lang="ru-RU" sz="2700" dirty="0">
                <a:solidFill>
                  <a:srgbClr val="C00000"/>
                </a:solidFill>
              </a:rPr>
              <a:t>, </a:t>
            </a:r>
            <a:r>
              <a:rPr lang="ru-RU" sz="2700" dirty="0"/>
              <a:t>которые относятся к данному историческому процессу.</a:t>
            </a:r>
          </a:p>
          <a:p>
            <a:pPr marL="0" indent="0" algn="just">
              <a:buNone/>
            </a:pPr>
            <a:r>
              <a:rPr lang="ru-RU" sz="2700" dirty="0"/>
              <a:t>3. Укажите две причинно-следственные связи, характеризующие </a:t>
            </a:r>
            <a:r>
              <a:rPr lang="ru-RU" sz="2700" b="1" dirty="0">
                <a:solidFill>
                  <a:srgbClr val="C00000"/>
                </a:solidFill>
              </a:rPr>
              <a:t>причины возникновения событий (явлений, процессов)</a:t>
            </a:r>
            <a:r>
              <a:rPr lang="ru-RU" sz="2700" dirty="0"/>
              <a:t>, происходивших в выбранный Вами процесс (не засчитываются причинно-следственные связи, названные при указании роли личности).</a:t>
            </a:r>
          </a:p>
          <a:p>
            <a:pPr marL="0" indent="0" algn="just">
              <a:buNone/>
            </a:pPr>
            <a:r>
              <a:rPr lang="ru-RU" sz="2700" dirty="0"/>
              <a:t>4. Укажите </a:t>
            </a:r>
            <a:r>
              <a:rPr lang="ru-RU" sz="2700" b="1" dirty="0">
                <a:solidFill>
                  <a:srgbClr val="C00000"/>
                </a:solidFill>
              </a:rPr>
              <a:t>две исторические личности</a:t>
            </a:r>
            <a:r>
              <a:rPr lang="ru-RU" sz="2700" dirty="0">
                <a:solidFill>
                  <a:srgbClr val="C00000"/>
                </a:solidFill>
              </a:rPr>
              <a:t>,</a:t>
            </a:r>
            <a:r>
              <a:rPr lang="ru-RU" sz="2700" dirty="0"/>
              <a:t> правильно охарактеризуйте роль каждой из этих личностей с указанием </a:t>
            </a:r>
            <a:r>
              <a:rPr lang="ru-RU" sz="2700" b="1" dirty="0">
                <a:solidFill>
                  <a:srgbClr val="C00000"/>
                </a:solidFill>
              </a:rPr>
              <a:t>их конкретных действий</a:t>
            </a:r>
            <a:r>
              <a:rPr lang="ru-RU" sz="2700" dirty="0">
                <a:solidFill>
                  <a:srgbClr val="C00000"/>
                </a:solidFill>
              </a:rPr>
              <a:t>, </a:t>
            </a:r>
            <a:r>
              <a:rPr lang="ru-RU" sz="2700" dirty="0"/>
              <a:t>в значительной степени повлиявших на ход и (или) результат названных событий (явлений, процессов) рассматриваемого исторического процесса.</a:t>
            </a:r>
          </a:p>
          <a:p>
            <a:pPr marL="0" indent="0" algn="just">
              <a:buNone/>
            </a:pPr>
            <a:r>
              <a:rPr lang="ru-RU" sz="2700" dirty="0"/>
              <a:t>5. Дайте </a:t>
            </a:r>
            <a:r>
              <a:rPr lang="ru-RU" sz="2700" b="1" dirty="0">
                <a:solidFill>
                  <a:srgbClr val="C00000"/>
                </a:solidFill>
              </a:rPr>
              <a:t>оценку влияния событий </a:t>
            </a:r>
            <a:r>
              <a:rPr lang="ru-RU" sz="2700" dirty="0"/>
              <a:t>(явлений, процессов) данного исторического процесса </a:t>
            </a:r>
            <a:r>
              <a:rPr lang="ru-RU" sz="2700" b="1" dirty="0"/>
              <a:t>на дальнейшую историю России</a:t>
            </a:r>
            <a:r>
              <a:rPr lang="ru-RU" sz="2700" dirty="0"/>
              <a:t> с опорой на исторические факты и (или) мнения историков.</a:t>
            </a:r>
          </a:p>
          <a:p>
            <a:pPr marL="0" indent="0" algn="just">
              <a:buNone/>
            </a:pPr>
            <a:r>
              <a:rPr lang="ru-RU" sz="2700" dirty="0"/>
              <a:t>6. В сочинении используйте хотя бы </a:t>
            </a:r>
            <a:r>
              <a:rPr lang="ru-RU" sz="2700" b="1" dirty="0">
                <a:solidFill>
                  <a:srgbClr val="C00000"/>
                </a:solidFill>
              </a:rPr>
              <a:t>два-три исторических термина </a:t>
            </a:r>
            <a:r>
              <a:rPr lang="ru-RU" sz="2700" dirty="0"/>
              <a:t>(например, земский собор, коллегии, наркоматы и т. д.)</a:t>
            </a:r>
          </a:p>
          <a:p>
            <a:pPr marL="0" indent="0" algn="just">
              <a:buNone/>
            </a:pPr>
            <a:r>
              <a:rPr lang="ru-RU" sz="2700" dirty="0"/>
              <a:t>7. Пишите историческое сочинение в виде последовательного связного материала, а не в виде схемы, тезисов или отрывочных положений.</a:t>
            </a:r>
          </a:p>
          <a:p>
            <a:pPr marL="0" indent="0" algn="just">
              <a:buNone/>
            </a:pPr>
            <a:r>
              <a:rPr lang="ru-RU" sz="2700" dirty="0"/>
              <a:t>8. Учитывайте, что только набрав шесть баллов </a:t>
            </a:r>
            <a:r>
              <a:rPr lang="ru-RU" sz="2700" dirty="0" smtClean="0"/>
              <a:t>из семи </a:t>
            </a:r>
            <a:r>
              <a:rPr lang="ru-RU" sz="2700" dirty="0"/>
              <a:t>возможных по пунктам 2−5 данного алгоритма, вы можете рассчитывать на дополнительные баллы по критерию «Наличие фактических ошибок» (до трех баллов) и критерию «Форма изложения» (один балл).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44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3464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Алгоритм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написания сочинения об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исторической личности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7920880" cy="525898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100" dirty="0"/>
              <a:t>1. Выберите </a:t>
            </a:r>
            <a:r>
              <a:rPr lang="ru-RU" sz="3100" b="1" dirty="0">
                <a:solidFill>
                  <a:srgbClr val="C00000"/>
                </a:solidFill>
              </a:rPr>
              <a:t>одного из трех исторических деятелей</a:t>
            </a:r>
            <a:r>
              <a:rPr lang="ru-RU" sz="3100" dirty="0"/>
              <a:t>.</a:t>
            </a:r>
          </a:p>
          <a:p>
            <a:pPr marL="0" indent="0" algn="just">
              <a:buNone/>
            </a:pPr>
            <a:r>
              <a:rPr lang="ru-RU" sz="3100" dirty="0"/>
              <a:t>2. Укажите </a:t>
            </a:r>
            <a:r>
              <a:rPr lang="ru-RU" sz="3100" b="1" dirty="0">
                <a:solidFill>
                  <a:srgbClr val="C00000"/>
                </a:solidFill>
              </a:rPr>
              <a:t>два события (процесса, явления)</a:t>
            </a:r>
            <a:r>
              <a:rPr lang="ru-RU" sz="3100" dirty="0"/>
              <a:t>, в котором участвовал данный исторический деятель.</a:t>
            </a:r>
          </a:p>
          <a:p>
            <a:pPr marL="0" indent="0" algn="just">
              <a:buNone/>
            </a:pPr>
            <a:r>
              <a:rPr lang="ru-RU" sz="3100" dirty="0"/>
              <a:t>3. Укажите две причинно-следственные связи, характеризующие </a:t>
            </a:r>
            <a:r>
              <a:rPr lang="ru-RU" sz="3100" b="1" dirty="0">
                <a:solidFill>
                  <a:srgbClr val="C00000"/>
                </a:solidFill>
              </a:rPr>
              <a:t>причины возникновения, указанных Вами событий (явлений, процессов)</a:t>
            </a:r>
            <a:r>
              <a:rPr lang="ru-RU" sz="3100" dirty="0">
                <a:solidFill>
                  <a:srgbClr val="C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3100" dirty="0"/>
              <a:t>4. Укажите </a:t>
            </a:r>
            <a:r>
              <a:rPr lang="ru-RU" sz="3100" b="1" dirty="0">
                <a:solidFill>
                  <a:srgbClr val="C00000"/>
                </a:solidFill>
              </a:rPr>
              <a:t>ещё одну историческую личность</a:t>
            </a:r>
            <a:r>
              <a:rPr lang="ru-RU" sz="3100" dirty="0"/>
              <a:t>, чья деятельность связана с любым из указанных событий (явлений, процессов), в которых участвовала выбранная историческая личность, правильно охарактеризуйте роль каждой из этих личностей с указанием </a:t>
            </a:r>
            <a:r>
              <a:rPr lang="ru-RU" sz="3100" b="1" dirty="0">
                <a:solidFill>
                  <a:srgbClr val="C00000"/>
                </a:solidFill>
              </a:rPr>
              <a:t>их конкретных действий</a:t>
            </a:r>
            <a:r>
              <a:rPr lang="ru-RU" sz="3100" dirty="0"/>
              <a:t>, в значительной степени повлиявших на ход и (или) результат названных событий (явлений, процессов).</a:t>
            </a:r>
          </a:p>
          <a:p>
            <a:pPr marL="0" indent="0" algn="just">
              <a:buNone/>
            </a:pPr>
            <a:r>
              <a:rPr lang="ru-RU" sz="3100" dirty="0"/>
              <a:t>5. Дайте </a:t>
            </a:r>
            <a:r>
              <a:rPr lang="ru-RU" sz="3100" b="1" dirty="0">
                <a:solidFill>
                  <a:srgbClr val="C00000"/>
                </a:solidFill>
              </a:rPr>
              <a:t>оценку влияния любого события </a:t>
            </a:r>
            <a:r>
              <a:rPr lang="ru-RU" sz="3100" dirty="0"/>
              <a:t>(явления, процесса), в котором участвовал выбранный вами исторический деятель </a:t>
            </a:r>
            <a:r>
              <a:rPr lang="ru-RU" sz="3100" b="1" dirty="0"/>
              <a:t>на события (явления, процессы), произошедшие после его смерти.</a:t>
            </a:r>
            <a:endParaRPr lang="ru-RU" sz="3100" dirty="0"/>
          </a:p>
          <a:p>
            <a:pPr marL="0" indent="0" algn="just">
              <a:buNone/>
            </a:pPr>
            <a:r>
              <a:rPr lang="ru-RU" sz="3100" dirty="0"/>
              <a:t>6. В сочинении используйте хотя бы </a:t>
            </a:r>
            <a:r>
              <a:rPr lang="ru-RU" sz="3100" b="1" dirty="0">
                <a:solidFill>
                  <a:srgbClr val="C00000"/>
                </a:solidFill>
              </a:rPr>
              <a:t>два-три исторических термина </a:t>
            </a:r>
            <a:r>
              <a:rPr lang="ru-RU" sz="3100" dirty="0"/>
              <a:t>(например, местничество, коллегии, наркоматы и т. д.).</a:t>
            </a:r>
          </a:p>
          <a:p>
            <a:pPr marL="0" indent="0" algn="just">
              <a:buNone/>
            </a:pPr>
            <a:r>
              <a:rPr lang="ru-RU" sz="3100" dirty="0"/>
              <a:t>7. Пишите историческое сочинение в виде последовательного связного материала, а не в виде схемы, тезисов или отрывочных положений.</a:t>
            </a:r>
          </a:p>
          <a:p>
            <a:pPr marL="0" indent="0" algn="just">
              <a:buNone/>
            </a:pPr>
            <a:r>
              <a:rPr lang="ru-RU" sz="3100" dirty="0"/>
              <a:t>8. </a:t>
            </a:r>
            <a:r>
              <a:rPr lang="ru-RU" sz="3100" dirty="0" smtClean="0"/>
              <a:t>Помните, </a:t>
            </a:r>
            <a:r>
              <a:rPr lang="ru-RU" sz="3100" dirty="0"/>
              <a:t>что только набрав шесть баллов из </a:t>
            </a:r>
            <a:r>
              <a:rPr lang="ru-RU" sz="3100" dirty="0" smtClean="0"/>
              <a:t>семи </a:t>
            </a:r>
            <a:r>
              <a:rPr lang="ru-RU" sz="3100" dirty="0"/>
              <a:t>возможных по пунктам 2−5 данного алгоритма вы можете рассчитывать на дополнительные баллы по критерию «Наличие фактических ошибок» (до трех баллов) и критерию «Форма изложения» (один балл).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5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Использование Черновиков при написании сочинения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526716"/>
              </p:ext>
            </p:extLst>
          </p:nvPr>
        </p:nvGraphicFramePr>
        <p:xfrm>
          <a:off x="251521" y="1916832"/>
          <a:ext cx="8352926" cy="4561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9246"/>
                <a:gridCol w="1344008"/>
                <a:gridCol w="1355354"/>
                <a:gridCol w="1389391"/>
                <a:gridCol w="1506337"/>
                <a:gridCol w="1408590"/>
              </a:tblGrid>
              <a:tr h="2371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Личность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Событие (явление, процесс)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Причина события (процесса, явления).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Конкретные действия личности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Значительное влияние конкретных действий исторической личности на ход и (или) результат событий (явлений, процессов)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Последствия события (процесса, явления)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248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Оценка влияния указанных в сочинении событий (явлений, процессов) данного периода на дальнейшую историю России с опорой на исторические факты.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9552" y="119675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Образец черновика </a:t>
            </a:r>
            <a:endParaRPr lang="ru-RU" b="1" dirty="0" smtClean="0"/>
          </a:p>
          <a:p>
            <a:pPr algn="ctr"/>
            <a:r>
              <a:rPr lang="ru-RU" b="1" dirty="0" smtClean="0"/>
              <a:t>для </a:t>
            </a:r>
            <a:r>
              <a:rPr lang="ru-RU" b="1" dirty="0"/>
              <a:t>написания сочинения об исторической личности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806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Использование Черновиков при написании сочинения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363110"/>
              </p:ext>
            </p:extLst>
          </p:nvPr>
        </p:nvGraphicFramePr>
        <p:xfrm>
          <a:off x="323527" y="1844824"/>
          <a:ext cx="8208913" cy="4112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138"/>
                <a:gridCol w="1380006"/>
                <a:gridCol w="1381742"/>
                <a:gridCol w="2346272"/>
                <a:gridCol w="1721755"/>
              </a:tblGrid>
              <a:tr h="172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Событие (процесс, явление)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Причины события (процесса, явления).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Личности и их конкретные действия.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Значительное влияние конкретных действий исторической личности на ход и (или) результат событий (явлений, процессов)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Последствия события (процесса, явления)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72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72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971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Значение (последствие) выбранного процесса для истории России с опорой на факты.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1124744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Образец черновика </a:t>
            </a:r>
            <a:endParaRPr lang="ru-RU" b="1" dirty="0" smtClean="0"/>
          </a:p>
          <a:p>
            <a:pPr algn="ctr"/>
            <a:r>
              <a:rPr lang="ru-RU" b="1" dirty="0" smtClean="0"/>
              <a:t>для </a:t>
            </a:r>
            <a:r>
              <a:rPr lang="ru-RU" b="1" dirty="0"/>
              <a:t>написания сочинения об историческом процессе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069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108012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Образцы тренировочных заданий для формирования умения написания исторического сочинения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73889"/>
              </p:ext>
            </p:extLst>
          </p:nvPr>
        </p:nvGraphicFramePr>
        <p:xfrm>
          <a:off x="107504" y="1719612"/>
          <a:ext cx="8424936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6646"/>
                <a:gridCol w="1236631"/>
                <a:gridCol w="2818699"/>
                <a:gridCol w="27029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Событие (процесс, явление)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Дата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Конкретные действия личности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>
                          <a:effectLst/>
                        </a:rPr>
                        <a:t>Значительное влияние конкретных действия исторической личности на ход или результат событий (процессов, явлений) истории России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Княгиня Ольга распорядилась установить уроки и погосты.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Объединение всех восточнославянских племен вокруг Киева, укреплению власти киевского князя, развитию международных связей Руси с Византией и странами Западной Европы, появлению РПЦ, развитию грамотности.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>
                          <a:effectLst/>
                        </a:rPr>
                        <a:t>Разгром печенегов под Киевом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1563" y="1719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340768"/>
            <a:ext cx="4061435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ru-RU" b="1" dirty="0">
                <a:solidFill>
                  <a:schemeClr val="dk1"/>
                </a:solidFill>
              </a:rPr>
              <a:t>Заполните пропуски в таблице</a:t>
            </a: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2916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108012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Образцы тренировочных заданий для формирования умения написания исторического сочинения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1563" y="1719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340768"/>
            <a:ext cx="4061435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ru-RU" b="1" dirty="0">
                <a:solidFill>
                  <a:schemeClr val="dk1"/>
                </a:solidFill>
              </a:rPr>
              <a:t>Заполните пропуски в таблице</a:t>
            </a: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475943"/>
              </p:ext>
            </p:extLst>
          </p:nvPr>
        </p:nvGraphicFramePr>
        <p:xfrm>
          <a:off x="121996" y="1751650"/>
          <a:ext cx="8496945" cy="4567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4128"/>
                <a:gridCol w="1415148"/>
                <a:gridCol w="1530585"/>
                <a:gridCol w="1883542"/>
                <a:gridCol w="188354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Процесс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Событие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Причина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Последствие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06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Внутренняя политика в 1801-1825 гг.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06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Внешняя политика в 1801-1825 гг.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3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06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Возвышение Москвы в первой половине </a:t>
                      </a:r>
                      <a:r>
                        <a:rPr lang="en-US" sz="1400">
                          <a:effectLst/>
                        </a:rPr>
                        <a:t>XIV </a:t>
                      </a:r>
                      <a:r>
                        <a:rPr lang="ru-RU" sz="1400">
                          <a:effectLst/>
                        </a:rPr>
                        <a:t>в.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06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Борьба Руси против ордынского владычества в </a:t>
                      </a:r>
                      <a:r>
                        <a:rPr lang="en-US" sz="1400">
                          <a:effectLst/>
                        </a:rPr>
                        <a:t>XIV </a:t>
                      </a:r>
                      <a:r>
                        <a:rPr lang="ru-RU" sz="1400">
                          <a:effectLst/>
                        </a:rPr>
                        <a:t>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43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Изменения в КИМ 2021 года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7704856" cy="554701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Согласно новым требованиям выпускникам</a:t>
            </a:r>
          </a:p>
          <a:p>
            <a:pPr algn="just">
              <a:buNone/>
            </a:pPr>
            <a:r>
              <a:rPr lang="ru-RU" dirty="0" smtClean="0"/>
              <a:t>предлагается написать историческое сочинение</a:t>
            </a:r>
          </a:p>
          <a:p>
            <a:pPr algn="just">
              <a:buNone/>
            </a:pPr>
            <a:r>
              <a:rPr lang="ru-RU" dirty="0" smtClean="0"/>
              <a:t>(задание 25) в двух моделях: сочинение об</a:t>
            </a:r>
          </a:p>
          <a:p>
            <a:pPr algn="just">
              <a:buNone/>
            </a:pPr>
            <a:r>
              <a:rPr lang="ru-RU" dirty="0" smtClean="0"/>
              <a:t>одном из исторических процессов или об</a:t>
            </a:r>
          </a:p>
          <a:p>
            <a:pPr algn="just">
              <a:buNone/>
            </a:pPr>
            <a:r>
              <a:rPr lang="ru-RU" dirty="0" smtClean="0"/>
              <a:t>исторической личности.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3284984"/>
          <a:ext cx="75608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888432"/>
              </a:tblGrid>
              <a:tr h="3341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ЕГЭ 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ЕГЭ 2021</a:t>
                      </a:r>
                      <a:endParaRPr lang="ru-RU" dirty="0"/>
                    </a:p>
                  </a:txBody>
                  <a:tcPr/>
                </a:tc>
              </a:tr>
              <a:tr h="175411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Написание</a:t>
                      </a:r>
                      <a:r>
                        <a:rPr lang="ru-RU" sz="2000" baseline="0" dirty="0" smtClean="0"/>
                        <a:t> исторического сочинения по одному из предложенных периодов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Написание</a:t>
                      </a:r>
                      <a:r>
                        <a:rPr lang="ru-RU" sz="2000" baseline="0" dirty="0" smtClean="0"/>
                        <a:t> исторического сочинения по одному из предложенных исторических процессов или одной из исторических личностей</a:t>
                      </a:r>
                      <a:endParaRPr lang="ru-RU" sz="2000" dirty="0" smtClean="0"/>
                    </a:p>
                    <a:p>
                      <a:pPr algn="just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5661248"/>
            <a:ext cx="74888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Новые требования к подготовке обучающихся к ЕГЭ по истории, прежде всего в части написания </a:t>
            </a:r>
            <a:r>
              <a:rPr lang="ru-RU" smtClean="0">
                <a:solidFill>
                  <a:srgbClr val="FFFF00"/>
                </a:solidFill>
              </a:rPr>
              <a:t>исторического сочинения.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86409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Разбор исторического сочинения по теме «Петр Первый»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792761"/>
              </p:ext>
            </p:extLst>
          </p:nvPr>
        </p:nvGraphicFramePr>
        <p:xfrm>
          <a:off x="107504" y="1196752"/>
          <a:ext cx="8064896" cy="48676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85331"/>
                <a:gridCol w="1979565"/>
              </a:tblGrid>
              <a:tr h="2028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В период правления Петра I, разумеется, следует отметить Северную войну между Россией и Швецией. Причиной войны была необходимость получения Россией выхода к Балтийскому морю, ведь именно от него во многом зависело экономическое развитие России, а также ее статус на </a:t>
                      </a:r>
                      <a:r>
                        <a:rPr lang="ru-RU" sz="1600" dirty="0" smtClean="0">
                          <a:effectLst/>
                        </a:rPr>
                        <a:t>мировой </a:t>
                      </a:r>
                      <a:r>
                        <a:rPr lang="ru-RU" sz="1600" dirty="0">
                          <a:effectLst/>
                        </a:rPr>
                        <a:t>арене.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Для достижения данной задачи Пётр I инициировал ряд военных реформ. Готовясь к войне со Швецией, он велел произвести рекрутский набор, которые впоследствии стали постоянными. Также Пётр с целью подготовки собственных офицерских кадров учредил Навигационную, Артиллерийскую и Инженерную школы, а также Морскую академию. В 1716 г. им был издан Воинский устав, определявший службу, права и обязанности военных. Все это позволило создать регулярную армию и победить в Северной войне.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По итогам Северной войны Россия получила выход к Балтике, была провозглашена империей, а Пётр I стал императором.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Выполнены   критерии </a:t>
                      </a:r>
                      <a:r>
                        <a:rPr lang="ru-RU" sz="1600" dirty="0">
                          <a:effectLst/>
                        </a:rPr>
                        <a:t>К1 и К3 (указано событие (Северная война) и названа его причина)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Выполнен </a:t>
                      </a:r>
                      <a:r>
                        <a:rPr lang="ru-RU" sz="1600" dirty="0">
                          <a:effectLst/>
                        </a:rPr>
                        <a:t>критерий К2 (назван Петр I и охарактеризована его деятельность – указаны конкретные действия и их результат)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839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86409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Разбор исторического сочинения по теме «Петр Первый»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121167"/>
              </p:ext>
            </p:extLst>
          </p:nvPr>
        </p:nvGraphicFramePr>
        <p:xfrm>
          <a:off x="179512" y="1412776"/>
          <a:ext cx="7776864" cy="39258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62380"/>
                <a:gridCol w="281448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Благодаря победе в Северной войне вырос международный авторитет страны (Россия стала одной из ведущих морских держав), активно развивалась экономика (благодаря активизации морской торговли через Санкт-Петербург и построенным мануфактурам по инициативе Петра I), была заложена новая система управления (созданные Сенат, Синод, губернии, «Табель о рангах» и пр. во многом просуществуют до 1917 г.) Однако указ Петра I о престолонаследии нарушил сложившийся порядок наследования власти, что привело впоследствии к дворцовым переворотам из-за отсутствия распоряжения императора о наследнике престола.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Выполнен критерий К4 (дана оценка влияния указанных в сочинении событий на дальнейшую историю России)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Также в сочинении используется историческая терминология (К5), отсутствуют фактические ошибки (К6), ответ представляет собой последовательное, связное изложение материала (К7)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246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работа по анализу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и выявлению типичных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ошибок 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8463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Например (процесс «внешняя политика России в 1689–1725 гг.»): </a:t>
            </a:r>
            <a:r>
              <a:rPr lang="ru-RU" i="1" dirty="0"/>
              <a:t>«поражение русских войск под Нарвой стало одной из</a:t>
            </a:r>
            <a:r>
              <a:rPr lang="ru-RU" dirty="0"/>
              <a:t> </a:t>
            </a:r>
            <a:r>
              <a:rPr lang="ru-RU" i="1" dirty="0"/>
              <a:t>причин будущих побед, в частности победы русских войск в Полтавской битве»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Но!!! </a:t>
            </a:r>
            <a:r>
              <a:rPr lang="ru-RU" dirty="0"/>
              <a:t>поражение под Нарвой не было причиной победы под Полтавой, хотя и сыграло определенную роль. Его </a:t>
            </a:r>
            <a:r>
              <a:rPr lang="ru-RU" i="1" dirty="0"/>
              <a:t>последствием стало осознание Петром I необходимости проведения реформ, особенно реформы армии. Эти реформы, в частности введение рекрутской повинности, и являются одной из причин успеха под Полтавой.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788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работа по анализу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и выявлению типичных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ошибок 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895913"/>
              </p:ext>
            </p:extLst>
          </p:nvPr>
        </p:nvGraphicFramePr>
        <p:xfrm>
          <a:off x="71500" y="1988840"/>
          <a:ext cx="79208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254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Неправильно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Правильно</a:t>
                      </a:r>
                      <a:endParaRPr lang="ru-RU" dirty="0"/>
                    </a:p>
                  </a:txBody>
                  <a:tcPr/>
                </a:tc>
              </a:tr>
              <a:tr h="2969570"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«Александр III провел преобразования, отменяющие подушную</a:t>
                      </a:r>
                      <a:r>
                        <a:rPr kumimoji="0" lang="ru-RU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подать и уменьшающие выкупные платежи, что способствовало формированию основы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развития экономики»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«Александр III провел преобразования, отменяющие подушную подать и уменьшающие выкупные платежи, что снизило налоговую нагрузку для крестьян, позволило им приобретать больше товаров, а значит, привело к увеличению спроса на товары и, соответственно, развитию промышленного производства».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25493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Некорректно</a:t>
                      </a:r>
                      <a:r>
                        <a:rPr lang="ru-RU" baseline="0" dirty="0" smtClean="0"/>
                        <a:t> сформулирована причинно-следственная связь.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1196752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</a:t>
            </a:r>
            <a:r>
              <a:rPr lang="ru-RU" b="1" dirty="0" smtClean="0"/>
              <a:t>роцесс «Внутренняя </a:t>
            </a:r>
            <a:r>
              <a:rPr lang="ru-RU" b="1" dirty="0"/>
              <a:t>политика российского правительства в 1884–1891 гг.»</a:t>
            </a:r>
          </a:p>
        </p:txBody>
      </p:sp>
    </p:spTree>
    <p:extLst>
      <p:ext uri="{BB962C8B-B14F-4D97-AF65-F5344CB8AC3E}">
        <p14:creationId xmlns:p14="http://schemas.microsoft.com/office/powerpoint/2010/main" val="1987216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ВЫвод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В завершении необходимо отметить, что выпускникам не рекомендуется при подготовке к экзамену заучивать шаблоны исторических сочинений, опубликованные в учебных пособиях, на сайтах по подготовке к ЕГЭ, написанные репетиторами и т.п.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Для </a:t>
            </a:r>
            <a:r>
              <a:rPr lang="ru-RU" dirty="0"/>
              <a:t>успешной сдачи ЕГЭ по истории необходимо усвоить теоретический материал, уметь его применять на практической деятельности, для чего в свою очередь нужно овладеть технологией написания исторического сочинения.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833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ИСТОЧНИКИ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И.А. </a:t>
            </a:r>
            <a:r>
              <a:rPr lang="ru-RU" sz="1900" dirty="0" err="1" smtClean="0"/>
              <a:t>Артасов</a:t>
            </a:r>
            <a:r>
              <a:rPr lang="ru-RU" sz="1900" dirty="0" smtClean="0"/>
              <a:t> МЕТОДИЧЕСКИЕ РЕКОМЕНДАЦИИ для учителей, подготовленные</a:t>
            </a:r>
            <a:r>
              <a:rPr lang="ru-RU" sz="1900" dirty="0"/>
              <a:t> </a:t>
            </a:r>
            <a:r>
              <a:rPr lang="ru-RU" sz="1900" dirty="0" smtClean="0"/>
              <a:t>на </a:t>
            </a:r>
            <a:r>
              <a:rPr lang="ru-RU" sz="1900" dirty="0"/>
              <a:t>основе анализа типичных ошибок</a:t>
            </a:r>
            <a:br>
              <a:rPr lang="ru-RU" sz="1900" dirty="0"/>
            </a:br>
            <a:r>
              <a:rPr lang="ru-RU" sz="1900" dirty="0"/>
              <a:t>участников ЕГЭ 2020 </a:t>
            </a:r>
            <a:r>
              <a:rPr lang="ru-RU" sz="1900" dirty="0" smtClean="0"/>
              <a:t>года по </a:t>
            </a:r>
            <a:r>
              <a:rPr lang="ru-RU" sz="1900" b="1" dirty="0"/>
              <a:t>ИСТОРИИ</a:t>
            </a:r>
            <a:r>
              <a:rPr lang="ru-RU" sz="1900" dirty="0"/>
              <a:t/>
            </a:r>
            <a:br>
              <a:rPr lang="ru-RU" sz="1900" dirty="0"/>
            </a:br>
            <a:r>
              <a:rPr lang="ru-RU" sz="1900" dirty="0" err="1" smtClean="0"/>
              <a:t>Ист</a:t>
            </a:r>
            <a:r>
              <a:rPr lang="ru-RU" sz="1900" dirty="0" smtClean="0"/>
              <a:t> </a:t>
            </a:r>
            <a:r>
              <a:rPr lang="ru-RU" sz="1900" dirty="0"/>
              <a:t>сочинение\</a:t>
            </a:r>
            <a:r>
              <a:rPr lang="en-US" sz="1900" dirty="0"/>
              <a:t>Istoriya_mr_2020 (1).pdf</a:t>
            </a:r>
            <a:endParaRPr lang="ru-RU" sz="1900" dirty="0" smtClean="0"/>
          </a:p>
          <a:p>
            <a:r>
              <a:rPr lang="ru-RU" sz="1900" dirty="0" smtClean="0"/>
              <a:t>МЕТОДИЧЕСКИЕ </a:t>
            </a:r>
            <a:r>
              <a:rPr lang="ru-RU" sz="1900" dirty="0"/>
              <a:t>РЕКОМЕНДАЦИИ обучающимся по организации индивидуальной подготовки к ЕГЭ 2020 годаhttp://www.old.fipi.ru/sites/default/files/document/2020/mr/istoriya_ege.pdf</a:t>
            </a:r>
          </a:p>
          <a:p>
            <a:r>
              <a:rPr lang="ru-RU" sz="1900" dirty="0" err="1" smtClean="0"/>
              <a:t>Ист</a:t>
            </a:r>
            <a:r>
              <a:rPr lang="ru-RU" sz="1900" dirty="0" smtClean="0"/>
              <a:t> сочинение\</a:t>
            </a:r>
            <a:r>
              <a:rPr lang="en-US" sz="1900" dirty="0" smtClean="0"/>
              <a:t>ege2021-is-25soch.pdf</a:t>
            </a:r>
            <a:endParaRPr lang="ru-RU" sz="1900" dirty="0" smtClean="0"/>
          </a:p>
          <a:p>
            <a:r>
              <a:rPr lang="ru-RU" sz="1900" dirty="0"/>
              <a:t>О.В. Воробьёва, А.А. Домахин. Проблемные вопросы методической подготовки к написанию исторического сочинения в формате </a:t>
            </a:r>
            <a:r>
              <a:rPr lang="ru-RU" sz="1900" dirty="0" smtClean="0"/>
              <a:t>ЕГЭ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320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Благодарю за внимание!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0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992888" cy="8767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Модели исторического сочинения в 2021 году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Сочинение ЕГЭ по истории 2021: особенности нового формата, структура, ловушк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6336704" cy="54006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992888" cy="8767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Модели исторического сочинения в 2021 году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Содержимое 5" descr="Сочинение ЕГЭ по истории 2021: особенности нового формата, структура, ловушк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9"/>
          <a:stretch>
            <a:fillRect/>
          </a:stretch>
        </p:blipFill>
        <p:spPr bwMode="auto">
          <a:xfrm>
            <a:off x="1043608" y="1268760"/>
            <a:ext cx="6048672" cy="53285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</a:rPr>
              <a:t>Историческое сочинение нацелено на проверку следующих знаний и умений:</a:t>
            </a:r>
            <a:endParaRPr lang="ru-RU" sz="3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3798128" cy="4525963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5100" b="1" dirty="0" smtClean="0"/>
              <a:t>Знание основных фактов, процессов и явлений. </a:t>
            </a:r>
          </a:p>
          <a:p>
            <a:pPr lvl="0"/>
            <a:r>
              <a:rPr lang="ru-RU" sz="5100" b="1" dirty="0" smtClean="0"/>
              <a:t>Знание основных дат.</a:t>
            </a:r>
          </a:p>
          <a:p>
            <a:pPr lvl="0"/>
            <a:r>
              <a:rPr lang="ru-RU" sz="5100" b="1" dirty="0" smtClean="0"/>
              <a:t>Знание исторических понятий, терминов. </a:t>
            </a:r>
          </a:p>
          <a:p>
            <a:pPr lvl="0"/>
            <a:r>
              <a:rPr lang="ru-RU" sz="5100" b="1" dirty="0" smtClean="0"/>
              <a:t>Знание исторических деятелей (персоналий).</a:t>
            </a:r>
          </a:p>
          <a:p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921584" cy="478112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800" b="1" dirty="0" smtClean="0"/>
              <a:t>Умение представлять результаты историко-познавательной деятельности в свободной форме с ориентацией на заданные параметры деятельности.</a:t>
            </a:r>
          </a:p>
          <a:p>
            <a:pPr lvl="0"/>
            <a:r>
              <a:rPr lang="ru-RU" sz="3800" b="1" dirty="0" smtClean="0"/>
              <a:t>Умение использовать принципы причинно-следственного, структурно-функционального, </a:t>
            </a:r>
            <a:r>
              <a:rPr lang="ru-RU" sz="3800" b="1" dirty="0" err="1" smtClean="0"/>
              <a:t>временнόго </a:t>
            </a:r>
            <a:r>
              <a:rPr lang="ru-RU" sz="3800" b="1" dirty="0" smtClean="0"/>
              <a:t>и пространственного анализа для изучения исторических процессов и явлений.</a:t>
            </a:r>
          </a:p>
          <a:p>
            <a:pPr lvl="0"/>
            <a:r>
              <a:rPr lang="ru-RU" sz="3800" b="1" dirty="0" smtClean="0"/>
              <a:t>Умение систематизировать разнообразную историческую информацию на основе своих представлений об общих закономерностях исторического процесса.</a:t>
            </a: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4653136"/>
            <a:ext cx="4032448" cy="187220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200" dirty="0" smtClean="0"/>
              <a:t>Формирование этих знаний и умений происходит на протяжении всего изучения истории, начиная с 5 класса.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63284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Пропедевтика к овладению навыками написания исторического сочинения в основной школе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83152" cy="48463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Обучающиеся учатся </a:t>
            </a:r>
          </a:p>
          <a:p>
            <a:pPr algn="just"/>
            <a:r>
              <a:rPr lang="ru-RU" dirty="0" smtClean="0"/>
              <a:t>выделять причинно-следственные связи,</a:t>
            </a:r>
          </a:p>
          <a:p>
            <a:pPr algn="just"/>
            <a:r>
              <a:rPr lang="ru-RU" dirty="0" smtClean="0"/>
              <a:t>соотносить исторические процессы и явления с историческим фактами,</a:t>
            </a:r>
          </a:p>
          <a:p>
            <a:pPr algn="just"/>
            <a:r>
              <a:rPr lang="ru-RU" dirty="0" smtClean="0"/>
              <a:t>характеризовать деятельность исторической личности, </a:t>
            </a:r>
          </a:p>
          <a:p>
            <a:pPr algn="just"/>
            <a:r>
              <a:rPr lang="ru-RU" dirty="0" smtClean="0"/>
              <a:t>давать оценку историческим событиям и деятелям.</a:t>
            </a:r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229200"/>
            <a:ext cx="7704856" cy="1202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err="1">
                <a:solidFill>
                  <a:schemeClr val="tx1"/>
                </a:solidFill>
              </a:rPr>
              <a:t>Сформированность</a:t>
            </a:r>
            <a:r>
              <a:rPr lang="ru-RU" sz="2400" b="1" dirty="0">
                <a:solidFill>
                  <a:schemeClr val="tx1"/>
                </a:solidFill>
              </a:rPr>
              <a:t> данных умений составляет основу для работы над историческим сочинением в старших классах.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Образец задания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Прочтите имена четырёх исторических деятелей. Выберите</a:t>
            </a:r>
          </a:p>
          <a:p>
            <a:pPr>
              <a:buNone/>
            </a:pPr>
            <a:r>
              <a:rPr lang="ru-RU" b="1" dirty="0" smtClean="0"/>
              <a:t>из них ОДНОГО исторического деятеля, а затем выполните</a:t>
            </a:r>
          </a:p>
          <a:p>
            <a:pPr>
              <a:buNone/>
            </a:pPr>
            <a:r>
              <a:rPr lang="ru-RU" b="1" dirty="0" smtClean="0"/>
              <a:t>задания.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Список исторических деятелей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А.Н. Радищев     В) П. А. Румянцев</a:t>
            </a:r>
          </a:p>
          <a:p>
            <a:pPr>
              <a:buNone/>
            </a:pPr>
            <a:r>
              <a:rPr lang="ru-RU" dirty="0" smtClean="0"/>
              <a:t>Б) Г. А. Потёмкин    Г) Г.Г. Орлов</a:t>
            </a:r>
          </a:p>
          <a:p>
            <a:pPr>
              <a:buNone/>
            </a:pPr>
            <a:r>
              <a:rPr lang="ru-RU" b="1" dirty="0" smtClean="0"/>
              <a:t>А. Укажите одно любое историческое событие (процесс), в котором участвовал исторический деятель.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Б. Приведите два исторических факта, связанных с участием выбранного Вами исторического деятеля в этом событии (процессе).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В. Укажите конкретные действия исторического деятеля.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Г. Используя знание исторических фактов, объясните, почему событие (процесс), в котором участвовал этот исторический деятель, имело большое значение (важные последствия) для истории нашей страны и/или истории зарубежных стран.</a:t>
            </a:r>
            <a:endParaRPr lang="ru-RU" dirty="0" smtClean="0"/>
          </a:p>
          <a:p>
            <a:pPr algn="r">
              <a:buNone/>
            </a:pPr>
            <a:r>
              <a:rPr lang="ru-RU" sz="2900" i="1" dirty="0" smtClean="0"/>
              <a:t>(из контрольной работы для 8 класса по теме </a:t>
            </a:r>
          </a:p>
          <a:p>
            <a:pPr algn="r">
              <a:buNone/>
            </a:pPr>
            <a:r>
              <a:rPr lang="ru-RU" sz="2900" i="1" dirty="0" smtClean="0"/>
              <a:t>«Россия в правление Екатерины 2»)</a:t>
            </a:r>
            <a:endParaRPr lang="ru-RU" sz="2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Подготовка к написанию исторического сочинения </a:t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в 10-11 классах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84784"/>
            <a:ext cx="4104456" cy="51125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Курс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«Дополнительные главы Отечественной истории»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(10-11 </a:t>
            </a:r>
            <a:r>
              <a:rPr lang="ru-RU" sz="2000" b="1" dirty="0" err="1" smtClean="0">
                <a:solidFill>
                  <a:srgbClr val="C00000"/>
                </a:solidFill>
              </a:rPr>
              <a:t>кл</a:t>
            </a:r>
            <a:r>
              <a:rPr lang="ru-RU" sz="2000" b="1" dirty="0" smtClean="0">
                <a:solidFill>
                  <a:srgbClr val="C00000"/>
                </a:solidFill>
              </a:rPr>
              <a:t>.) </a:t>
            </a:r>
          </a:p>
          <a:p>
            <a:pPr algn="just"/>
            <a:r>
              <a:rPr lang="ru-RU" sz="2000" dirty="0" smtClean="0"/>
              <a:t>Цель: формирование у обучающихся целостного и объективного представления о наиболее важных событиях и процессах отечественной истории, развитие умений и навыков работы с историческими  источниками, составления портрета исторической личности и написания исторического сочинения.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1488933"/>
            <a:ext cx="3528392" cy="31683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Курс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«</a:t>
            </a:r>
            <a:r>
              <a:rPr lang="ru-RU" sz="2000" b="1" dirty="0">
                <a:solidFill>
                  <a:srgbClr val="C00000"/>
                </a:solidFill>
              </a:rPr>
              <a:t>Технология написания исторического сочинения</a:t>
            </a:r>
            <a:r>
              <a:rPr lang="ru-RU" sz="2000" b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(11 </a:t>
            </a:r>
            <a:r>
              <a:rPr lang="ru-RU" sz="2000" b="1" dirty="0" err="1" smtClean="0">
                <a:solidFill>
                  <a:srgbClr val="C00000"/>
                </a:solidFill>
              </a:rPr>
              <a:t>кл</a:t>
            </a:r>
            <a:r>
              <a:rPr lang="ru-RU" sz="2000" b="1" dirty="0" smtClean="0">
                <a:solidFill>
                  <a:srgbClr val="C00000"/>
                </a:solidFill>
              </a:rPr>
              <a:t>.) </a:t>
            </a:r>
          </a:p>
          <a:p>
            <a:pPr algn="just"/>
            <a:r>
              <a:rPr lang="ru-RU" sz="2000" dirty="0" smtClean="0"/>
              <a:t>Цель: формирование  </a:t>
            </a:r>
            <a:r>
              <a:rPr lang="ru-RU" sz="2000" dirty="0"/>
              <a:t>и </a:t>
            </a:r>
            <a:r>
              <a:rPr lang="ru-RU" sz="2000" dirty="0" smtClean="0"/>
              <a:t>отработка </a:t>
            </a:r>
            <a:r>
              <a:rPr lang="ru-RU" sz="2000" dirty="0"/>
              <a:t>умения написания исторического </a:t>
            </a:r>
            <a:r>
              <a:rPr lang="ru-RU" sz="2000" dirty="0" smtClean="0"/>
              <a:t>сочинения.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04856" cy="158417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Формирование умения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написания исторического сочинения включает в себя следующие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этапы и приемы работы: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1. Ознакомление обучающихся со структурой исторического сочинения и критериями его оценивания.</a:t>
            </a:r>
          </a:p>
          <a:p>
            <a:pPr marL="0" indent="0" algn="just">
              <a:buNone/>
            </a:pPr>
            <a:r>
              <a:rPr lang="ru-RU" dirty="0"/>
              <a:t>2. Ознакомление с алгоритмом написания исторического сочинения, его отработка.</a:t>
            </a:r>
          </a:p>
          <a:p>
            <a:pPr marL="0" indent="0" algn="just">
              <a:buNone/>
            </a:pPr>
            <a:r>
              <a:rPr lang="ru-RU" dirty="0"/>
              <a:t>3. Отработка приемов отбора содержания для сочинения.</a:t>
            </a:r>
          </a:p>
          <a:p>
            <a:pPr marL="0" indent="0" algn="just">
              <a:buNone/>
            </a:pPr>
            <a:r>
              <a:rPr lang="ru-RU" dirty="0"/>
              <a:t>4. Разбор и анализ типичных ошибок в написании сочинения.</a:t>
            </a:r>
          </a:p>
          <a:p>
            <a:pPr marL="0" indent="0" algn="just">
              <a:buNone/>
            </a:pPr>
            <a:r>
              <a:rPr lang="ru-RU" dirty="0"/>
              <a:t>5. Написание сочинений по историческому процессу и разбор ошибок.</a:t>
            </a:r>
          </a:p>
          <a:p>
            <a:pPr marL="0" indent="0" algn="just">
              <a:buNone/>
            </a:pPr>
            <a:r>
              <a:rPr lang="ru-RU" dirty="0"/>
              <a:t>6. Написание сочинений по исторической личности и разбор ошибок.</a:t>
            </a:r>
          </a:p>
          <a:p>
            <a:pPr marL="0" indent="0" algn="just">
              <a:buNone/>
            </a:pPr>
            <a:r>
              <a:rPr lang="ru-RU" dirty="0"/>
              <a:t>7. Написание итогового сочинения в формате ЕГЭ. Анализ ошибок.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86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256</TotalTime>
  <Words>1827</Words>
  <Application>Microsoft Office PowerPoint</Application>
  <PresentationFormat>Экран (4:3)</PresentationFormat>
  <Paragraphs>254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Изящная</vt:lpstr>
      <vt:lpstr> </vt:lpstr>
      <vt:lpstr>Изменения в КИМ 2021 года</vt:lpstr>
      <vt:lpstr>Модели исторического сочинения в 2021 году</vt:lpstr>
      <vt:lpstr>Модели исторического сочинения в 2021 году</vt:lpstr>
      <vt:lpstr>     Историческое сочинение нацелено на проверку следующих знаний и умений:</vt:lpstr>
      <vt:lpstr>Пропедевтика к овладению навыками написания исторического сочинения в основной школе</vt:lpstr>
      <vt:lpstr>Образец задания</vt:lpstr>
      <vt:lpstr>Подготовка к написанию исторического сочинения  в 10-11 классах</vt:lpstr>
      <vt:lpstr>Формирование умения написания исторического сочинения включает в себя следующие этапы и приемы работы: </vt:lpstr>
      <vt:lpstr>Структура Сочинения</vt:lpstr>
      <vt:lpstr>Структура Сочинения</vt:lpstr>
      <vt:lpstr>Структура Сочинения</vt:lpstr>
      <vt:lpstr>Структура Сочинения</vt:lpstr>
      <vt:lpstr>   Алгоритм написания сочинения об историческом процессе </vt:lpstr>
      <vt:lpstr>   Алгоритм написания сочинения об исторической личности </vt:lpstr>
      <vt:lpstr>Использование Черновиков при написании сочинения</vt:lpstr>
      <vt:lpstr>Использование Черновиков при написании сочинения</vt:lpstr>
      <vt:lpstr>Образцы тренировочных заданий для формирования умения написания исторического сочинения </vt:lpstr>
      <vt:lpstr>Образцы тренировочных заданий для формирования умения написания исторического сочинения </vt:lpstr>
      <vt:lpstr>Разбор исторического сочинения по теме «Петр Первый»</vt:lpstr>
      <vt:lpstr>Разбор исторического сочинения по теме «Петр Первый»</vt:lpstr>
      <vt:lpstr>работа по анализу и выявлению типичных ошибок </vt:lpstr>
      <vt:lpstr>работа по анализу и выявлению типичных ошибок </vt:lpstr>
      <vt:lpstr>ВЫвод</vt:lpstr>
      <vt:lpstr>ИСТОЧНИКИ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Teachers</dc:creator>
  <cp:lastModifiedBy>СЦРО</cp:lastModifiedBy>
  <cp:revision>40</cp:revision>
  <dcterms:created xsi:type="dcterms:W3CDTF">2021-03-20T06:57:20Z</dcterms:created>
  <dcterms:modified xsi:type="dcterms:W3CDTF">2021-03-22T13:25:10Z</dcterms:modified>
</cp:coreProperties>
</file>