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0" r:id="rId2"/>
    <p:sldId id="258" r:id="rId3"/>
    <p:sldId id="265" r:id="rId4"/>
    <p:sldId id="267" r:id="rId5"/>
    <p:sldId id="262" r:id="rId6"/>
    <p:sldId id="261" r:id="rId7"/>
    <p:sldId id="256" r:id="rId8"/>
    <p:sldId id="269" r:id="rId9"/>
    <p:sldId id="270" r:id="rId10"/>
    <p:sldId id="271" r:id="rId11"/>
    <p:sldId id="272" r:id="rId12"/>
    <p:sldId id="273" r:id="rId13"/>
    <p:sldId id="274" r:id="rId14"/>
    <p:sldId id="285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  <p:sldId id="280" r:id="rId24"/>
    <p:sldId id="266" r:id="rId25"/>
    <p:sldId id="284" r:id="rId26"/>
    <p:sldId id="288" r:id="rId27"/>
    <p:sldId id="286" r:id="rId28"/>
    <p:sldId id="287" r:id="rId29"/>
    <p:sldId id="28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3EE85-0A61-4AA8-BC29-7C8115C1ED93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1BCEDE-84AD-4B68-B516-D5E28CCC6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372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BCEDE-84AD-4B68-B516-D5E28CCC639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119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5D5-3A8A-4ACF-92E1-79E2E1E830B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7494-7EA2-48F9-85D3-D3D9F746B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928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5D5-3A8A-4ACF-92E1-79E2E1E830B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7494-7EA2-48F9-85D3-D3D9F746B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9925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5D5-3A8A-4ACF-92E1-79E2E1E830B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7494-7EA2-48F9-85D3-D3D9F746B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44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5D5-3A8A-4ACF-92E1-79E2E1E830B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7494-7EA2-48F9-85D3-D3D9F746B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510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5D5-3A8A-4ACF-92E1-79E2E1E830B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7494-7EA2-48F9-85D3-D3D9F746B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29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5D5-3A8A-4ACF-92E1-79E2E1E830B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7494-7EA2-48F9-85D3-D3D9F746B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6831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5D5-3A8A-4ACF-92E1-79E2E1E830B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7494-7EA2-48F9-85D3-D3D9F746B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01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5D5-3A8A-4ACF-92E1-79E2E1E830B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7494-7EA2-48F9-85D3-D3D9F746B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10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5D5-3A8A-4ACF-92E1-79E2E1E830B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7494-7EA2-48F9-85D3-D3D9F746B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13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5D5-3A8A-4ACF-92E1-79E2E1E830B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7494-7EA2-48F9-85D3-D3D9F746B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55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075D5-3A8A-4ACF-92E1-79E2E1E830B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B7494-7EA2-48F9-85D3-D3D9F746B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288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075D5-3A8A-4ACF-92E1-79E2E1E830BF}" type="datetimeFigureOut">
              <a:rPr lang="ru-RU" smtClean="0"/>
              <a:t>30.03.2021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B7494-7EA2-48F9-85D3-D3D9F746B0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19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skiv.instrao.ru/bank-zadaniy/matematicheskaya-gramotnost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ioco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2"/>
                </a:solidFill>
              </a:rPr>
              <a:t>Читательская грамотность как системообразующий компонент функциональной грамотности</a:t>
            </a:r>
            <a:endParaRPr lang="ru-RU" sz="3600" b="1" dirty="0">
              <a:solidFill>
                <a:schemeClr val="tx2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725144"/>
            <a:ext cx="6400800" cy="913656"/>
          </a:xfrm>
        </p:spPr>
        <p:txBody>
          <a:bodyPr>
            <a:normAutofit/>
          </a:bodyPr>
          <a:lstStyle/>
          <a:p>
            <a:pPr algn="l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339864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404664"/>
            <a:ext cx="770485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/>
                </a:solidFill>
              </a:rPr>
              <a:t>Чему учить</a:t>
            </a:r>
            <a:r>
              <a:rPr lang="ru-RU" sz="2800" b="1" dirty="0" smtClean="0">
                <a:solidFill>
                  <a:schemeClr val="accent2"/>
                </a:solidFill>
              </a:rPr>
              <a:t>:</a:t>
            </a:r>
          </a:p>
          <a:p>
            <a:r>
              <a:rPr lang="ru-RU" sz="2800" b="1" dirty="0">
                <a:solidFill>
                  <a:schemeClr val="accent2"/>
                </a:solidFill>
              </a:rPr>
              <a:t/>
            </a:r>
            <a:br>
              <a:rPr lang="ru-RU" sz="2800" b="1" dirty="0">
                <a:solidFill>
                  <a:schemeClr val="accent2"/>
                </a:solidFill>
              </a:rPr>
            </a:br>
            <a:r>
              <a:rPr lang="ru-RU" dirty="0"/>
              <a:t>- </a:t>
            </a:r>
            <a:r>
              <a:rPr lang="ru-RU" sz="2400" b="1" i="1" dirty="0"/>
              <a:t>читать и понимать различные тексты</a:t>
            </a:r>
            <a:r>
              <a:rPr lang="ru-RU" sz="2400" i="1" dirty="0" smtClean="0"/>
              <a:t>;</a:t>
            </a:r>
          </a:p>
          <a:p>
            <a:r>
              <a:rPr lang="ru-RU" sz="2400" dirty="0" smtClean="0"/>
              <a:t>- </a:t>
            </a:r>
            <a:r>
              <a:rPr lang="ru-RU" sz="2400" b="1" i="1" dirty="0"/>
              <a:t>работать с информацией</a:t>
            </a:r>
            <a:r>
              <a:rPr lang="ru-RU" sz="2400" dirty="0"/>
              <a:t>, </a:t>
            </a:r>
            <a:r>
              <a:rPr lang="ru-RU" sz="2400" b="1" dirty="0"/>
              <a:t>представленной в различной форме</a:t>
            </a:r>
            <a:r>
              <a:rPr lang="ru-RU" sz="2400" b="1" dirty="0" smtClean="0"/>
              <a:t>;</a:t>
            </a:r>
          </a:p>
          <a:p>
            <a:r>
              <a:rPr lang="ru-RU" sz="2400" dirty="0" smtClean="0"/>
              <a:t>- </a:t>
            </a:r>
            <a:r>
              <a:rPr lang="ru-RU" sz="2400" b="1" i="1" dirty="0"/>
              <a:t>использовать полученную в тексте информацию </a:t>
            </a:r>
            <a:r>
              <a:rPr lang="ru-RU" sz="2400" b="1" dirty="0"/>
              <a:t>для </a:t>
            </a:r>
            <a:r>
              <a:rPr lang="ru-RU" sz="2400" b="1" dirty="0" smtClean="0"/>
              <a:t>решения различных </a:t>
            </a:r>
            <a:r>
              <a:rPr lang="ru-RU" sz="2400" b="1" dirty="0"/>
              <a:t>учебно-познавательных и учебно-практических </a:t>
            </a:r>
            <a:r>
              <a:rPr lang="ru-RU" sz="2400" b="1" dirty="0" smtClean="0"/>
              <a:t>задач</a:t>
            </a:r>
          </a:p>
          <a:p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>
                <a:solidFill>
                  <a:srgbClr val="C00000"/>
                </a:solidFill>
              </a:rPr>
              <a:t>Для формирования читательской компетенции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>
                <a:solidFill>
                  <a:srgbClr val="C00000"/>
                </a:solidFill>
              </a:rPr>
              <a:t>необходимы:</a:t>
            </a: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dirty="0"/>
              <a:t>- </a:t>
            </a:r>
            <a:r>
              <a:rPr lang="ru-RU" sz="2400" b="1" dirty="0"/>
              <a:t>доступные учебные тексты</a:t>
            </a:r>
            <a:br>
              <a:rPr lang="ru-RU" sz="2400" b="1" dirty="0"/>
            </a:br>
            <a:r>
              <a:rPr lang="ru-RU" sz="2400" dirty="0"/>
              <a:t>- </a:t>
            </a:r>
            <a:r>
              <a:rPr lang="ru-RU" sz="2400" b="1" dirty="0"/>
              <a:t>специальная система упражнений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3030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9625" cy="695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57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"/>
            <a:ext cx="1223962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9221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2656" y="-243408"/>
            <a:ext cx="12839700" cy="727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338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0277475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1221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30050" cy="712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65824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92025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773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913"/>
            <a:ext cx="12706350" cy="673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090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12144375" cy="657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41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-171400"/>
            <a:ext cx="12592050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80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Оценка качества образования в международных рейтингах</a:t>
            </a:r>
            <a:br>
              <a:rPr lang="ru-RU" sz="2700" b="1" dirty="0"/>
            </a:br>
            <a:r>
              <a:rPr lang="ru-RU" sz="2700" b="1" dirty="0"/>
              <a:t>опирается на данные международных исследований PIRLS,</a:t>
            </a:r>
            <a:br>
              <a:rPr lang="ru-RU" sz="2700" b="1" dirty="0"/>
            </a:br>
            <a:r>
              <a:rPr lang="ru-RU" sz="2700" b="1" dirty="0"/>
              <a:t>TIMSS и PISA</a:t>
            </a:r>
            <a:r>
              <a:rPr lang="ru-RU" sz="27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8984909"/>
              </p:ext>
            </p:extLst>
          </p:nvPr>
        </p:nvGraphicFramePr>
        <p:xfrm>
          <a:off x="457200" y="1268760"/>
          <a:ext cx="8229600" cy="5526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944"/>
                <a:gridCol w="2818656"/>
              </a:tblGrid>
              <a:tr h="1224136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ОСВОЕНИЕ ОСНОВ ЧТЕНИЯ </a:t>
                      </a: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ЦЕЛЬЮ</a:t>
                      </a:r>
                      <a:b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приобретения читательского литературного опыта</a:t>
                      </a:r>
                      <a:b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освоения и использования информации</a:t>
                      </a:r>
                      <a:r>
                        <a:rPr lang="ru-RU" dirty="0" smtClean="0"/>
                        <a:t> 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PIRLS </a:t>
                      </a: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Progress in International Reading</a:t>
                      </a:r>
                      <a:b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Literacy Study, </a:t>
                      </a:r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</a:t>
                      </a:r>
                      <a:r>
                        <a:rPr lang="en-US" sz="1800" b="0" i="0" kern="1200" dirty="0" err="1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</a:t>
                      </a:r>
                      <a:r>
                        <a:rPr lang="en-US" dirty="0" smtClean="0"/>
                        <a:t> </a:t>
                      </a:r>
                      <a:br>
                        <a:rPr lang="en-US" dirty="0" smtClean="0"/>
                      </a:br>
                      <a:endParaRPr lang="ru-RU" dirty="0"/>
                    </a:p>
                  </a:txBody>
                  <a:tcPr/>
                </a:tc>
              </a:tr>
              <a:tr h="1777320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ОСВОЕНИЕ ОСНОВ МАТЕМАТИКИ И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ЕСТЕСТВЕННО-НАУЧНЫХ ПРЕДМЕТОВ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b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всех общеобразовательных курсов (4, 8 классы)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углублённых курсов математики и физики (11 класс)</a:t>
                      </a:r>
                      <a:r>
                        <a:rPr lang="ru-RU" dirty="0" smtClean="0"/>
                        <a:t> 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TIMSS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Trends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Mathematics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Science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Study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ru-RU" dirty="0"/>
                    </a:p>
                  </a:txBody>
                  <a:tcPr/>
                </a:tc>
              </a:tr>
              <a:tr h="2025312">
                <a:tc>
                  <a:txBody>
                    <a:bodyPr/>
                    <a:lstStyle/>
                    <a:p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 ФУНКЦИОНАЛЬНОЙ ГРАМОТНОСТИ:</a:t>
                      </a:r>
                      <a:b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читательской  • математической • естественно-научной      • финансовой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СФОРМИРОВАННОСТЬ НАВЫКОВ РАЗРЕШЕНИЯ ПРОБЛЕМ,</a:t>
                      </a:r>
                      <a:b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КРЕАТИВНОГО МЫШЛ</a:t>
                      </a:r>
                      <a:r>
                        <a:rPr lang="ru-RU" dirty="0" smtClean="0"/>
                        <a:t> 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PISA 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Programme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International</a:t>
                      </a:r>
                      <a:b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Assessment, 15-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летние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школьники</a:t>
                      </a:r>
                      <a:b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</a:t>
                      </a:r>
                      <a:r>
                        <a:rPr lang="ru-RU" sz="1800" b="1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классы</a:t>
                      </a:r>
                      <a:r>
                        <a:rPr lang="ru-RU" dirty="0" smtClean="0"/>
                        <a:t> </a:t>
                      </a:r>
                      <a:br>
                        <a:rPr lang="ru-RU" dirty="0" smtClean="0"/>
                      </a:b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6453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648" y="-171400"/>
            <a:ext cx="12696825" cy="683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1402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459432"/>
            <a:ext cx="12573000" cy="672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771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9588"/>
            <a:ext cx="1074420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23570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99392"/>
            <a:ext cx="1256347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823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274838"/>
            <a:ext cx="784887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Что делать? Как</a:t>
            </a:r>
            <a:br>
              <a:rPr lang="ru-RU" sz="3200" b="1" dirty="0"/>
            </a:br>
            <a:r>
              <a:rPr lang="ru-RU" sz="3200" b="1" dirty="0"/>
              <a:t>формировать</a:t>
            </a:r>
            <a:br>
              <a:rPr lang="ru-RU" sz="3200" b="1" dirty="0"/>
            </a:br>
            <a:r>
              <a:rPr lang="ru-RU" sz="3200" b="1" dirty="0"/>
              <a:t>функциональную</a:t>
            </a:r>
            <a:br>
              <a:rPr lang="ru-RU" sz="3200" b="1" dirty="0"/>
            </a:br>
            <a:r>
              <a:rPr lang="ru-RU" sz="3200" b="1" dirty="0"/>
              <a:t>грамотность</a:t>
            </a:r>
            <a:r>
              <a:rPr lang="ru-RU" sz="3200" b="1" dirty="0" smtClean="0"/>
              <a:t>?</a:t>
            </a:r>
          </a:p>
          <a:p>
            <a:pPr algn="ctr"/>
            <a:r>
              <a:rPr lang="ru-RU" sz="3200" b="1" dirty="0"/>
              <a:t/>
            </a:r>
            <a:br>
              <a:rPr lang="ru-RU" sz="3200" b="1" dirty="0"/>
            </a:br>
            <a:r>
              <a:rPr lang="ru-RU" sz="2800" b="1" i="1" dirty="0"/>
              <a:t>Технологии развивающего обучения</a:t>
            </a:r>
            <a:br>
              <a:rPr lang="ru-RU" sz="2800" b="1" i="1" dirty="0"/>
            </a:br>
            <a:r>
              <a:rPr lang="ru-RU" sz="2800" b="1" i="1" dirty="0"/>
              <a:t>Эффективные педагогические практики</a:t>
            </a:r>
            <a:br>
              <a:rPr lang="ru-RU" sz="2800" b="1" i="1" dirty="0"/>
            </a:br>
            <a:r>
              <a:rPr lang="ru-RU" sz="2800" b="1" i="1" dirty="0"/>
              <a:t>Учебные задания и учебные ситуации</a:t>
            </a:r>
            <a:r>
              <a:rPr lang="ru-RU" sz="2800" dirty="0"/>
              <a:t> </a:t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07514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71438"/>
            <a:ext cx="7991475" cy="671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4776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589240"/>
            <a:ext cx="8183880" cy="661824"/>
          </a:xfrm>
        </p:spPr>
        <p:txBody>
          <a:bodyPr>
            <a:normAutofit fontScale="90000"/>
          </a:bodyPr>
          <a:lstStyle/>
          <a:p>
            <a:r>
              <a:rPr lang="ru-RU" dirty="0"/>
              <a:t>Формы организации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sz="3200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380A4E4-62E3-450A-A388-09D445EF3F0A}"/>
              </a:ext>
            </a:extLst>
          </p:cNvPr>
          <p:cNvSpPr/>
          <p:nvPr/>
        </p:nvSpPr>
        <p:spPr>
          <a:xfrm>
            <a:off x="533752" y="394692"/>
            <a:ext cx="8076496" cy="5786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 Практические работы (измерения на местности, определение размеров и расстояний до недоступных объектов, вычисление площадей в повседневной жизни) </a:t>
            </a:r>
          </a:p>
          <a:p>
            <a:r>
              <a:rPr lang="ru-RU" sz="1600" dirty="0"/>
              <a:t> Проекты по математике прикладного характера (Статистика одной школы. Профессии выпускников нашей школы. Подверженность вредным привычкам учащихся нашей школы. Как работает школьная столовая. Наша успеваемость в этом учебном году. Время, затрачиваемое на выполнение домашнего задания. Среднестатистический житель нашего села. Задачи на проценты, решаемые в жизни. Проект детского городка. Математические игрушки для новогодней елки. Вероятность на экзамене. Выигрышная ситуация в играх) </a:t>
            </a:r>
          </a:p>
          <a:p>
            <a:r>
              <a:rPr lang="ru-RU" sz="1600" dirty="0"/>
              <a:t> Интегрированные уроки (математика + физика, математика + география, математика + история, математика + химия и пр.) </a:t>
            </a:r>
          </a:p>
          <a:p>
            <a:r>
              <a:rPr lang="ru-RU" sz="1600" dirty="0"/>
              <a:t> Межпредметные проекты (Математика здоровья. Математика и стихосложение. Математический анализ экологической ситуации. Арифметическая и геометрическая прогрессии в нашей жизни. Функции в математике, в природе и технике. Графики вокруг нас. В окружении симметрии. Геометрический орнамент древних арабов. Геометрия в геодезии. Фуллерены — многогранники в мире химии. Геометрия в живописи, скульптуре и архитектуре. Математика космических путешествий. Статистика в спорте). 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3022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0364" y="512676"/>
            <a:ext cx="8363272" cy="5832648"/>
          </a:xfrm>
        </p:spPr>
        <p:txBody>
          <a:bodyPr>
            <a:noAutofit/>
          </a:bodyPr>
          <a:lstStyle/>
          <a:p>
            <a:pPr marL="514350" indent="-514350" algn="just">
              <a:buNone/>
            </a:pPr>
            <a:r>
              <a:rPr lang="ru-RU" dirty="0"/>
              <a:t>	</a:t>
            </a:r>
          </a:p>
          <a:p>
            <a:pPr marL="514350" indent="-514350" algn="just">
              <a:buNone/>
            </a:pPr>
            <a:endParaRPr lang="ru-RU" dirty="0"/>
          </a:p>
          <a:p>
            <a:pPr marL="514350" indent="-514350" algn="just">
              <a:buNone/>
            </a:pPr>
            <a:endParaRPr lang="ru-RU" dirty="0"/>
          </a:p>
          <a:p>
            <a:pPr marL="514350" indent="-514350" algn="just">
              <a:buNone/>
            </a:pPr>
            <a:r>
              <a:rPr lang="ru-RU" dirty="0"/>
              <a:t>		</a:t>
            </a:r>
          </a:p>
          <a:p>
            <a:pPr marL="514350" indent="-514350" algn="just">
              <a:buNone/>
            </a:pPr>
            <a:endParaRPr lang="ru-RU" sz="26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63CEE061-C456-490A-8988-1A51FFC27159}"/>
              </a:ext>
            </a:extLst>
          </p:cNvPr>
          <p:cNvSpPr/>
          <p:nvPr/>
        </p:nvSpPr>
        <p:spPr>
          <a:xfrm>
            <a:off x="390364" y="481170"/>
            <a:ext cx="828609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Региональная оценка по модели </a:t>
            </a:r>
            <a:r>
              <a:rPr lang="en-US" sz="2800" b="1" dirty="0"/>
              <a:t>PISA</a:t>
            </a:r>
            <a:endParaRPr lang="ru-RU" sz="2800" b="1" dirty="0"/>
          </a:p>
          <a:p>
            <a:pPr algn="ctr"/>
            <a:r>
              <a:rPr lang="en-US" sz="2800" b="1" dirty="0"/>
              <a:t>PISA</a:t>
            </a:r>
            <a:r>
              <a:rPr lang="ru-RU" sz="2800" b="1" dirty="0"/>
              <a:t> для школ, 2019 год</a:t>
            </a:r>
          </a:p>
          <a:p>
            <a:pPr algn="ctr"/>
            <a:endParaRPr lang="ru-RU" sz="2800" b="1" dirty="0"/>
          </a:p>
          <a:p>
            <a:pPr algn="just"/>
            <a:endParaRPr lang="ru-RU" sz="2000" dirty="0">
              <a:effectLst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726C8DA-D56A-4928-B623-0FAFE51A9B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1700808"/>
            <a:ext cx="701731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900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3224389"/>
            <a:ext cx="8501122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000" dirty="0"/>
          </a:p>
          <a:p>
            <a:endParaRPr lang="ru-RU" sz="2800" dirty="0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0" y="228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791072" y="1118936"/>
            <a:ext cx="7957392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4000" dirty="0">
                <a:latin typeface="Tahoma" pitchFamily="34" charset="0"/>
                <a:ea typeface="Tahoma" pitchFamily="34" charset="0"/>
                <a:cs typeface="Tahoma" pitchFamily="34" charset="0"/>
              </a:rPr>
              <a:t>Сайт Института развития стратегии образования РАО</a:t>
            </a:r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en-US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en-US" sz="4000" dirty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http://skiv.instrao.ru/bank-zadaniy/matematicheskaya-gramotnost/</a:t>
            </a:r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sz="40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06926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>
                <a:latin typeface="Tahoma" pitchFamily="34" charset="0"/>
                <a:ea typeface="Tahoma" pitchFamily="34" charset="0"/>
                <a:cs typeface="Tahoma" pitchFamily="34" charset="0"/>
              </a:rPr>
              <a:t>Сайт ФИОКО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</a:rPr>
              <a:t>   </a:t>
            </a:r>
            <a:r>
              <a:rPr lang="en-US" dirty="0">
                <a:latin typeface="Tahoma" pitchFamily="34" charset="0"/>
                <a:ea typeface="Tahoma" pitchFamily="34" charset="0"/>
                <a:cs typeface="Tahoma" pitchFamily="34" charset="0"/>
                <a:hlinkClick r:id="rId2"/>
              </a:rPr>
              <a:t>www.fioco.ru</a:t>
            </a:r>
            <a:endParaRPr lang="en-US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 algn="just">
              <a:buNone/>
            </a:pPr>
            <a:endParaRPr lang="ru-RU" dirty="0"/>
          </a:p>
          <a:p>
            <a:pPr marL="0" indent="0">
              <a:buNone/>
            </a:pPr>
            <a:endParaRPr lang="ru-RU" sz="3200" dirty="0"/>
          </a:p>
          <a:p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B380A4E4-62E3-450A-A388-09D445EF3F0A}"/>
              </a:ext>
            </a:extLst>
          </p:cNvPr>
          <p:cNvSpPr/>
          <p:nvPr/>
        </p:nvSpPr>
        <p:spPr>
          <a:xfrm>
            <a:off x="533752" y="394692"/>
            <a:ext cx="80764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3248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u="sng" dirty="0">
                <a:solidFill>
                  <a:schemeClr val="accent2"/>
                </a:solidFill>
              </a:rPr>
              <a:t>Функциональная грамотность </a:t>
            </a:r>
            <a:r>
              <a:rPr lang="ru-RU" sz="2700" b="1" dirty="0">
                <a:solidFill>
                  <a:schemeClr val="accent2"/>
                </a:solidFill>
              </a:rPr>
              <a:t>– способность</a:t>
            </a:r>
            <a:br>
              <a:rPr lang="ru-RU" sz="2700" b="1" dirty="0">
                <a:solidFill>
                  <a:schemeClr val="accent2"/>
                </a:solidFill>
              </a:rPr>
            </a:br>
            <a:r>
              <a:rPr lang="ru-RU" sz="2700" b="1" dirty="0">
                <a:solidFill>
                  <a:schemeClr val="accent2"/>
                </a:solidFill>
              </a:rPr>
              <a:t>использовать знания, умения, способы в действии при</a:t>
            </a:r>
            <a:br>
              <a:rPr lang="ru-RU" sz="2700" b="1" dirty="0">
                <a:solidFill>
                  <a:schemeClr val="accent2"/>
                </a:solidFill>
              </a:rPr>
            </a:br>
            <a:r>
              <a:rPr lang="ru-RU" sz="2700" b="1" dirty="0">
                <a:solidFill>
                  <a:schemeClr val="accent2"/>
                </a:solidFill>
              </a:rPr>
              <a:t>решении широкого круга задач </a:t>
            </a:r>
            <a:r>
              <a:rPr lang="ru-RU" sz="2700" b="1" u="sng" dirty="0">
                <a:solidFill>
                  <a:schemeClr val="accent2"/>
                </a:solidFill>
              </a:rPr>
              <a:t>обнаруживает себя</a:t>
            </a:r>
            <a:br>
              <a:rPr lang="ru-RU" sz="2700" b="1" u="sng" dirty="0">
                <a:solidFill>
                  <a:schemeClr val="accent2"/>
                </a:solidFill>
              </a:rPr>
            </a:br>
            <a:r>
              <a:rPr lang="ru-RU" sz="2700" b="1" u="sng" dirty="0">
                <a:solidFill>
                  <a:schemeClr val="accent2"/>
                </a:solidFill>
              </a:rPr>
              <a:t>за пределами учебных ситуаций</a:t>
            </a:r>
            <a:r>
              <a:rPr lang="ru-RU" sz="2700" b="1" dirty="0">
                <a:solidFill>
                  <a:schemeClr val="accent2"/>
                </a:solidFill>
              </a:rPr>
              <a:t>, в задачах, не похожих</a:t>
            </a:r>
            <a:br>
              <a:rPr lang="ru-RU" sz="2700" b="1" dirty="0">
                <a:solidFill>
                  <a:schemeClr val="accent2"/>
                </a:solidFill>
              </a:rPr>
            </a:br>
            <a:r>
              <a:rPr lang="ru-RU" sz="2700" b="1" dirty="0">
                <a:solidFill>
                  <a:schemeClr val="accent2"/>
                </a:solidFill>
              </a:rPr>
              <a:t>на те, где эти знания, умения, способы приобретались</a:t>
            </a:r>
            <a:r>
              <a:rPr lang="ru-RU" b="1" dirty="0">
                <a:solidFill>
                  <a:schemeClr val="accent2"/>
                </a:solidFill>
              </a:rPr>
              <a:t>. 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</a:rPr>
              <a:t>Чтобы оценить уровень функциональной грамотности своих учеников</a:t>
            </a:r>
            <a:r>
              <a:rPr lang="ru-RU" sz="2000" b="1" dirty="0" smtClean="0">
                <a:solidFill>
                  <a:schemeClr val="tx1"/>
                </a:solidFill>
              </a:rPr>
              <a:t>, учителю </a:t>
            </a:r>
            <a:r>
              <a:rPr lang="ru-RU" sz="2000" b="1" dirty="0">
                <a:solidFill>
                  <a:schemeClr val="tx1"/>
                </a:solidFill>
              </a:rPr>
              <a:t>нужно дать им нетипичные задания, в которых </a:t>
            </a:r>
            <a:r>
              <a:rPr lang="ru-RU" sz="2000" b="1" dirty="0" smtClean="0">
                <a:solidFill>
                  <a:schemeClr val="tx1"/>
                </a:solidFill>
              </a:rPr>
              <a:t>предлагается рассмотреть </a:t>
            </a:r>
            <a:r>
              <a:rPr lang="ru-RU" sz="2000" b="1" dirty="0">
                <a:solidFill>
                  <a:schemeClr val="tx1"/>
                </a:solidFill>
              </a:rPr>
              <a:t>некоторые проблемы из реальной жизни. Решение </a:t>
            </a:r>
            <a:r>
              <a:rPr lang="ru-RU" sz="2000" b="1" dirty="0" smtClean="0">
                <a:solidFill>
                  <a:schemeClr val="tx1"/>
                </a:solidFill>
              </a:rPr>
              <a:t>этих задач</a:t>
            </a:r>
            <a:r>
              <a:rPr lang="ru-RU" sz="2000" b="1" dirty="0">
                <a:solidFill>
                  <a:schemeClr val="tx1"/>
                </a:solidFill>
              </a:rPr>
              <a:t>, как правило, требует применения знаний в </a:t>
            </a:r>
            <a:r>
              <a:rPr lang="ru-RU" sz="2000" b="1" dirty="0" smtClean="0">
                <a:solidFill>
                  <a:schemeClr val="tx1"/>
                </a:solidFill>
              </a:rPr>
              <a:t>незнакомой ситуации</a:t>
            </a:r>
            <a:r>
              <a:rPr lang="ru-RU" sz="2000" b="1" dirty="0">
                <a:solidFill>
                  <a:schemeClr val="tx1"/>
                </a:solidFill>
              </a:rPr>
              <a:t>, поиска новых решений или способов действий, т.е. </a:t>
            </a:r>
            <a:r>
              <a:rPr lang="ru-RU" sz="2000" b="1" dirty="0" smtClean="0">
                <a:solidFill>
                  <a:schemeClr val="tx1"/>
                </a:solidFill>
              </a:rPr>
              <a:t>требует творческой </a:t>
            </a:r>
            <a:r>
              <a:rPr lang="ru-RU" sz="2000" b="1" dirty="0">
                <a:solidFill>
                  <a:schemeClr val="tx1"/>
                </a:solidFill>
              </a:rPr>
              <a:t>активности. </a:t>
            </a:r>
            <a:br>
              <a:rPr lang="ru-RU" sz="2000" b="1" dirty="0">
                <a:solidFill>
                  <a:schemeClr val="tx1"/>
                </a:solidFill>
              </a:rPr>
            </a:b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503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640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Как учить? Основные</a:t>
            </a:r>
            <a:br>
              <a:rPr lang="ru-RU" sz="2400" b="1" dirty="0"/>
            </a:br>
            <a:r>
              <a:rPr lang="ru-RU" sz="2400" b="1" dirty="0"/>
              <a:t>педагогические средства</a:t>
            </a:r>
            <a:r>
              <a:rPr lang="ru-RU" sz="2400" dirty="0"/>
              <a:t> </a:t>
            </a:r>
            <a:endParaRPr lang="ru-RU" sz="2400" dirty="0" smtClean="0"/>
          </a:p>
          <a:p>
            <a:pPr algn="ctr"/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Основная педагогическая задача:</a:t>
            </a:r>
            <a:br>
              <a:rPr lang="ru-RU" sz="2400" b="1" dirty="0"/>
            </a:br>
            <a:r>
              <a:rPr lang="ru-RU" sz="2400" b="1" dirty="0"/>
              <a:t>инициировать детское действие и</a:t>
            </a:r>
            <a:br>
              <a:rPr lang="ru-RU" sz="2400" b="1" dirty="0"/>
            </a:br>
            <a:r>
              <a:rPr lang="ru-RU" sz="2400" b="1" dirty="0"/>
              <a:t>образовательный запрос </a:t>
            </a:r>
            <a:r>
              <a:rPr lang="ru-RU" sz="2400" b="1" dirty="0" smtClean="0"/>
              <a:t>учащихся.</a:t>
            </a:r>
          </a:p>
          <a:p>
            <a:pPr algn="ctr"/>
            <a:r>
              <a:rPr lang="ru-RU" sz="2400" dirty="0" smtClean="0"/>
              <a:t> 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/>
              <a:t>Основные педагогические средства </a:t>
            </a:r>
            <a:r>
              <a:rPr lang="ru-RU" sz="2400" b="1" dirty="0" smtClean="0"/>
              <a:t>в руках </a:t>
            </a:r>
            <a:r>
              <a:rPr lang="ru-RU" sz="2400" b="1" dirty="0"/>
              <a:t>учителя:</a:t>
            </a:r>
            <a:br>
              <a:rPr lang="ru-RU" sz="2400" b="1" dirty="0"/>
            </a:br>
            <a:r>
              <a:rPr lang="ru-RU" sz="2400" b="1" dirty="0"/>
              <a:t>УЧЕБНОЕ ЗАДАНИЕ</a:t>
            </a:r>
            <a:br>
              <a:rPr lang="ru-RU" sz="2400" b="1" dirty="0"/>
            </a:br>
            <a:r>
              <a:rPr lang="ru-RU" sz="2400" b="1" dirty="0"/>
              <a:t>и УЧЕБНАЯ СИТУАЦИЯ</a:t>
            </a:r>
            <a:r>
              <a:rPr lang="ru-RU" sz="2400" dirty="0"/>
              <a:t> </a:t>
            </a:r>
            <a:br>
              <a:rPr lang="ru-RU" sz="2400" dirty="0"/>
            </a:b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907005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/>
              <a:t>Основные критерии отбора заданий для</a:t>
            </a:r>
            <a:br>
              <a:rPr lang="ru-RU" sz="2700" b="1" dirty="0"/>
            </a:br>
            <a:r>
              <a:rPr lang="ru-RU" sz="2700" b="1" dirty="0"/>
              <a:t>формирования и оценки функциональной грамотности</a:t>
            </a:r>
            <a:r>
              <a:rPr lang="ru-RU" sz="2700" dirty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997839"/>
            <a:ext cx="828092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ru-RU" sz="2800" b="1" dirty="0"/>
              <a:t>Наличие проблемы в описанной </a:t>
            </a:r>
            <a:r>
              <a:rPr lang="ru-RU" sz="2800" b="1" dirty="0" smtClean="0"/>
              <a:t>ситуации</a:t>
            </a:r>
          </a:p>
          <a:p>
            <a:endParaRPr lang="ru-RU" sz="2800" b="1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 smtClean="0"/>
              <a:t>Ситуационная </a:t>
            </a:r>
            <a:r>
              <a:rPr lang="ru-RU" sz="2800" b="1" dirty="0"/>
              <a:t>значимость </a:t>
            </a:r>
            <a:r>
              <a:rPr lang="ru-RU" sz="2800" b="1" dirty="0" smtClean="0"/>
              <a:t>контекста</a:t>
            </a:r>
          </a:p>
          <a:p>
            <a:endParaRPr lang="ru-RU" sz="2800" b="1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 smtClean="0"/>
              <a:t>Необходимость </a:t>
            </a:r>
            <a:r>
              <a:rPr lang="ru-RU" sz="2800" b="1" dirty="0"/>
              <a:t>перевода условий задачи, сформулированных </a:t>
            </a:r>
            <a:r>
              <a:rPr lang="ru-RU" sz="2800" b="1" dirty="0" smtClean="0"/>
              <a:t>с помощью </a:t>
            </a:r>
            <a:r>
              <a:rPr lang="ru-RU" sz="2800" b="1" dirty="0"/>
              <a:t>обыденного языка на язык предметной </a:t>
            </a:r>
            <a:r>
              <a:rPr lang="ru-RU" sz="2800" b="1" dirty="0" smtClean="0"/>
              <a:t>области</a:t>
            </a:r>
          </a:p>
          <a:p>
            <a:endParaRPr lang="ru-RU" sz="2800" b="1" dirty="0" smtClean="0"/>
          </a:p>
          <a:p>
            <a:pPr marL="457200" indent="-457200">
              <a:buFont typeface="Wingdings" pitchFamily="2" charset="2"/>
              <a:buChar char="§"/>
            </a:pPr>
            <a:r>
              <a:rPr lang="ru-RU" sz="2800" b="1" dirty="0" smtClean="0"/>
              <a:t>Новизна </a:t>
            </a:r>
            <a:r>
              <a:rPr lang="ru-RU" sz="2800" b="1" dirty="0"/>
              <a:t>формулировки задачи, </a:t>
            </a:r>
            <a:r>
              <a:rPr lang="ru-RU" sz="2800" b="1" dirty="0" smtClean="0"/>
              <a:t>неопределенность </a:t>
            </a:r>
            <a:r>
              <a:rPr lang="ru-RU" sz="2800" b="1" dirty="0"/>
              <a:t>в </a:t>
            </a:r>
            <a:r>
              <a:rPr lang="ru-RU" sz="2800" b="1" dirty="0" smtClean="0"/>
              <a:t>способах решения 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810525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Autofit/>
          </a:bodyPr>
          <a:lstStyle/>
          <a:p>
            <a:r>
              <a:rPr lang="ru-RU" sz="2800" b="1" dirty="0"/>
              <a:t>Особенности заданий для оценки функциональной</a:t>
            </a:r>
            <a:br>
              <a:rPr lang="ru-RU" sz="2800" b="1" dirty="0"/>
            </a:br>
            <a:r>
              <a:rPr lang="ru-RU" sz="2800" b="1" dirty="0"/>
              <a:t>грамотности </a:t>
            </a:r>
            <a:br>
              <a:rPr lang="ru-RU" sz="2800" b="1" dirty="0"/>
            </a:br>
            <a:endParaRPr lang="ru-RU" sz="28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474345"/>
            <a:ext cx="799288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Задача</a:t>
            </a:r>
            <a:r>
              <a:rPr lang="ru-RU" sz="2000" b="1" dirty="0"/>
              <a:t>, </a:t>
            </a:r>
            <a:r>
              <a:rPr lang="ru-RU" sz="2000" b="1" dirty="0">
                <a:solidFill>
                  <a:srgbClr val="FF0000"/>
                </a:solidFill>
              </a:rPr>
              <a:t>поставленная вне предметной области и решаемая с</a:t>
            </a:r>
            <a:br>
              <a:rPr lang="ru-RU" sz="20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FF0000"/>
                </a:solidFill>
              </a:rPr>
              <a:t>помощью предметных </a:t>
            </a:r>
            <a:r>
              <a:rPr lang="ru-RU" sz="2000" b="1" dirty="0" smtClean="0">
                <a:solidFill>
                  <a:srgbClr val="FF0000"/>
                </a:solidFill>
              </a:rPr>
              <a:t>знаний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/>
              <a:t>В каждом из заданий описываются </a:t>
            </a:r>
            <a:r>
              <a:rPr lang="ru-RU" sz="2000" b="1" dirty="0">
                <a:solidFill>
                  <a:srgbClr val="FF0000"/>
                </a:solidFill>
              </a:rPr>
              <a:t>жизненная</a:t>
            </a:r>
            <a:r>
              <a:rPr lang="ru-RU" sz="2000" b="1" dirty="0"/>
              <a:t> ситуация, как</a:t>
            </a:r>
            <a:br>
              <a:rPr lang="ru-RU" sz="2000" b="1" dirty="0"/>
            </a:br>
            <a:r>
              <a:rPr lang="ru-RU" sz="2000" b="1" dirty="0"/>
              <a:t>правило, близкая понятная </a:t>
            </a:r>
            <a:r>
              <a:rPr lang="ru-RU" sz="2000" b="1" dirty="0" smtClean="0"/>
              <a:t>учащемуся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/>
              <a:t>Контекст заданий близок к </a:t>
            </a:r>
            <a:r>
              <a:rPr lang="ru-RU" sz="2000" b="1" dirty="0">
                <a:solidFill>
                  <a:srgbClr val="FF0000"/>
                </a:solidFill>
              </a:rPr>
              <a:t>проблемным</a:t>
            </a:r>
            <a:r>
              <a:rPr lang="ru-RU" sz="2000" b="1" dirty="0"/>
              <a:t> ситуациям,</a:t>
            </a:r>
            <a:br>
              <a:rPr lang="ru-RU" sz="2000" b="1" dirty="0"/>
            </a:br>
            <a:r>
              <a:rPr lang="ru-RU" sz="2000" b="1" dirty="0"/>
              <a:t>возникающим в повседневной </a:t>
            </a:r>
            <a:r>
              <a:rPr lang="ru-RU" sz="2000" b="1" dirty="0" smtClean="0"/>
              <a:t>жизни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/>
              <a:t>Ситуация требует </a:t>
            </a:r>
            <a:r>
              <a:rPr lang="ru-RU" sz="2000" b="1" dirty="0">
                <a:solidFill>
                  <a:srgbClr val="FF0000"/>
                </a:solidFill>
              </a:rPr>
              <a:t>осознанного выбора модели </a:t>
            </a:r>
            <a:r>
              <a:rPr lang="ru-RU" sz="2000" b="1" dirty="0" smtClean="0">
                <a:solidFill>
                  <a:srgbClr val="FF0000"/>
                </a:solidFill>
              </a:rPr>
              <a:t>поведения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/>
              <a:t>Вопросы изложены простым, ясным </a:t>
            </a:r>
            <a:r>
              <a:rPr lang="ru-RU" sz="2000" b="1" dirty="0" smtClean="0"/>
              <a:t>языком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 </a:t>
            </a:r>
            <a:r>
              <a:rPr lang="ru-RU" sz="2000" b="1" dirty="0"/>
              <a:t>Требуют </a:t>
            </a:r>
            <a:r>
              <a:rPr lang="ru-RU" sz="2000" b="1" dirty="0">
                <a:solidFill>
                  <a:srgbClr val="FF0000"/>
                </a:solidFill>
              </a:rPr>
              <a:t>перевода с обыденного языка на язык предметной</a:t>
            </a:r>
            <a:r>
              <a:rPr lang="ru-RU" sz="2000" b="1" dirty="0"/>
              <a:t/>
            </a:r>
            <a:br>
              <a:rPr lang="ru-RU" sz="2000" b="1" dirty="0"/>
            </a:br>
            <a:r>
              <a:rPr lang="ru-RU" sz="2000" b="1" dirty="0"/>
              <a:t>области (математики, физики и др</a:t>
            </a:r>
            <a:r>
              <a:rPr lang="ru-RU" sz="2000" b="1" dirty="0" smtClean="0"/>
              <a:t>.)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sz="2000" b="1" dirty="0" smtClean="0"/>
              <a:t>Используются </a:t>
            </a:r>
            <a:r>
              <a:rPr lang="ru-RU" sz="2000" b="1" dirty="0">
                <a:solidFill>
                  <a:srgbClr val="FF0000"/>
                </a:solidFill>
              </a:rPr>
              <a:t>разные форматы представления информации</a:t>
            </a:r>
            <a:r>
              <a:rPr lang="ru-RU" sz="2000" b="1" dirty="0"/>
              <a:t>:</a:t>
            </a:r>
            <a:br>
              <a:rPr lang="ru-RU" sz="2000" b="1" dirty="0"/>
            </a:br>
            <a:r>
              <a:rPr lang="ru-RU" sz="2000" b="1" dirty="0"/>
              <a:t>рисунки, таблицы, диаграммы, комиксы и </a:t>
            </a:r>
            <a:r>
              <a:rPr lang="ru-RU" sz="2000" b="1" dirty="0" err="1"/>
              <a:t>др</a:t>
            </a:r>
            <a:r>
              <a:rPr lang="ru-RU" sz="2000" b="1" dirty="0"/>
              <a:t> </a:t>
            </a:r>
            <a:br>
              <a:rPr lang="ru-RU" sz="2000" b="1" dirty="0"/>
            </a:b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376218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548680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Читательская грамотность</a:t>
            </a:r>
          </a:p>
          <a:p>
            <a:pPr algn="ctr"/>
            <a:r>
              <a:rPr lang="ru-RU" sz="2000" b="1" dirty="0" smtClean="0"/>
              <a:t>Интегративные компоненты функциональной грамотности</a:t>
            </a:r>
          </a:p>
          <a:p>
            <a:endParaRPr lang="ru-RU" dirty="0" smtClean="0"/>
          </a:p>
          <a:p>
            <a:pPr algn="ctr"/>
            <a:r>
              <a:rPr lang="ru-RU" sz="2400" b="1" i="1" u="sng" dirty="0" smtClean="0"/>
              <a:t>БАЗОВЫЙ НАВЫК ФУНКЦИОНАЛЬНОЙ ГРАМОТНОСТИ</a:t>
            </a:r>
          </a:p>
          <a:p>
            <a:pPr algn="ctr"/>
            <a:endParaRPr lang="ru-RU" b="1" i="1" dirty="0"/>
          </a:p>
          <a:p>
            <a:pPr algn="ctr"/>
            <a:endParaRPr lang="ru-RU" b="1" i="1" dirty="0" smtClean="0"/>
          </a:p>
          <a:p>
            <a:pPr algn="ctr"/>
            <a:endParaRPr lang="ru-RU" b="1" i="1" dirty="0" smtClean="0"/>
          </a:p>
          <a:p>
            <a:r>
              <a:rPr lang="ru-RU" sz="2400" dirty="0" smtClean="0">
                <a:solidFill>
                  <a:srgbClr val="FF0000"/>
                </a:solidFill>
              </a:rPr>
              <a:t>Читательская грамотность </a:t>
            </a:r>
            <a:r>
              <a:rPr lang="ru-RU" sz="2400" dirty="0" smtClean="0"/>
              <a:t>– способность к чтению и пониманию учебных текстов, умение извлекать информацию из текста, интерпретировать и использовать ее при решении учебных, </a:t>
            </a:r>
            <a:r>
              <a:rPr lang="ru-RU" sz="2400" dirty="0" err="1" smtClean="0"/>
              <a:t>учебнопрактических</a:t>
            </a:r>
            <a:r>
              <a:rPr lang="ru-RU" sz="2400" dirty="0" smtClean="0"/>
              <a:t> задач и в повседневной жизни».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28226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ЗАДАНИЯ, КОТОРЫХ НЕ ХВАТАЕТ В УЧЕБНОМ ПРОЦЕССЕ 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Нужны учебные задания:</a:t>
            </a:r>
          </a:p>
          <a:p>
            <a:r>
              <a:rPr lang="ru-RU" dirty="0" smtClean="0"/>
              <a:t> представленные во </a:t>
            </a:r>
            <a:r>
              <a:rPr lang="ru-RU" dirty="0" err="1" smtClean="0"/>
              <a:t>внеучебном</a:t>
            </a:r>
            <a:r>
              <a:rPr lang="ru-RU" dirty="0" smtClean="0"/>
              <a:t> тексте;</a:t>
            </a:r>
          </a:p>
          <a:p>
            <a:r>
              <a:rPr lang="ru-RU" dirty="0" smtClean="0"/>
              <a:t>Не содержащие указания на способ действия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252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accent2"/>
                </a:solidFill>
              </a:rPr>
              <a:t>Формирование читательской грамотности</a:t>
            </a:r>
            <a:br>
              <a:rPr lang="ru-RU" sz="3600" b="1" dirty="0">
                <a:solidFill>
                  <a:schemeClr val="accent2"/>
                </a:solidFill>
              </a:rPr>
            </a:br>
            <a:r>
              <a:rPr lang="ru-RU" sz="3600" b="1" dirty="0">
                <a:solidFill>
                  <a:schemeClr val="accent2"/>
                </a:solidFill>
              </a:rPr>
              <a:t>на предметном материале</a:t>
            </a:r>
            <a:r>
              <a:rPr lang="ru-RU" sz="3600" dirty="0">
                <a:solidFill>
                  <a:schemeClr val="accent2"/>
                </a:solidFill>
              </a:rPr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/>
              <a:t>1. Освоение </a:t>
            </a:r>
            <a:r>
              <a:rPr lang="ru-RU" b="1" dirty="0" smtClean="0"/>
              <a:t>терминологии</a:t>
            </a:r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2. Работа с текстовой информацией: анализ</a:t>
            </a:r>
            <a:r>
              <a:rPr lang="ru-RU" b="1" dirty="0" smtClean="0"/>
              <a:t>, интерпретация</a:t>
            </a:r>
            <a:r>
              <a:rPr lang="ru-RU" b="1" dirty="0"/>
              <a:t>, представление в графическом </a:t>
            </a:r>
            <a:r>
              <a:rPr lang="ru-RU" b="1" dirty="0" smtClean="0"/>
              <a:t>и символьном </a:t>
            </a:r>
            <a:r>
              <a:rPr lang="ru-RU" b="1" dirty="0"/>
              <a:t>виде, создание </a:t>
            </a:r>
            <a:r>
              <a:rPr lang="ru-RU" b="1" dirty="0" smtClean="0"/>
              <a:t>новой</a:t>
            </a:r>
          </a:p>
          <a:p>
            <a:pPr marL="0" indent="0">
              <a:buNone/>
            </a:pPr>
            <a:r>
              <a:rPr lang="ru-RU" b="1" dirty="0"/>
              <a:t/>
            </a:r>
            <a:br>
              <a:rPr lang="ru-RU" b="1" dirty="0"/>
            </a:br>
            <a:r>
              <a:rPr lang="ru-RU" b="1" dirty="0"/>
              <a:t>3. Формирование умения читать чертеж</a:t>
            </a:r>
            <a:r>
              <a:rPr lang="ru-RU" dirty="0"/>
              <a:t>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747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446</Words>
  <Application>Microsoft Office PowerPoint</Application>
  <PresentationFormat>Экран (4:3)</PresentationFormat>
  <Paragraphs>74</Paragraphs>
  <Slides>29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Читательская грамотность как системообразующий компонент функциональной грамотности</vt:lpstr>
      <vt:lpstr>Оценка качества образования в международных рейтингах опирается на данные международных исследований PIRLS, TIMSS и PISA  </vt:lpstr>
      <vt:lpstr>Функциональная грамотность – способность использовать знания, умения, способы в действии при решении широкого круга задач обнаруживает себя за пределами учебных ситуаций, в задачах, не похожих на те, где эти знания, умения, способы приобретались.  </vt:lpstr>
      <vt:lpstr>Презентация PowerPoint</vt:lpstr>
      <vt:lpstr>Основные критерии отбора заданий для формирования и оценки функциональной грамотности  </vt:lpstr>
      <vt:lpstr>Особенности заданий для оценки функциональной грамотности  </vt:lpstr>
      <vt:lpstr>Презентация PowerPoint</vt:lpstr>
      <vt:lpstr>ЗАДАНИЯ, КОТОРЫХ НЕ ХВАТАЕТ В УЧЕБНОМ ПРОЦЕССЕ  </vt:lpstr>
      <vt:lpstr>Формирование читательской грамотности на предметном материале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Формы организации обучения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СЦРО</dc:creator>
  <cp:lastModifiedBy>СЦРО</cp:lastModifiedBy>
  <cp:revision>15</cp:revision>
  <dcterms:created xsi:type="dcterms:W3CDTF">2021-03-23T12:06:45Z</dcterms:created>
  <dcterms:modified xsi:type="dcterms:W3CDTF">2021-03-30T10:46:18Z</dcterms:modified>
</cp:coreProperties>
</file>