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3" r:id="rId3"/>
    <p:sldId id="278" r:id="rId4"/>
    <p:sldId id="258" r:id="rId5"/>
    <p:sldId id="259" r:id="rId6"/>
    <p:sldId id="260" r:id="rId7"/>
    <p:sldId id="274" r:id="rId8"/>
    <p:sldId id="261" r:id="rId9"/>
    <p:sldId id="275" r:id="rId10"/>
    <p:sldId id="276" r:id="rId11"/>
    <p:sldId id="263" r:id="rId12"/>
    <p:sldId id="264" r:id="rId13"/>
    <p:sldId id="265" r:id="rId14"/>
    <p:sldId id="266" r:id="rId15"/>
    <p:sldId id="267" r:id="rId16"/>
    <p:sldId id="268" r:id="rId17"/>
    <p:sldId id="270" r:id="rId18"/>
    <p:sldId id="271" r:id="rId19"/>
    <p:sldId id="280" r:id="rId20"/>
    <p:sldId id="28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65" d="100"/>
          <a:sy n="65" d="100"/>
        </p:scale>
        <p:origin x="-153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B1DD8-04DB-4078-A36E-57470791A3C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2D2DA2-7860-4376-A4F0-3B4B90B3D190}">
      <dgm:prSet phldrT="[Текст]" custT="1"/>
      <dgm:spPr>
        <a:solidFill>
          <a:srgbClr val="FF0000"/>
        </a:solidFill>
      </dgm:spPr>
      <dgm:t>
        <a:bodyPr/>
        <a:lstStyle/>
        <a:p>
          <a:pPr rtl="0"/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DejaVu Sans"/>
              <a:cs typeface="Times New Roman" pitchFamily="18" charset="0"/>
            </a:rPr>
            <a:t>- примерная основная образовательная программа основного общего образования (решение федерального учебно-методического объединения по общему образованию протокол от 8 апреля 2015 г. № 1/15 (в редакции протокола N 1/20 от 04.02.2020 федерального учебно-методического объединения по общему образованию);</a:t>
          </a:r>
          <a:endParaRPr lang="ru-RU" sz="2000" i="0" baseline="0" dirty="0">
            <a:solidFill>
              <a:schemeClr val="bg1"/>
            </a:solidFill>
          </a:endParaRPr>
        </a:p>
      </dgm:t>
    </dgm:pt>
    <dgm:pt modelId="{B6BD3887-9902-4EF5-96D9-998FCA9CC1D2}" type="parTrans" cxnId="{98983AC1-8746-44FB-88D1-42D2DED6B60B}">
      <dgm:prSet/>
      <dgm:spPr/>
      <dgm:t>
        <a:bodyPr/>
        <a:lstStyle/>
        <a:p>
          <a:endParaRPr lang="ru-RU"/>
        </a:p>
      </dgm:t>
    </dgm:pt>
    <dgm:pt modelId="{390DE78C-264C-4FE2-A0F2-20FFA1100910}" type="sibTrans" cxnId="{98983AC1-8746-44FB-88D1-42D2DED6B60B}">
      <dgm:prSet/>
      <dgm:spPr/>
      <dgm:t>
        <a:bodyPr/>
        <a:lstStyle/>
        <a:p>
          <a:endParaRPr lang="ru-RU"/>
        </a:p>
      </dgm:t>
    </dgm:pt>
    <dgm:pt modelId="{BA96D641-9F20-4A40-AADC-70111C1F0E60}">
      <dgm:prSet phldrT="[Текст]" custT="1"/>
      <dgm:spPr/>
      <dgm:t>
        <a:bodyPr/>
        <a:lstStyle/>
        <a:p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рабочие программы к линии УМК под ред. </a:t>
          </a:r>
          <a:endParaRPr lang="ru-RU" sz="2400" i="0" dirty="0">
            <a:solidFill>
              <a:schemeClr val="bg1"/>
            </a:solidFill>
          </a:endParaRPr>
        </a:p>
      </dgm:t>
    </dgm:pt>
    <dgm:pt modelId="{10382967-A51D-480C-8640-E8F5319CB54B}" type="parTrans" cxnId="{602C5CE0-BA76-4A0A-BDE4-3B561B04E09C}">
      <dgm:prSet/>
      <dgm:spPr/>
      <dgm:t>
        <a:bodyPr/>
        <a:lstStyle/>
        <a:p>
          <a:endParaRPr lang="ru-RU"/>
        </a:p>
      </dgm:t>
    </dgm:pt>
    <dgm:pt modelId="{0C20C87A-ACB7-433B-9CEE-D8DC71FE36B7}" type="sibTrans" cxnId="{602C5CE0-BA76-4A0A-BDE4-3B561B04E09C}">
      <dgm:prSet/>
      <dgm:spPr/>
      <dgm:t>
        <a:bodyPr/>
        <a:lstStyle/>
        <a:p>
          <a:endParaRPr lang="ru-RU"/>
        </a:p>
      </dgm:t>
    </dgm:pt>
    <dgm:pt modelId="{76CD706C-986D-4511-8229-01EBB1DA222F}">
      <dgm:prSet custT="1"/>
      <dgm:spPr/>
      <dgm:t>
        <a:bodyPr/>
        <a:lstStyle/>
        <a:p>
          <a:pPr rtl="0"/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- рабочая программа "География Краснодарского края"8-9 классы. Авторы: Голованова О.Б., </a:t>
          </a:r>
          <a:r>
            <a:rPr kumimoji="0" lang="ru-RU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Вислогузова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Е.А., Долгополова О.В., Оганесян Н.Ю., Орлова О.И.(утверждено на заседании кафедры </a:t>
          </a:r>
          <a:r>
            <a:rPr kumimoji="0" lang="ru-RU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естественннаучного</a:t>
          </a:r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и экологического образования ГБОУ ИРО Краснодарского края от 24.06.2019г. №5)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D4FD9F2-EAF4-4442-BB71-FBF38F9AB2B2}" type="parTrans" cxnId="{528B7D77-4BAE-4DBE-A93A-0FEB73411829}">
      <dgm:prSet/>
      <dgm:spPr/>
      <dgm:t>
        <a:bodyPr/>
        <a:lstStyle/>
        <a:p>
          <a:endParaRPr lang="ru-RU"/>
        </a:p>
      </dgm:t>
    </dgm:pt>
    <dgm:pt modelId="{CFA3004A-BB25-4C59-B0B5-A3022EEAEFCC}" type="sibTrans" cxnId="{528B7D77-4BAE-4DBE-A93A-0FEB73411829}">
      <dgm:prSet/>
      <dgm:spPr/>
      <dgm:t>
        <a:bodyPr/>
        <a:lstStyle/>
        <a:p>
          <a:endParaRPr lang="ru-RU"/>
        </a:p>
      </dgm:t>
    </dgm:pt>
    <dgm:pt modelId="{C88D82C7-03CA-40DF-B92F-8294565C075D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Учебник. География. Страноведение. 7 класс:  учебник / О. А. Климанова, В. В. Климанов, Э.В. Ким под ред. О. А. Климановой.- М.: ООО "Дрофа", 2020 с изменениями</a:t>
          </a:r>
          <a:r>
            <a:rPr lang="ru-RU" sz="25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500" dirty="0"/>
        </a:p>
      </dgm:t>
    </dgm:pt>
    <dgm:pt modelId="{5F91EDF1-7D27-4252-BF3E-192A8BF96267}" type="parTrans" cxnId="{8995D82B-111D-4260-8AE0-DF4CFDD7316C}">
      <dgm:prSet/>
      <dgm:spPr/>
      <dgm:t>
        <a:bodyPr/>
        <a:lstStyle/>
        <a:p>
          <a:endParaRPr lang="ru-RU"/>
        </a:p>
      </dgm:t>
    </dgm:pt>
    <dgm:pt modelId="{8292A8AC-2AD6-4369-99D1-7249C05832D0}" type="sibTrans" cxnId="{8995D82B-111D-4260-8AE0-DF4CFDD7316C}">
      <dgm:prSet/>
      <dgm:spPr/>
      <dgm:t>
        <a:bodyPr/>
        <a:lstStyle/>
        <a:p>
          <a:endParaRPr lang="ru-RU"/>
        </a:p>
      </dgm:t>
    </dgm:pt>
    <dgm:pt modelId="{AF0CAAA0-EE1D-4CF1-AC95-1651F4A996C5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- примерной программы воспитания (одобрена решением федерального учебно-методического объединения по общему образованию, протокол от 2 июня 2020 г. № 2/20). </a:t>
          </a:r>
          <a:endParaRPr kumimoji="0" lang="ru-RU" sz="20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35ADF2D7-63DB-454B-98AB-AF7D1E6768E6}" type="parTrans" cxnId="{69A0EFDC-C0CE-4299-9405-CF281B5CB2B8}">
      <dgm:prSet/>
      <dgm:spPr/>
      <dgm:t>
        <a:bodyPr/>
        <a:lstStyle/>
        <a:p>
          <a:endParaRPr lang="ru-RU"/>
        </a:p>
      </dgm:t>
    </dgm:pt>
    <dgm:pt modelId="{C2C3A666-2DEE-4BBC-BDA5-193AC25D7A19}" type="sibTrans" cxnId="{69A0EFDC-C0CE-4299-9405-CF281B5CB2B8}">
      <dgm:prSet/>
      <dgm:spPr/>
      <dgm:t>
        <a:bodyPr/>
        <a:lstStyle/>
        <a:p>
          <a:endParaRPr lang="ru-RU"/>
        </a:p>
      </dgm:t>
    </dgm:pt>
    <dgm:pt modelId="{AA127C9E-28FC-4699-9EE8-B6D92301B27D}" type="pres">
      <dgm:prSet presAssocID="{BD4B1DD8-04DB-4078-A36E-57470791A3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C50A64-8F5E-47D8-8062-25265394A3EB}" type="pres">
      <dgm:prSet presAssocID="{5C2D2DA2-7860-4376-A4F0-3B4B90B3D190}" presName="linNode" presStyleCnt="0"/>
      <dgm:spPr/>
    </dgm:pt>
    <dgm:pt modelId="{9B482AE5-7300-4B4A-A17C-EE81BDE67DB1}" type="pres">
      <dgm:prSet presAssocID="{5C2D2DA2-7860-4376-A4F0-3B4B90B3D190}" presName="parentText" presStyleLbl="node1" presStyleIdx="0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A51D3-C2CC-41D5-AD40-CCA8CC50A7E5}" type="pres">
      <dgm:prSet presAssocID="{390DE78C-264C-4FE2-A0F2-20FFA1100910}" presName="sp" presStyleCnt="0"/>
      <dgm:spPr/>
    </dgm:pt>
    <dgm:pt modelId="{57BD5795-21C0-43D9-9322-4BF8332CC5CF}" type="pres">
      <dgm:prSet presAssocID="{BA96D641-9F20-4A40-AADC-70111C1F0E60}" presName="linNode" presStyleCnt="0"/>
      <dgm:spPr/>
    </dgm:pt>
    <dgm:pt modelId="{31308FD1-CA17-460A-B6A1-EBDE11B1B610}" type="pres">
      <dgm:prSet presAssocID="{BA96D641-9F20-4A40-AADC-70111C1F0E60}" presName="parentText" presStyleLbl="node1" presStyleIdx="1" presStyleCnt="5" custScaleX="277778" custScaleY="21470" custLinFactNeighborX="214" custLinFactNeighborY="29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7FEA7-CF24-4E6D-9904-DBDC9C869DF3}" type="pres">
      <dgm:prSet presAssocID="{0C20C87A-ACB7-433B-9CEE-D8DC71FE36B7}" presName="sp" presStyleCnt="0"/>
      <dgm:spPr/>
    </dgm:pt>
    <dgm:pt modelId="{30DEFD4F-8C7D-4912-8905-E53D9F038288}" type="pres">
      <dgm:prSet presAssocID="{AF0CAAA0-EE1D-4CF1-AC95-1651F4A996C5}" presName="linNode" presStyleCnt="0"/>
      <dgm:spPr/>
    </dgm:pt>
    <dgm:pt modelId="{DCC9F94B-BEA9-426B-9E06-830DDAE37B65}" type="pres">
      <dgm:prSet presAssocID="{AF0CAAA0-EE1D-4CF1-AC95-1651F4A996C5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D81AB-90C7-4209-A92E-77B44BD32BD7}" type="pres">
      <dgm:prSet presAssocID="{C2C3A666-2DEE-4BBC-BDA5-193AC25D7A19}" presName="sp" presStyleCnt="0"/>
      <dgm:spPr/>
    </dgm:pt>
    <dgm:pt modelId="{1F301661-BFC7-4C3F-8AA8-A2F50FAC102F}" type="pres">
      <dgm:prSet presAssocID="{76CD706C-986D-4511-8229-01EBB1DA222F}" presName="linNode" presStyleCnt="0"/>
      <dgm:spPr/>
    </dgm:pt>
    <dgm:pt modelId="{97B3F754-8AC9-4A1C-9D72-D781F18EDB2E}" type="pres">
      <dgm:prSet presAssocID="{76CD706C-986D-4511-8229-01EBB1DA222F}" presName="parentText" presStyleLbl="node1" presStyleIdx="3" presStyleCnt="5" custScaleX="277778" custLinFactNeighborX="214" custLinFactNeighborY="-16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9890FB-AFC9-4454-9DF0-242BB3D4753F}" type="pres">
      <dgm:prSet presAssocID="{CFA3004A-BB25-4C59-B0B5-A3022EEAEFCC}" presName="sp" presStyleCnt="0"/>
      <dgm:spPr/>
    </dgm:pt>
    <dgm:pt modelId="{E969DDAB-51A7-4E96-A088-9FA76EDCA099}" type="pres">
      <dgm:prSet presAssocID="{C88D82C7-03CA-40DF-B92F-8294565C075D}" presName="linNode" presStyleCnt="0"/>
      <dgm:spPr/>
    </dgm:pt>
    <dgm:pt modelId="{4062221B-667B-42AC-9682-0EC7C20CDBF8}" type="pres">
      <dgm:prSet presAssocID="{C88D82C7-03CA-40DF-B92F-8294565C075D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83923F-FA14-4581-9274-CF91D2E067AF}" type="presOf" srcId="{76CD706C-986D-4511-8229-01EBB1DA222F}" destId="{97B3F754-8AC9-4A1C-9D72-D781F18EDB2E}" srcOrd="0" destOrd="0" presId="urn:microsoft.com/office/officeart/2005/8/layout/vList5"/>
    <dgm:cxn modelId="{528B7D77-4BAE-4DBE-A93A-0FEB73411829}" srcId="{BD4B1DD8-04DB-4078-A36E-57470791A3C2}" destId="{76CD706C-986D-4511-8229-01EBB1DA222F}" srcOrd="3" destOrd="0" parTransId="{DD4FD9F2-EAF4-4442-BB71-FBF38F9AB2B2}" sibTransId="{CFA3004A-BB25-4C59-B0B5-A3022EEAEFCC}"/>
    <dgm:cxn modelId="{8995D82B-111D-4260-8AE0-DF4CFDD7316C}" srcId="{BD4B1DD8-04DB-4078-A36E-57470791A3C2}" destId="{C88D82C7-03CA-40DF-B92F-8294565C075D}" srcOrd="4" destOrd="0" parTransId="{5F91EDF1-7D27-4252-BF3E-192A8BF96267}" sibTransId="{8292A8AC-2AD6-4369-99D1-7249C05832D0}"/>
    <dgm:cxn modelId="{449857F3-85D0-4530-A383-C8CB92FA3BCD}" type="presOf" srcId="{BA96D641-9F20-4A40-AADC-70111C1F0E60}" destId="{31308FD1-CA17-460A-B6A1-EBDE11B1B610}" srcOrd="0" destOrd="0" presId="urn:microsoft.com/office/officeart/2005/8/layout/vList5"/>
    <dgm:cxn modelId="{AAFF84CA-8042-45C8-A4D0-4BB19FA5FFBF}" type="presOf" srcId="{AF0CAAA0-EE1D-4CF1-AC95-1651F4A996C5}" destId="{DCC9F94B-BEA9-426B-9E06-830DDAE37B65}" srcOrd="0" destOrd="0" presId="urn:microsoft.com/office/officeart/2005/8/layout/vList5"/>
    <dgm:cxn modelId="{65E44721-D15E-4960-A603-912B3D99C750}" type="presOf" srcId="{C88D82C7-03CA-40DF-B92F-8294565C075D}" destId="{4062221B-667B-42AC-9682-0EC7C20CDBF8}" srcOrd="0" destOrd="0" presId="urn:microsoft.com/office/officeart/2005/8/layout/vList5"/>
    <dgm:cxn modelId="{69A0EFDC-C0CE-4299-9405-CF281B5CB2B8}" srcId="{BD4B1DD8-04DB-4078-A36E-57470791A3C2}" destId="{AF0CAAA0-EE1D-4CF1-AC95-1651F4A996C5}" srcOrd="2" destOrd="0" parTransId="{35ADF2D7-63DB-454B-98AB-AF7D1E6768E6}" sibTransId="{C2C3A666-2DEE-4BBC-BDA5-193AC25D7A19}"/>
    <dgm:cxn modelId="{6806DA9C-7FAD-41D0-80DD-AF0BB5781BAB}" type="presOf" srcId="{5C2D2DA2-7860-4376-A4F0-3B4B90B3D190}" destId="{9B482AE5-7300-4B4A-A17C-EE81BDE67DB1}" srcOrd="0" destOrd="0" presId="urn:microsoft.com/office/officeart/2005/8/layout/vList5"/>
    <dgm:cxn modelId="{602C5CE0-BA76-4A0A-BDE4-3B561B04E09C}" srcId="{BD4B1DD8-04DB-4078-A36E-57470791A3C2}" destId="{BA96D641-9F20-4A40-AADC-70111C1F0E60}" srcOrd="1" destOrd="0" parTransId="{10382967-A51D-480C-8640-E8F5319CB54B}" sibTransId="{0C20C87A-ACB7-433B-9CEE-D8DC71FE36B7}"/>
    <dgm:cxn modelId="{D1636733-00A4-4A7D-8D21-16ABB639BDD6}" type="presOf" srcId="{BD4B1DD8-04DB-4078-A36E-57470791A3C2}" destId="{AA127C9E-28FC-4699-9EE8-B6D92301B27D}" srcOrd="0" destOrd="0" presId="urn:microsoft.com/office/officeart/2005/8/layout/vList5"/>
    <dgm:cxn modelId="{98983AC1-8746-44FB-88D1-42D2DED6B60B}" srcId="{BD4B1DD8-04DB-4078-A36E-57470791A3C2}" destId="{5C2D2DA2-7860-4376-A4F0-3B4B90B3D190}" srcOrd="0" destOrd="0" parTransId="{B6BD3887-9902-4EF5-96D9-998FCA9CC1D2}" sibTransId="{390DE78C-264C-4FE2-A0F2-20FFA1100910}"/>
    <dgm:cxn modelId="{F3DB50BB-B23F-4C29-9F31-3D623085D81D}" type="presParOf" srcId="{AA127C9E-28FC-4699-9EE8-B6D92301B27D}" destId="{93C50A64-8F5E-47D8-8062-25265394A3EB}" srcOrd="0" destOrd="0" presId="urn:microsoft.com/office/officeart/2005/8/layout/vList5"/>
    <dgm:cxn modelId="{29CFFBFE-B3AC-48EF-B900-3176C3FF3B0F}" type="presParOf" srcId="{93C50A64-8F5E-47D8-8062-25265394A3EB}" destId="{9B482AE5-7300-4B4A-A17C-EE81BDE67DB1}" srcOrd="0" destOrd="0" presId="urn:microsoft.com/office/officeart/2005/8/layout/vList5"/>
    <dgm:cxn modelId="{4958BFD1-10C7-42A5-833D-726CE8F4EB1B}" type="presParOf" srcId="{AA127C9E-28FC-4699-9EE8-B6D92301B27D}" destId="{747A51D3-C2CC-41D5-AD40-CCA8CC50A7E5}" srcOrd="1" destOrd="0" presId="urn:microsoft.com/office/officeart/2005/8/layout/vList5"/>
    <dgm:cxn modelId="{AD7F3E91-A62B-44BB-86E1-4B956B370D35}" type="presParOf" srcId="{AA127C9E-28FC-4699-9EE8-B6D92301B27D}" destId="{57BD5795-21C0-43D9-9322-4BF8332CC5CF}" srcOrd="2" destOrd="0" presId="urn:microsoft.com/office/officeart/2005/8/layout/vList5"/>
    <dgm:cxn modelId="{E29C6ACA-82F4-4BB5-880A-48241A3C899E}" type="presParOf" srcId="{57BD5795-21C0-43D9-9322-4BF8332CC5CF}" destId="{31308FD1-CA17-460A-B6A1-EBDE11B1B610}" srcOrd="0" destOrd="0" presId="urn:microsoft.com/office/officeart/2005/8/layout/vList5"/>
    <dgm:cxn modelId="{8DCF11F8-8C0B-42E8-ADA2-EAA77CDD1267}" type="presParOf" srcId="{AA127C9E-28FC-4699-9EE8-B6D92301B27D}" destId="{B9C7FEA7-CF24-4E6D-9904-DBDC9C869DF3}" srcOrd="3" destOrd="0" presId="urn:microsoft.com/office/officeart/2005/8/layout/vList5"/>
    <dgm:cxn modelId="{0F2BE844-9950-48BD-B4EF-87DF6A31F8B7}" type="presParOf" srcId="{AA127C9E-28FC-4699-9EE8-B6D92301B27D}" destId="{30DEFD4F-8C7D-4912-8905-E53D9F038288}" srcOrd="4" destOrd="0" presId="urn:microsoft.com/office/officeart/2005/8/layout/vList5"/>
    <dgm:cxn modelId="{B9D85CC7-D60C-4ABC-8AC6-46997718F5AD}" type="presParOf" srcId="{30DEFD4F-8C7D-4912-8905-E53D9F038288}" destId="{DCC9F94B-BEA9-426B-9E06-830DDAE37B65}" srcOrd="0" destOrd="0" presId="urn:microsoft.com/office/officeart/2005/8/layout/vList5"/>
    <dgm:cxn modelId="{9663B3E9-C497-4E5C-97DD-3B96C498A073}" type="presParOf" srcId="{AA127C9E-28FC-4699-9EE8-B6D92301B27D}" destId="{014D81AB-90C7-4209-A92E-77B44BD32BD7}" srcOrd="5" destOrd="0" presId="urn:microsoft.com/office/officeart/2005/8/layout/vList5"/>
    <dgm:cxn modelId="{2F99937C-C801-4287-9795-8A55285164D7}" type="presParOf" srcId="{AA127C9E-28FC-4699-9EE8-B6D92301B27D}" destId="{1F301661-BFC7-4C3F-8AA8-A2F50FAC102F}" srcOrd="6" destOrd="0" presId="urn:microsoft.com/office/officeart/2005/8/layout/vList5"/>
    <dgm:cxn modelId="{B866D2A9-905C-4E84-8C05-471054D42359}" type="presParOf" srcId="{1F301661-BFC7-4C3F-8AA8-A2F50FAC102F}" destId="{97B3F754-8AC9-4A1C-9D72-D781F18EDB2E}" srcOrd="0" destOrd="0" presId="urn:microsoft.com/office/officeart/2005/8/layout/vList5"/>
    <dgm:cxn modelId="{15498C68-3A03-4250-887C-CBD17873B03C}" type="presParOf" srcId="{AA127C9E-28FC-4699-9EE8-B6D92301B27D}" destId="{2F9890FB-AFC9-4454-9DF0-242BB3D4753F}" srcOrd="7" destOrd="0" presId="urn:microsoft.com/office/officeart/2005/8/layout/vList5"/>
    <dgm:cxn modelId="{CB0AE5E1-8B23-4DC4-9F85-A0B0C00DA8D5}" type="presParOf" srcId="{AA127C9E-28FC-4699-9EE8-B6D92301B27D}" destId="{E969DDAB-51A7-4E96-A088-9FA76EDCA099}" srcOrd="8" destOrd="0" presId="urn:microsoft.com/office/officeart/2005/8/layout/vList5"/>
    <dgm:cxn modelId="{5CBDC7B2-25AF-4DBB-BF7F-43ED79D9B609}" type="presParOf" srcId="{E969DDAB-51A7-4E96-A088-9FA76EDCA099}" destId="{4062221B-667B-42AC-9682-0EC7C20CDBF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482AE5-7300-4B4A-A17C-EE81BDE67DB1}">
      <dsp:nvSpPr>
        <dsp:cNvPr id="0" name=""/>
        <dsp:cNvSpPr/>
      </dsp:nvSpPr>
      <dsp:spPr>
        <a:xfrm>
          <a:off x="4015" y="2795"/>
          <a:ext cx="8221569" cy="1450409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DejaVu Sans"/>
              <a:cs typeface="Times New Roman" pitchFamily="18" charset="0"/>
            </a:rPr>
            <a:t>- примерная основная образовательная программа основного общего образования (решение федерального учебно-методического объединения по общему образованию протокол от 8 апреля 2015 г. № 1/15 (в редакции протокола N 1/20 от 04.02.2020 федерального учебно-методического объединения по общему образованию);</a:t>
          </a:r>
          <a:endParaRPr lang="ru-RU" sz="2000" i="0" kern="1200" baseline="0" dirty="0">
            <a:solidFill>
              <a:schemeClr val="bg1"/>
            </a:solidFill>
          </a:endParaRPr>
        </a:p>
      </dsp:txBody>
      <dsp:txXfrm>
        <a:off x="4015" y="2795"/>
        <a:ext cx="8221569" cy="1450409"/>
      </dsp:txXfrm>
    </dsp:sp>
    <dsp:sp modelId="{31308FD1-CA17-460A-B6A1-EBDE11B1B610}">
      <dsp:nvSpPr>
        <dsp:cNvPr id="0" name=""/>
        <dsp:cNvSpPr/>
      </dsp:nvSpPr>
      <dsp:spPr>
        <a:xfrm>
          <a:off x="8030" y="1568961"/>
          <a:ext cx="8221569" cy="3114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рабочие программы к линии УМК под ред. </a:t>
          </a:r>
          <a:endParaRPr lang="ru-RU" sz="2400" i="0" kern="1200" dirty="0">
            <a:solidFill>
              <a:schemeClr val="bg1"/>
            </a:solidFill>
          </a:endParaRPr>
        </a:p>
      </dsp:txBody>
      <dsp:txXfrm>
        <a:off x="8030" y="1568961"/>
        <a:ext cx="8221569" cy="311402"/>
      </dsp:txXfrm>
    </dsp:sp>
    <dsp:sp modelId="{DCC9F94B-BEA9-426B-9E06-830DDAE37B65}">
      <dsp:nvSpPr>
        <dsp:cNvPr id="0" name=""/>
        <dsp:cNvSpPr/>
      </dsp:nvSpPr>
      <dsp:spPr>
        <a:xfrm>
          <a:off x="4015" y="1909648"/>
          <a:ext cx="8221569" cy="145040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- примерной программы воспитания (одобрена решением федерального учебно-методического объединения по общему образованию, протокол от 2 июня 2020 г. № 2/20). </a:t>
          </a:r>
          <a:endParaRPr kumimoji="0" lang="ru-RU" sz="20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15" y="1909648"/>
        <a:ext cx="8221569" cy="1450409"/>
      </dsp:txXfrm>
    </dsp:sp>
    <dsp:sp modelId="{97B3F754-8AC9-4A1C-9D72-D781F18EDB2E}">
      <dsp:nvSpPr>
        <dsp:cNvPr id="0" name=""/>
        <dsp:cNvSpPr/>
      </dsp:nvSpPr>
      <dsp:spPr>
        <a:xfrm>
          <a:off x="8030" y="3408820"/>
          <a:ext cx="8221569" cy="14504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- рабочая программа "География Краснодарского края"8-9 классы. Авторы: Голованова О.Б., </a:t>
          </a:r>
          <a:r>
            <a:rPr kumimoji="0" lang="ru-RU" sz="2000" b="0" i="0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Вислогузова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Е.А., Долгополова О.В., Оганесян Н.Ю., Орлова О.И.(утверждено на заседании кафедры </a:t>
          </a:r>
          <a:r>
            <a:rPr kumimoji="0" lang="ru-RU" sz="2000" b="0" i="0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естественннаучного</a:t>
          </a:r>
          <a:r>
            <a:rPr kumimoji="0" lang="ru-RU" sz="2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и экологического образования ГБОУ ИРО Краснодарского края от 24.06.2019г. №5)</a:t>
          </a:r>
          <a:endParaRPr kumimoji="0" lang="ru-RU" sz="20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8030" y="3408820"/>
        <a:ext cx="8221569" cy="1450409"/>
      </dsp:txXfrm>
    </dsp:sp>
    <dsp:sp modelId="{4062221B-667B-42AC-9682-0EC7C20CDBF8}">
      <dsp:nvSpPr>
        <dsp:cNvPr id="0" name=""/>
        <dsp:cNvSpPr/>
      </dsp:nvSpPr>
      <dsp:spPr>
        <a:xfrm>
          <a:off x="4015" y="4955507"/>
          <a:ext cx="8221569" cy="14504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Учебник. География. Страноведение. 7 класс:  учебник / О. А. Климанова, В. В. Климанов, Э.В. Ким под ред. О. А. Климановой.- М.: ООО "Дрофа", 2020 с изменениями</a:t>
          </a:r>
          <a:r>
            <a:rPr lang="ru-RU" sz="25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2500" kern="1200" dirty="0"/>
        </a:p>
      </dsp:txBody>
      <dsp:txXfrm>
        <a:off x="4015" y="4955507"/>
        <a:ext cx="8221569" cy="1450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C30EF-A81B-442D-9BF7-307E8204F9AC}" type="datetimeFigureOut">
              <a:rPr lang="ru-RU" smtClean="0"/>
              <a:pPr/>
              <a:t>11.09.2021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90E-0A2A-4C04-9E62-7CD7CC45BE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РАБОЧИЕ ПРОГРАММЫ.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ГЕОГРАФИЯ.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2021-2022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СЕМИНАР.</a:t>
            </a:r>
          </a:p>
          <a:p>
            <a:r>
              <a:rPr lang="ru-RU" dirty="0" smtClean="0"/>
              <a:t>10.09.2021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844824"/>
            <a:ext cx="6534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Технологии обучения.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1.Технология учебно-игровой деятельности.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2.Технология развития критического мышления.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3.Технология проектной и учебно-исследовательской деятельности.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4.Технология дифференцированного обучения.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5.Использование ИКТ в обучении географии.</a:t>
            </a:r>
          </a:p>
          <a:p>
            <a:r>
              <a:rPr lang="ru-RU" sz="2000" b="1" dirty="0" smtClean="0"/>
              <a:t> 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1. Планируемые результаты освоения учебного предмета "География" на уровне основного общего образования.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u="sng" dirty="0">
                <a:latin typeface="Times New Roman" pitchFamily="18" charset="0"/>
                <a:cs typeface="Times New Roman" pitchFamily="18" charset="0"/>
              </a:rPr>
              <a:t>Личностные результаты.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Личностные результаты освоения программы основного общего образования по географии должны отражать готовность обучающихся руководствоваться системой позитивных ценностных ориентаций и расширения опыта деятельности на её основе и в процессе реализации основных направлений воспитательной деятельности, в том числе в части:</a:t>
            </a:r>
          </a:p>
          <a:p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1.1. Гражданского воспитания и нравственного воспитания детей на основе российских традиционных ценностей: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представления о социальных нормах и правилах межличностных отношений в коллективе,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готовности к разнообразной совместной деятельности при выполнении учебных, познавательных задач, выполнении экспериментов, создании учебных проектов,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стремления к взаимопониманию и взаимопомощи в процессе этой учебной деятельности; 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готовности оценивать своё поведение и поступки своих товарищей с позиции нравственных и правовых норм с учётом осознания последствий поступков;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1.2. Патриотического воспитания: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ценностного отношения к отечественному культурному, историческому и научному наследию,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понимания значения географии в жизни современного общества,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способности владеть достоверной информацией о передовых достижениях и открытиях мировой и отечественной географии,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заинтересованности в научных знаниях об устройстве мира и общества;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1.3. Духовно-нравственного воспитания на основе российских традиционных ценностей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-ориентация на моральные ценности и нормы в ситуациях нравственного выбора;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-готовность оценивать своё поведение и поступки, а также поведение и поступки других людей с позиции нравственных и правовых норм с учётом осознания последствий;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-активное неприятие ассоциативных поступков, свобода и ответственность личности в условиях индивидуального и общественного пространства.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92688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i="1" dirty="0">
                <a:latin typeface="Times New Roman" pitchFamily="18" charset="0"/>
                <a:cs typeface="Times New Roman" pitchFamily="18" charset="0"/>
              </a:rPr>
              <a:t>1.4. Эстетического воспитания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понимание ценности отечественного и мирового искусств; роли этнических культурных традиций и народного творчества;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-стремление к самовыражению в разных видах искусства.</a:t>
            </a:r>
          </a:p>
          <a:p>
            <a:r>
              <a:rPr lang="ru-RU" sz="7200" b="1" i="1" dirty="0">
                <a:latin typeface="Times New Roman" pitchFamily="18" charset="0"/>
                <a:cs typeface="Times New Roman" pitchFamily="18" charset="0"/>
              </a:rPr>
              <a:t>1.5. Популяризации научных знаний среди детей (Ценности научного познания):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1.6</a:t>
            </a:r>
            <a:r>
              <a:rPr lang="ru-RU" sz="7200" b="1" i="1" dirty="0">
                <a:latin typeface="Times New Roman" pitchFamily="18" charset="0"/>
                <a:cs typeface="Times New Roman" pitchFamily="18" charset="0"/>
              </a:rPr>
              <a:t>. Физического воспитания, формирования культуры здоровья и эмоционального благополучия: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навыка рефлексии,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признание своего права на ошибку и такого же права другого человека; </a:t>
            </a:r>
          </a:p>
          <a:p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1.7. </a:t>
            </a:r>
            <a:r>
              <a:rPr lang="ru-RU" sz="7200" b="1" i="1" dirty="0">
                <a:latin typeface="Times New Roman" pitchFamily="18" charset="0"/>
                <a:cs typeface="Times New Roman" pitchFamily="18" charset="0"/>
              </a:rPr>
              <a:t>Трудового воспитания и профессионального самоопределения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коммуникативной компетентности в общественно полезной,  </a:t>
            </a:r>
            <a:r>
              <a:rPr lang="ru-RU" sz="7200" dirty="0" err="1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­исследовательской, творческой и других видах деятельности; </a:t>
            </a:r>
          </a:p>
          <a:p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1.8</a:t>
            </a:r>
            <a:r>
              <a:rPr lang="ru-RU" sz="7200" b="1" i="1" dirty="0">
                <a:latin typeface="Times New Roman" pitchFamily="18" charset="0"/>
                <a:cs typeface="Times New Roman" pitchFamily="18" charset="0"/>
              </a:rPr>
              <a:t>. Экологического воспитания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….осознания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ценности соблюдения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основе её существования, понимания ценности здорового и безопасного образа жизни, ответственного </a:t>
            </a:r>
            <a:r>
              <a:rPr lang="ru-RU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 </a:t>
            </a:r>
            <a:r>
              <a:rPr lang="ru-RU" sz="7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безопасного поведения при работе с веществами,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а также в ситуациях, угрожающих здоровью и жизни людей;</a:t>
            </a:r>
          </a:p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- способности применять знания, получаемые при изучении предмета, для решения задач, связанных с окружающей природной средой, повышения уровня экологической культуры, осознания глобального характера экологических проблем и путей их решения посредством методов предмета;</a:t>
            </a:r>
          </a:p>
          <a:p>
            <a:pPr>
              <a:buNone/>
            </a:pPr>
            <a:endParaRPr lang="ru-RU" sz="7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Содержание.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1.  Как устроен наш мир.  9 часов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ТЕМА 1. ЗЕМЛЯ ВО ВСЕЛЕННОЙ (4 ч)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Представления об устройстве мира.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менялись представления об устройстве мира? Как задолго до первого космического полета ученые установили, что Земля вращается вокруг Солнца? Как устроен наш мир?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Звезды и галактики.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такое звезда? Как определили расстояния до звезд? Какие бывают звезды? Сколько всего существует звезд?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Солнечная система.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Какие две группы планет выделяют ученые? Стоит ли землянам бояться астероидов и комет? Как возникла Солнечная система? Почему Земля — обитаемая планета? Как человек исследует Солнечную систему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Луна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— спутник Земли.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Похожа ли Луна на Землю? Почему вид Луны на небе меняется? Как Луна влияет на Землю? 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Земля— планета Солнечной системы.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Почему на Земле происходит смена дня и ночи? Как связаны продолжительность светового дня и смена времен года?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Оценочная практическая работа 1.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зенитального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положения Солнца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-Практическая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направленность курса подразумевает выполнения обучающих,  тренировочных, итоговых работ на каждом уроке, в связи с этим все практические работы  примерной программы ФГОС ООО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будут выполнены. 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Оценочных работ в 5 классе  - 6 работ.  В КТП внесены  только оценочные практические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работы.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Перечень оценочных практических работ обсужден и утвержден на семинаре ГМО учителей географии города Сочи (Протокол от 26 августа 2021г. №1)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- Перечень оценочных практических работ</a:t>
            </a:r>
          </a:p>
          <a:p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класс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1.Практическая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работа  1. Определение </a:t>
            </a:r>
            <a:r>
              <a:rPr lang="ru-RU" sz="2900" dirty="0" err="1">
                <a:latin typeface="Times New Roman" pitchFamily="18" charset="0"/>
                <a:cs typeface="Times New Roman" pitchFamily="18" charset="0"/>
              </a:rPr>
              <a:t>зенитального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 положения Солнца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2.Практическая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работа  2. Определение направлений и расстояний по карте полушарий.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3.Практическая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работа  3.  Составление описания маршрута по плану местности.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Направление проектной деятельности: исследование географических объектов, моделирование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физикогеографических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явлений в природе, социальное проектирование для учащихся 5 классов по географии: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информационные «Земля "в гневе"»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творческие проекты  - Оформление альбомов "Красивейшие пещеры мира и Краснодарского края» в форме презентаций,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прикладные (практико-ориентированные) проекты  "Построение плана сказочной местности";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прикладные (практико-ориентированные) проекты «Изготовление модели строения Земли, литосферы.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 исследовательские проекты  «Погода своей местности»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информационные («Составление маршрута от дома до школы (с использованием разных видов съемки местности)»; "Составление простейшего плана кабинета/комнаты".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резервного времени: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Тематическое планирование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3"/>
          <a:ext cx="8229600" cy="5687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510952"/>
                <a:gridCol w="1512168"/>
                <a:gridCol w="432048"/>
                <a:gridCol w="3031232"/>
                <a:gridCol w="1371600"/>
              </a:tblGrid>
              <a:tr h="611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spc="-20" dirty="0">
                          <a:latin typeface="Times New Roman"/>
                          <a:ea typeface="DejaVu Sans"/>
                          <a:cs typeface="DejaVu Sans"/>
                        </a:rPr>
                        <a:t>Раздел</a:t>
                      </a:r>
                      <a:r>
                        <a:rPr lang="ru-RU" sz="1200" b="1" kern="50" spc="-20" dirty="0">
                          <a:latin typeface="Times New Roman"/>
                          <a:ea typeface="DejaVu Sans"/>
                          <a:cs typeface="DejaVu Sans"/>
                        </a:rPr>
                        <a:t> 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spc="-20">
                          <a:latin typeface="Times New Roman"/>
                          <a:ea typeface="DejaVu Sans"/>
                          <a:cs typeface="DejaVu Sans"/>
                        </a:rPr>
                        <a:t>Кол-во час</a:t>
                      </a:r>
                      <a:endParaRPr lang="ru-RU" sz="1200" kern="50" spc="-2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spc="-20">
                          <a:latin typeface="Times New Roman"/>
                          <a:ea typeface="DejaVu Sans"/>
                          <a:cs typeface="DejaVu Sans"/>
                        </a:rPr>
                        <a:t>Темы</a:t>
                      </a:r>
                      <a:endParaRPr lang="ru-RU" sz="1200" kern="50" spc="-2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00" spc="-20">
                          <a:latin typeface="Times New Roman"/>
                          <a:ea typeface="DejaVu Sans"/>
                          <a:cs typeface="DejaVu Sans"/>
                        </a:rPr>
                        <a:t>Кол-во</a:t>
                      </a:r>
                      <a:endParaRPr lang="ru-RU" sz="1200" kern="50" spc="-2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00" spc="-20">
                          <a:latin typeface="Times New Roman"/>
                          <a:ea typeface="DejaVu Sans"/>
                          <a:cs typeface="DejaVu Sans"/>
                        </a:rPr>
                        <a:t>час</a:t>
                      </a:r>
                      <a:endParaRPr lang="ru-RU" sz="1200" kern="50" spc="-2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spc="-20" dirty="0">
                          <a:latin typeface="Times New Roman"/>
                          <a:ea typeface="DejaVu Sans"/>
                          <a:cs typeface="DejaVu Sans"/>
                        </a:rPr>
                        <a:t>Основные виды деятельности ученика (на уровне учебных действий)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50" spc="-20" dirty="0">
                          <a:latin typeface="Times New Roman"/>
                          <a:ea typeface="DejaVu Sans"/>
                          <a:cs typeface="DejaVu Sans"/>
                        </a:rPr>
                        <a:t>Основные направления  воспитательной деятельности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418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50" spc="-20" dirty="0">
                          <a:latin typeface="Times New Roman"/>
                          <a:ea typeface="DejaVu Sans"/>
                          <a:cs typeface="DejaVu Sans"/>
                        </a:rPr>
                        <a:t>Раздел 2. Земля - планета Солнечной системы</a:t>
                      </a:r>
                      <a:endParaRPr lang="ru-RU" sz="14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kern="0" spc="-20" dirty="0">
                          <a:latin typeface="Times New Roman"/>
                          <a:ea typeface="DejaVu Sans"/>
                          <a:cs typeface="DejaVu Sans"/>
                        </a:rPr>
                        <a:t>5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Географические следствия движения Земли вокруг Солнца. Пр.р. 2.</a:t>
                      </a:r>
                      <a:endParaRPr lang="ru-RU" sz="14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spc="-20" dirty="0">
                          <a:latin typeface="Times New Roman"/>
                          <a:ea typeface="DejaVu Sans"/>
                          <a:cs typeface="DejaVu Sans"/>
                        </a:rPr>
                        <a:t>1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Использовать понятия 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≪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земная ось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≫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, 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≪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географические полюсы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≫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, 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≪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тропики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≫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, 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≪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экватор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≫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, 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≪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полярные круги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≫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, 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≪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пояса освещённости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≫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; 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≪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дни равноденствия и солнцестояния</a:t>
                      </a:r>
                      <a:r>
                        <a:rPr lang="ru-RU" sz="1400" kern="0" spc="-20" dirty="0">
                          <a:latin typeface="Cambria Math"/>
                          <a:ea typeface="DejaVu Sans"/>
                          <a:cs typeface="Times New Roman"/>
                        </a:rPr>
                        <a:t>≫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 при решении задач: указания параллелей, на которых Солнце находится в зените в дни равноденствий и солнцестояний;</a:t>
                      </a:r>
                      <a:endParaRPr lang="ru-RU" sz="14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сравнивать продолжительность светового дня в дни равноденствий и солнцестояний в Северном и Южном полушариях;</a:t>
                      </a:r>
                      <a:endParaRPr lang="ru-RU" sz="14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объяснять смену времён года на Земле  движением Земли вокруг Солнца и постоянным наклоном земной оси к плоскости орбиты</a:t>
                      </a:r>
                      <a:r>
                        <a:rPr lang="ru-RU" sz="1400" b="1" kern="0" spc="-20" dirty="0">
                          <a:latin typeface="Times New Roman"/>
                          <a:ea typeface="DejaVu Sans"/>
                          <a:cs typeface="DejaVu Sans"/>
                        </a:rPr>
                        <a:t> Оценочной практической работы 2. 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 Определение </a:t>
                      </a:r>
                      <a:r>
                        <a:rPr lang="ru-RU" sz="1400" kern="0" spc="-20" dirty="0" err="1">
                          <a:latin typeface="Times New Roman"/>
                          <a:ea typeface="DejaVu Sans"/>
                          <a:cs typeface="DejaVu Sans"/>
                        </a:rPr>
                        <a:t>зенитального</a:t>
                      </a:r>
                      <a:r>
                        <a:rPr lang="ru-RU" sz="1400" kern="0" spc="-20" dirty="0">
                          <a:latin typeface="Times New Roman"/>
                          <a:ea typeface="DejaVu Sans"/>
                          <a:cs typeface="DejaVu Sans"/>
                        </a:rPr>
                        <a:t> положения Солнца</a:t>
                      </a:r>
                      <a:endParaRPr lang="ru-RU" sz="14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 spc="-20" dirty="0">
                          <a:latin typeface="Times New Roman"/>
                          <a:ea typeface="DejaVu Sans"/>
                          <a:cs typeface="DejaVu Sans"/>
                        </a:rPr>
                        <a:t>1.2. Патриотическое воспитание 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 spc="-20" dirty="0">
                          <a:latin typeface="Times New Roman"/>
                          <a:ea typeface="DejaVu Sans"/>
                          <a:cs typeface="DejaVu Sans"/>
                        </a:rPr>
                        <a:t>1.4. Эстетическое воспитание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0" spc="-20" dirty="0">
                          <a:latin typeface="Times New Roman"/>
                          <a:ea typeface="DejaVu Sans"/>
                          <a:cs typeface="DejaVu Sans"/>
                        </a:rPr>
                        <a:t>1.5. Ценности научного познания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  <a:tr h="7495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spc="-20" dirty="0" smtClean="0">
                          <a:latin typeface="Liberation Serif"/>
                          <a:ea typeface="DejaVu Sans"/>
                          <a:cs typeface="DejaVu Sans"/>
                        </a:rPr>
                        <a:t>Итого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spc="-20" dirty="0" smtClean="0">
                          <a:latin typeface="Liberation Serif"/>
                          <a:ea typeface="DejaVu Sans"/>
                          <a:cs typeface="DejaVu Sans"/>
                        </a:rPr>
                        <a:t>68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spc="-20" dirty="0" smtClean="0">
                          <a:latin typeface="Liberation Serif"/>
                          <a:ea typeface="DejaVu Sans"/>
                          <a:cs typeface="DejaVu Sans"/>
                        </a:rPr>
                        <a:t>68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spc="-20" dirty="0" smtClean="0">
                          <a:latin typeface="Liberation Serif"/>
                          <a:ea typeface="DejaVu Sans"/>
                          <a:cs typeface="DejaVu Sans"/>
                        </a:rPr>
                        <a:t>Оценочных практических работ 8</a:t>
                      </a: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kern="50" spc="-20" dirty="0"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29600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7281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                 СОГЛАСОВАНО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Протокол заседания МО учителей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естественных наук МОБУ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kern="50" spc="-20" dirty="0" smtClean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Лицея №3 </a:t>
                      </a:r>
                      <a:endParaRPr lang="ru-RU" sz="1400" b="0" kern="50" spc="-20" dirty="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0" kern="50" spc="-20" dirty="0" smtClean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26  </a:t>
                      </a: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kern="50" spc="-20" dirty="0" smtClean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08.2021г </a:t>
                      </a: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№1  </a:t>
                      </a:r>
                      <a:endParaRPr lang="ru-RU" sz="1400" b="0" kern="50" spc="-20" dirty="0" smtClean="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Руководитель МО________ И.В. Фоменко</a:t>
                      </a:r>
                      <a:endParaRPr lang="ru-RU" sz="1400" b="0" kern="50" spc="-20" dirty="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kern="50" spc="-20" dirty="0">
                          <a:latin typeface="Liberation Serif"/>
                          <a:ea typeface="DejaVu Sans"/>
                          <a:cs typeface="DejaVu Sans"/>
                        </a:rPr>
                        <a:t>                                  </a:t>
                      </a: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СОГЛАСОВАНО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       Заместитель директора по </a:t>
                      </a:r>
                      <a:r>
                        <a:rPr lang="ru-RU" sz="1400" b="0" kern="50" spc="-20" dirty="0" smtClean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УМР</a:t>
                      </a:r>
                      <a:endParaRPr lang="ru-RU" sz="1400" b="0" kern="50" spc="-20" dirty="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       МОБУ </a:t>
                      </a:r>
                      <a:r>
                        <a:rPr lang="ru-RU" sz="1400" b="0" kern="50" spc="-20" dirty="0" smtClean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Лицея №3 г. </a:t>
                      </a: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Сочи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      _____________ </a:t>
                      </a:r>
                      <a:r>
                        <a:rPr lang="ru-RU" sz="1400" b="0" kern="50" spc="-20" dirty="0" smtClean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Л.В. </a:t>
                      </a:r>
                      <a:r>
                        <a:rPr lang="ru-RU" sz="1400" b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Драгосав</a:t>
                      </a:r>
                      <a:r>
                        <a:rPr lang="ru-RU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400" b="0" kern="1200" spc="-2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0" kern="50" spc="-20" dirty="0" smtClean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    .08.2021г</a:t>
                      </a:r>
                      <a:endParaRPr lang="ru-RU" sz="1400" b="0" kern="50" spc="-20" dirty="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kern="50" spc="-2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b="17055"/>
          <a:stretch>
            <a:fillRect/>
          </a:stretch>
        </p:blipFill>
        <p:spPr bwMode="auto">
          <a:xfrm>
            <a:off x="1547664" y="260648"/>
            <a:ext cx="5688632" cy="6276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640"/>
          <a:ext cx="82296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201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728192"/>
                <a:gridCol w="504056"/>
                <a:gridCol w="576064"/>
                <a:gridCol w="864096"/>
                <a:gridCol w="936104"/>
                <a:gridCol w="1440160"/>
                <a:gridCol w="1810544"/>
              </a:tblGrid>
              <a:tr h="431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ЗЕМЛЕВЕДЕНИЕ 5 КЛАСС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14300" marR="114300" marT="0" marB="0"/>
                </a:tc>
              </a:tr>
              <a:tr h="827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</a:t>
                      </a:r>
                    </a:p>
                    <a:p>
                      <a:pPr marL="1143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(Разделы, темы)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43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Кол-во</a:t>
                      </a:r>
                    </a:p>
                    <a:p>
                      <a:pPr marL="1143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2620" algn="l"/>
                          <a:tab pos="229362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366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проведения</a:t>
                      </a:r>
                    </a:p>
                    <a:p>
                      <a:pPr marR="113665" algn="l"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13665"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плану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 факту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2620" algn="l"/>
                          <a:tab pos="229362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Материально- техническое оснащение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12620" algn="l"/>
                          <a:tab pos="2293620" algn="l"/>
                        </a:tabLs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Универсальные учебные действия (УУД), проекты,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ИКТ-компетенции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межпредметные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понятия  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79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Введение.</a:t>
                      </a:r>
                      <a:r>
                        <a:rPr lang="ru-RU" sz="1100">
                          <a:latin typeface="Times New Roman"/>
                          <a:ea typeface="Times New Roman"/>
                        </a:rPr>
                        <a:t> Пр.р.1.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01-04.09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endParaRPr lang="ru-RU" sz="11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Презентация "География  как наука"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Объяснять значение понятий "география".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УП: 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Работать с текстом.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Л: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Привести свои примеры, доказывающие значение географии в современном мире.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Наблюдать за географическими объектами своей местности.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590925" algn="l"/>
                        </a:tabLs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0" i="1" dirty="0" smtClean="0">
                          <a:latin typeface="Times New Roman"/>
                          <a:ea typeface="Times New Roman"/>
                        </a:rPr>
                        <a:t>Э.</a:t>
                      </a:r>
                      <a:r>
                        <a:rPr lang="ru-RU" sz="1100" b="1" i="1" dirty="0" smtClean="0">
                          <a:latin typeface="Times New Roman"/>
                          <a:ea typeface="Times New Roman"/>
                        </a:rPr>
                        <a:t>Оценочная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</a:rPr>
                        <a:t>практическая работа 1.</a:t>
                      </a:r>
                      <a:r>
                        <a:rPr lang="ru-RU" sz="1100" dirty="0">
                          <a:latin typeface="Times New Roman"/>
                          <a:ea typeface="Times New Roman"/>
                        </a:rPr>
                        <a:t> Различать изученные географические объекты, процессы и явления, сравнивать географические объекты, процессы и явления на основе известных характерных свойств и проводить их простейшую классификацию.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48196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980728"/>
            <a:ext cx="84249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программ отдельных предметов, курсов, которая должна содержать  разделы: </a:t>
            </a:r>
          </a:p>
          <a:p>
            <a:pPr marL="342900" indent="-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Пояснительная записка. Цели и задачи изучения дисциплины, перечень учебников, пособий, технологии обучения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учебного предмета, курса; 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Содержание учебного предмета, курса;</a:t>
            </a:r>
          </a:p>
          <a:p>
            <a:pPr marL="342900" indent="-342900">
              <a:buFontTx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с указанием количества часов, отводимых на освоение каждой темы. </a:t>
            </a:r>
            <a:r>
              <a:rPr lang="ru-RU" sz="2800" kern="50" spc="-20" dirty="0" smtClean="0">
                <a:latin typeface="Times New Roman" pitchFamily="18" charset="0"/>
                <a:ea typeface="DejaVu Sans"/>
                <a:cs typeface="Times New Roman" pitchFamily="18" charset="0"/>
              </a:rPr>
              <a:t>Основные направления  воспитательной деятельности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548680"/>
            <a:ext cx="8352928" cy="615548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8088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Российская Федерация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Краснодарский край  г. Сочи,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Хостинский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 район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Муниципальное общеобразовательное бюджетное учреждение Лицей №3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им. Героя Советского Союза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Стогова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Н.И.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	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             УТВЕРЖДЕНО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                решение педагогического совета                      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от 31 августа 2021 года протокол         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Председатель_________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М.Ю.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Тертерян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РАБОЧАЯ  ПРОГРАММА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52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hi-I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Mangal" pitchFamily="18" charset="0"/>
              </a:rPr>
              <a:t>По            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Mangal" pitchFamily="18" charset="0"/>
              </a:rPr>
              <a:t>               </a:t>
            </a:r>
            <a:r>
              <a:rPr kumimoji="0" lang="hi-I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Mangal" pitchFamily="18" charset="0"/>
              </a:rPr>
              <a:t> </a:t>
            </a:r>
            <a:r>
              <a:rPr kumimoji="0" lang="hi-I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Mangal" pitchFamily="18" charset="0"/>
              </a:rPr>
              <a:t>ГЕОГРАФИИ</a:t>
            </a:r>
            <a:endParaRPr kumimoji="0" lang="hi-IN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Liberation Serif" charset="-52"/>
              <a:ea typeface="DejaVu Sans" charset="-52"/>
              <a:cs typeface="Mangal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5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Уровень образования (класс)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основное общее образование 5-9 класс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5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Количество часов            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272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Учитель                                 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Фоменко Ирина Васильевна, учитель географии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                                               МОБУ Лицея №3 г. Сочи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DejaVu Sans" charset="-5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Программа разработана в соответствии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charset="-52"/>
                <a:ea typeface="DejaVu Sans" charset="-52"/>
                <a:cs typeface="DejaVu Sans" charset="-52"/>
              </a:rPr>
              <a:t>с ФГОС ООО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39552" y="188640"/>
            <a:ext cx="820891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с учетом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- примерной основой образовательной программы основного общего образования (решение федерального учебно-методического объединения по общему образованию протокол от 8 апреля 2015 г. № 1/15 (в редакции протокола N 1/20 от 04.02.2020 федерального учебно-методического объединения по общему образованию);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примерной программы воспитания (одобрена решением федерального учебно-методического объединения по общему образованию, протокол от 2 июня 2020 г. № 2/20).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с учетом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-рабочей программы к линии УМК под ред. О. А. Климановой, А. И. Алексеева /География. 5—9 классы : /Автор Э. В. Ким.- М. : Дрофа, 2020.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DejaVu Sans"/>
                <a:cs typeface="Times New Roman" pitchFamily="18" charset="0"/>
              </a:rPr>
              <a:t>или УМК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iberation Serif"/>
                <a:ea typeface="Times New Roman" pitchFamily="18" charset="0"/>
                <a:cs typeface="DejaVu Sans"/>
              </a:rPr>
              <a:t> под ред. О. А. Климановой, А. И. Алексеева /География. 5—9 классы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рабочей программы "География Краснодарского края"8-9 классы. Авторы: Голованова О.Б.,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Вислогузова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Е.А., Долгополова О.В., Оганесян Н.Ю., Орлова О.И.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(утверждено на заседании кафедры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естественннаучного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экологического образования ГБОУ ИРО Краснодарского края от 24.06.2019г. №5)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Пояснительная записка.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562538"/>
            <a:ext cx="864096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Цель географии в основной школе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формирование у школьников комплексного, системного и социально ориентированного представления о Земле как планете людей, о закономерностях природных процессов, об особенностях населения и хозяйства, о проблемах взаимодействия общества и природы, об адаптации человека к географическим условиям окружающей среды, о географических подходах к устойчивому развитию территорий.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Задачами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 изучения географии в основной школе являются: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-формирование системы географических знаний как элемента научной картины мира;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познание на конкретных примерах многообразия современной географической среды на разных уровнях (от локального до глобального), что позволяет ориентироваться в мире и представлять его географическую картину;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-познание характера и динамики главных природных, экологических, экономических, социальных, геополитических и иных процессов, происходящих в географическом пространстве России и мира;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DejaVu Sans" charset="-52"/>
                <a:cs typeface="Times New Roman" pitchFamily="18" charset="0"/>
              </a:rPr>
              <a:t>-понимание главных особенностей взаимодействия природы и общества на современном этапе его развития, значения охраны окружающей среды и рационального природопользования, соблюдения стратегии устойчивого развития в масштабах России и мира;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764704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DejaVu Sans" charset="-52"/>
                <a:cs typeface="Times New Roman" pitchFamily="18" charset="0"/>
              </a:rPr>
              <a:t>Основная цель начального курса географии "Землеведение" 5 - 6 класс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DejaVu Sans" charset="-52"/>
                <a:cs typeface="Times New Roman" pitchFamily="18" charset="0"/>
              </a:rPr>
              <a:t>— систематизация знаний о природе и человеке, подготовка учащихся к восприятию с помощью рассмотрения причинно-следственных связей между географическими объектами и явлениями.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DejaVu Sans" charset="-52"/>
                <a:cs typeface="Times New Roman" pitchFamily="18" charset="0"/>
              </a:rPr>
              <a:t>Для успешного достижения основной цели курса необходимость решить следующие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Times New Roman" pitchFamily="18" charset="0"/>
                <a:ea typeface="DejaVu Sans" charset="-52"/>
                <a:cs typeface="Times New Roman" pitchFamily="18" charset="0"/>
              </a:rPr>
              <a:t>учебно-методические </a:t>
            </a:r>
            <a:r>
              <a:rPr lang="ru-RU" sz="2000" b="1" dirty="0" smtClean="0">
                <a:latin typeface="Times New Roman" pitchFamily="18" charset="0"/>
                <a:ea typeface="DejaVu Sans" charset="-52"/>
                <a:cs typeface="Times New Roman" pitchFamily="18" charset="0"/>
              </a:rPr>
              <a:t>задачи начального курса географии: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DejaVu Sans" charset="-52"/>
                <a:cs typeface="Times New Roman" pitchFamily="18" charset="0"/>
              </a:rPr>
              <a:t>актуализировать знания и умения школьников, сформированные у них при изучении курса «Окружающий мир»;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DejaVu Sans" charset="-52"/>
                <a:cs typeface="Times New Roman" pitchFamily="18" charset="0"/>
              </a:rPr>
              <a:t>развивать познавательный интерес учащихся 5 и 6 классов к объектам и процессам окружающего мира;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DejaVu Sans" charset="-52"/>
                <a:cs typeface="Times New Roman" pitchFamily="18" charset="0"/>
              </a:rPr>
              <a:t>научить применять знания о своей местности при изучении природы Земли и человека;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DejaVu Sans" charset="-52"/>
                <a:cs typeface="Times New Roman" pitchFamily="18" charset="0"/>
              </a:rPr>
              <a:t>научить устанавливать связи в системе географических знаний (геолого-геоморфологических, гидрологических и др.),а также между системой физико-географических и общественно-географических знаний.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40000" lnSpcReduction="20000"/>
          </a:bodyPr>
          <a:lstStyle/>
          <a:p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Учебно-методический комплект по предмету "География".</a:t>
            </a: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В реализации программы курса в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5-9 классе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используется</a:t>
            </a:r>
            <a:r>
              <a:rPr lang="ru-RU" sz="5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УМК</a:t>
            </a:r>
            <a:r>
              <a:rPr lang="ru-RU" sz="5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под ред. О. А. Климановой,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И. Алексеева /География. 5—9 классы, ООО "Дрофа".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Данную программу реализуют следующие учебники</a:t>
            </a:r>
            <a:r>
              <a:rPr lang="ru-RU" sz="5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УМК под ред. О. А. Климановой, А. И. Алексеева /География. 5—9 классы, ООО "Дрофа":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География. Землеведение. 5—6 класс: учебник / О. А. Климанова, В. В. Климанов, Э.В. Ким под ред. О. А. Климановой.- М.: ООО "Дрофа", 2019 с изменениями;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2. География. Страноведение. 7 класс:  учебник / О. А. Климанова, В. В. Климанов, Э.В. Ким под ред. О. А. Климановой.- М.: ООО "Дрофа", 2020 с изменениями;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3.География России. Природа и население/ А.И.Алексеев, В.А. Низовцева, Э.В. Ким и др.; под </a:t>
            </a:r>
            <a:r>
              <a:rPr lang="ru-RU" sz="5500" dirty="0" err="1" smtClean="0">
                <a:latin typeface="Times New Roman" pitchFamily="18" charset="0"/>
                <a:cs typeface="Times New Roman" pitchFamily="18" charset="0"/>
              </a:rPr>
              <a:t>ред.А.И.Алексеева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. - М.: АО "Просвещение", 2021;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4. География России. Хозяйство и географические районы/ А.И.Алексеев, В.А. Низовцева, Э.В. Ким, и др.; под ред. А.И.Алексеева. - М.: ООО "Дрофа", 2019;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Методические пособия.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География. Землеведение. 5—6 классы. Методическое пособие (авторы А. В. Румянцев, Э. В. Ким, О. А. Климанова)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География. Страноведение. 7 класс. Методическое пособие (авторы А. В. Румянцев, Э. В. Ким, О. А. Климанова, О. 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Панасенкова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География России. Природа и население. 8—9 классы. Методическое пособие (авторы Э. В. Ким, В. И. Сиротин).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 География России. 8—9 классы. Методическое пособие (авторы Э. В. Ким, В. И. Сиротин).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Образовательная платформа «LECTA» содержит бесплатные интерактивные возможности печатного атласа.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1913</Words>
  <Application>Microsoft Office PowerPoint</Application>
  <PresentationFormat>Экран (4:3)</PresentationFormat>
  <Paragraphs>192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РАБОЧИЕ ПРОГРАММЫ. ГЕОГРАФИЯ. 2021-2022</vt:lpstr>
      <vt:lpstr>Слайд 2</vt:lpstr>
      <vt:lpstr>Слайд 3</vt:lpstr>
      <vt:lpstr>Слайд 4</vt:lpstr>
      <vt:lpstr>Слайд 5</vt:lpstr>
      <vt:lpstr>Пояснительная записка.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3. Тематическое планирование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РАБОЧИЕ ПРОГРАММЫ</dc:title>
  <dc:creator>123</dc:creator>
  <cp:lastModifiedBy>Admin</cp:lastModifiedBy>
  <cp:revision>26</cp:revision>
  <dcterms:created xsi:type="dcterms:W3CDTF">2021-08-26T16:06:18Z</dcterms:created>
  <dcterms:modified xsi:type="dcterms:W3CDTF">2021-09-11T06:35:58Z</dcterms:modified>
</cp:coreProperties>
</file>