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63" r:id="rId3"/>
    <p:sldId id="259" r:id="rId4"/>
    <p:sldId id="256" r:id="rId5"/>
    <p:sldId id="257" r:id="rId6"/>
    <p:sldId id="258" r:id="rId7"/>
    <p:sldId id="261" r:id="rId8"/>
    <p:sldId id="262" r:id="rId9"/>
    <p:sldId id="266" r:id="rId10"/>
    <p:sldId id="265" r:id="rId11"/>
    <p:sldId id="270" r:id="rId12"/>
    <p:sldId id="269" r:id="rId13"/>
    <p:sldId id="268" r:id="rId14"/>
    <p:sldId id="267" r:id="rId15"/>
    <p:sldId id="264" r:id="rId16"/>
    <p:sldId id="260" r:id="rId17"/>
    <p:sldId id="274" r:id="rId18"/>
    <p:sldId id="272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7224" autoAdjust="0"/>
  </p:normalViewPr>
  <p:slideViewPr>
    <p:cSldViewPr>
      <p:cViewPr>
        <p:scale>
          <a:sx n="44" d="100"/>
          <a:sy n="44" d="100"/>
        </p:scale>
        <p:origin x="-1266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drive.google.com/drive/folders/1grjcp0AsBRiJxExJYMepi3Wpgarrb2-v?usp=sharin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gi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3608041"/>
          </a:xfrm>
        </p:spPr>
        <p:txBody>
          <a:bodyPr/>
          <a:lstStyle/>
          <a:p>
            <a:r>
              <a:rPr lang="ru-RU" sz="2800" dirty="0" smtClean="0"/>
              <a:t>КОММУНИКАТИВНО-ОРИЕНТИРОВАННЫЕ  ЗАДАНИЯ  ДЛЯ ПРОВЕДЕНИЯ   КОНТРОЛЬНЫХ  РАБОТ  ПО ВИДАМ РЕЧЕВОЙ  ДЕЯТЕЛЬНОСТИ  В РАМКАХ  ПОДГОТОВКИ  К  НОВОЙ ФОРМЕ  ПИСЬМЕННОЙ  ЧАСТИ  ЕГЭ  ПО ИНОСТРАННОМУ ЯЗЫКУ</a:t>
            </a:r>
            <a:endParaRPr lang="ru-RU" sz="2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051720" y="4941168"/>
            <a:ext cx="6400800" cy="1219200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МОБУ  гимназия №44 г. Сочи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им. В.А. Сухомлинского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Дзюба М.А.,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 английского языка, </a:t>
            </a:r>
            <a:r>
              <a:rPr lang="ru-RU" dirty="0" err="1" smtClean="0">
                <a:solidFill>
                  <a:schemeClr val="tx1"/>
                </a:solidFill>
              </a:rPr>
              <a:t>тьютор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Эксперт ЕГЭ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65313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968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5192" y="447920"/>
            <a:ext cx="8445624" cy="1226632"/>
          </a:xfrm>
        </p:spPr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ru-RU" sz="4000" b="1" dirty="0">
                <a:effectLst/>
              </a:rPr>
              <a:t>Алгоритм описания графика (диаграммы, таблицы)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305634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720840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2</a:t>
            </a:r>
            <a:r>
              <a:rPr lang="ru-RU" sz="2800" dirty="0"/>
              <a:t>. Дать характеристику частям графика, </a:t>
            </a:r>
            <a:r>
              <a:rPr lang="ru-RU" sz="2800" dirty="0">
                <a:solidFill>
                  <a:srgbClr val="C00000"/>
                </a:solidFill>
              </a:rPr>
              <a:t>начиная от самых выраженных фрагментов</a:t>
            </a:r>
            <a:r>
              <a:rPr lang="ru-RU" sz="2800" dirty="0"/>
              <a:t>. </a:t>
            </a:r>
            <a:endParaRPr lang="ru-RU" sz="2800" dirty="0" smtClean="0"/>
          </a:p>
          <a:p>
            <a:pPr algn="just"/>
            <a:endParaRPr lang="en-US" sz="2800" dirty="0"/>
          </a:p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ШАГ 2 – «ПОИСК      ОСОБЕННОСТЕЙ»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230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ru-RU" sz="4000" b="1" dirty="0" smtClean="0">
                <a:effectLst/>
              </a:rPr>
              <a:t>2-3 ОСНОВНЫХ ФАКТА ИЗ ДАННЫХ В ТАБЛИЦЕ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i="1" dirty="0" smtClean="0">
                <a:solidFill>
                  <a:schemeClr val="tx1"/>
                </a:solidFill>
                <a:latin typeface="+mn-lt"/>
              </a:rPr>
              <a:t>According to  the statistics, the total percentage shows  that </a:t>
            </a:r>
            <a:r>
              <a:rPr lang="en-US" i="1" dirty="0" smtClean="0">
                <a:solidFill>
                  <a:srgbClr val="C00000"/>
                </a:solidFill>
                <a:latin typeface="+mn-lt"/>
              </a:rPr>
              <a:t>many teenagers</a:t>
            </a:r>
            <a:r>
              <a:rPr lang="en-US" i="1" dirty="0" smtClean="0">
                <a:solidFill>
                  <a:schemeClr val="tx1"/>
                </a:solidFill>
                <a:latin typeface="+mn-lt"/>
              </a:rPr>
              <a:t> like reading books  of two or three genres.  In addition, </a:t>
            </a:r>
            <a:r>
              <a:rPr lang="en-US" i="1" dirty="0" smtClean="0">
                <a:solidFill>
                  <a:srgbClr val="C00000"/>
                </a:solidFill>
                <a:latin typeface="+mn-lt"/>
              </a:rPr>
              <a:t>the majority of preferred books  </a:t>
            </a:r>
            <a:r>
              <a:rPr lang="en-US" i="1" dirty="0" smtClean="0">
                <a:solidFill>
                  <a:schemeClr val="tx1"/>
                </a:solidFill>
                <a:latin typeface="+mn-lt"/>
              </a:rPr>
              <a:t>are short stories, not long novels. </a:t>
            </a:r>
            <a:endParaRPr lang="ru-RU" i="1" dirty="0" smtClean="0">
              <a:solidFill>
                <a:schemeClr val="tx1"/>
              </a:solidFill>
              <a:latin typeface="+mn-lt"/>
            </a:endParaRPr>
          </a:p>
          <a:p>
            <a:pPr marL="0" indent="0" algn="just">
              <a:buNone/>
            </a:pPr>
            <a:endParaRPr lang="ru-RU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305634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7" y="1674966"/>
            <a:ext cx="3732411" cy="414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4066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5192" y="447920"/>
            <a:ext cx="8445624" cy="1226632"/>
          </a:xfrm>
        </p:spPr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ru-RU" sz="4000" b="1" dirty="0">
                <a:effectLst/>
              </a:rPr>
              <a:t>Алгоритм описания графика (диаграммы, таблицы)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305634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720840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/>
              <a:t>3</a:t>
            </a:r>
            <a:r>
              <a:rPr lang="ru-RU" sz="2800" dirty="0" smtClean="0"/>
              <a:t>. </a:t>
            </a:r>
            <a:r>
              <a:rPr lang="ru-RU" sz="2800" dirty="0"/>
              <a:t>Дать </a:t>
            </a:r>
            <a:r>
              <a:rPr lang="ru-RU" sz="2800" dirty="0" smtClean="0"/>
              <a:t>сравнительную характеристику графика. </a:t>
            </a:r>
            <a:r>
              <a:rPr lang="ru-RU" sz="2800" dirty="0"/>
              <a:t>Если можно выделить тенденцию — уменьшение или увеличение чего-либо, обязательно сказать и об этом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ШАГ 3 – «СРАВНЕНИЕ»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358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67544"/>
          </a:xfrm>
        </p:spPr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en-US" sz="4000" b="1" dirty="0" smtClean="0">
                <a:effectLst/>
              </a:rPr>
              <a:t>1-2 </a:t>
            </a:r>
            <a:r>
              <a:rPr lang="ru-RU" sz="4000" b="1" dirty="0" smtClean="0">
                <a:effectLst/>
              </a:rPr>
              <a:t> СУЩЕСТВЕННЫЕ СРАВНЕНИЯ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i="1" dirty="0" smtClean="0">
                <a:solidFill>
                  <a:schemeClr val="tx1"/>
                </a:solidFill>
                <a:latin typeface="+mn-lt"/>
              </a:rPr>
              <a:t>The popularity of 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the adventure, detective, war and spy </a:t>
            </a:r>
            <a:r>
              <a:rPr lang="en-US" i="1" dirty="0" smtClean="0">
                <a:solidFill>
                  <a:schemeClr val="tx1"/>
                </a:solidFill>
                <a:latin typeface="+mn-lt"/>
              </a:rPr>
              <a:t>stories is </a:t>
            </a:r>
            <a:r>
              <a:rPr lang="en-US" i="1" dirty="0" smtClean="0">
                <a:solidFill>
                  <a:srgbClr val="C00000"/>
                </a:solidFill>
                <a:latin typeface="+mn-lt"/>
              </a:rPr>
              <a:t>the highest, it is more than 55 </a:t>
            </a:r>
            <a:r>
              <a:rPr lang="en-US" i="1" dirty="0">
                <a:solidFill>
                  <a:srgbClr val="C00000"/>
                </a:solidFill>
                <a:latin typeface="+mn-lt"/>
              </a:rPr>
              <a:t>% of </a:t>
            </a:r>
            <a:r>
              <a:rPr lang="en-US" i="1" dirty="0" err="1" smtClean="0">
                <a:solidFill>
                  <a:srgbClr val="C00000"/>
                </a:solidFill>
                <a:latin typeface="+mn-lt"/>
              </a:rPr>
              <a:t>pollees</a:t>
            </a:r>
            <a:r>
              <a:rPr lang="en-US" i="1" dirty="0" smtClean="0">
                <a:solidFill>
                  <a:srgbClr val="C00000"/>
                </a:solidFill>
                <a:latin typeface="+mn-lt"/>
              </a:rPr>
              <a:t>.</a:t>
            </a:r>
            <a:r>
              <a:rPr lang="en-US" i="1" dirty="0" smtClean="0">
                <a:solidFill>
                  <a:schemeClr val="tx1"/>
                </a:solidFill>
                <a:latin typeface="+mn-lt"/>
              </a:rPr>
              <a:t> The 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considerable amount of </a:t>
            </a:r>
            <a:r>
              <a:rPr lang="en-US" i="1" dirty="0" smtClean="0">
                <a:solidFill>
                  <a:schemeClr val="tx1"/>
                </a:solidFill>
                <a:latin typeface="+mn-lt"/>
              </a:rPr>
              <a:t>readers also tend to choose the sport stories (nearly the half)  </a:t>
            </a:r>
            <a:r>
              <a:rPr lang="en-US" i="1" dirty="0" smtClean="0">
                <a:solidFill>
                  <a:srgbClr val="C00000"/>
                </a:solidFill>
                <a:latin typeface="+mn-lt"/>
              </a:rPr>
              <a:t>more than </a:t>
            </a:r>
            <a:r>
              <a:rPr lang="en-US" i="1" dirty="0" smtClean="0">
                <a:solidFill>
                  <a:schemeClr val="tx1"/>
                </a:solidFill>
                <a:latin typeface="+mn-lt"/>
              </a:rPr>
              <a:t>animal novels (slightly 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less than 30</a:t>
            </a:r>
            <a:r>
              <a:rPr lang="en-US" i="1" dirty="0" smtClean="0">
                <a:solidFill>
                  <a:schemeClr val="tx1"/>
                </a:solidFill>
                <a:latin typeface="+mn-lt"/>
              </a:rPr>
              <a:t>%) . As 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it is evident from the </a:t>
            </a:r>
            <a:r>
              <a:rPr lang="en-US" i="1" dirty="0" smtClean="0">
                <a:solidFill>
                  <a:schemeClr val="tx1"/>
                </a:solidFill>
                <a:latin typeface="+mn-lt"/>
              </a:rPr>
              <a:t> table, on the opposite,  </a:t>
            </a:r>
            <a:r>
              <a:rPr lang="en-US" i="1" dirty="0" smtClean="0">
                <a:solidFill>
                  <a:srgbClr val="C00000"/>
                </a:solidFill>
                <a:latin typeface="+mn-lt"/>
              </a:rPr>
              <a:t>the lowest level of popularity</a:t>
            </a:r>
            <a:r>
              <a:rPr lang="en-US" i="1" dirty="0" smtClean="0">
                <a:solidFill>
                  <a:schemeClr val="tx1"/>
                </a:solidFill>
                <a:latin typeface="+mn-lt"/>
              </a:rPr>
              <a:t>  are among the teenagers who are interested in romance novels. </a:t>
            </a:r>
            <a:endParaRPr lang="ru-RU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305634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7" y="1674966"/>
            <a:ext cx="3732411" cy="414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9056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Возможная проблема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ШАГ 4 «РЕШЕНИЕ ПРОБЛЕМЫ»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Необходимо назвать проблему и написать способы ее решения.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65167"/>
            <a:ext cx="7659033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187624" y="4077072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i="1" dirty="0">
                <a:solidFill>
                  <a:srgbClr val="C00000"/>
                </a:solidFill>
              </a:rPr>
              <a:t>In my opinion, the statistics in the table reveal an important problem</a:t>
            </a:r>
            <a:r>
              <a:rPr lang="en-US" sz="2400" i="1" dirty="0"/>
              <a:t>. We can see that teenagers are not interested in biographies and are therefore missing out on a great amount of wisdom contained in these books. </a:t>
            </a:r>
            <a:r>
              <a:rPr lang="en-US" sz="2400" i="1" dirty="0">
                <a:solidFill>
                  <a:srgbClr val="C00000"/>
                </a:solidFill>
              </a:rPr>
              <a:t>I think that in order to solve this problem</a:t>
            </a:r>
            <a:r>
              <a:rPr lang="en-US" sz="2400" i="1" dirty="0"/>
              <a:t> biographies should be included in the school curriculum.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676735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90200"/>
            <a:ext cx="8445624" cy="1226632"/>
          </a:xfrm>
        </p:spPr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ru-RU" sz="4000" b="1" dirty="0">
                <a:effectLst/>
              </a:rPr>
              <a:t>Алгоритм описания графика (диаграммы, таблицы</a:t>
            </a:r>
            <a:r>
              <a:rPr lang="ru-RU" sz="4000" b="1" dirty="0" smtClean="0">
                <a:effectLst/>
              </a:rPr>
              <a:t>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305634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988840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Небольшой </a:t>
            </a:r>
            <a:r>
              <a:rPr lang="ru-RU" sz="2800" dirty="0"/>
              <a:t>вывод или </a:t>
            </a:r>
            <a:r>
              <a:rPr lang="ru-RU" sz="2800" dirty="0" smtClean="0"/>
              <a:t>заключение</a:t>
            </a:r>
            <a:endParaRPr lang="en-US" sz="2800" dirty="0" smtClean="0"/>
          </a:p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ШАГ 5 – МНЕНИЕ АВТОРА </a:t>
            </a:r>
            <a:r>
              <a:rPr lang="ru-RU" sz="2800" dirty="0" smtClean="0"/>
              <a:t>(на основе жизненного опыта)</a:t>
            </a:r>
            <a:endParaRPr lang="en-US" sz="2800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en-US" sz="2400" b="1" i="1" dirty="0" smtClean="0">
                <a:solidFill>
                  <a:srgbClr val="C00000"/>
                </a:solidFill>
              </a:rPr>
              <a:t>To sum up, I firmly believe</a:t>
            </a:r>
            <a:r>
              <a:rPr lang="en-US" sz="2400" i="1" dirty="0" smtClean="0"/>
              <a:t>, </a:t>
            </a:r>
            <a:r>
              <a:rPr lang="en-US" sz="2400" i="1" u="sng" dirty="0" smtClean="0"/>
              <a:t>reading </a:t>
            </a:r>
            <a:r>
              <a:rPr lang="en-US" sz="2400" i="1" u="sng" dirty="0"/>
              <a:t>broadens </a:t>
            </a:r>
            <a:r>
              <a:rPr lang="en-US" sz="2400" i="1" dirty="0" smtClean="0"/>
              <a:t>our horizons</a:t>
            </a:r>
            <a:r>
              <a:rPr lang="en-US" sz="2400" i="1" u="sng" dirty="0"/>
              <a:t>, enriches </a:t>
            </a:r>
            <a:r>
              <a:rPr lang="en-US" sz="2400" i="1" dirty="0" smtClean="0"/>
              <a:t>our </a:t>
            </a:r>
            <a:r>
              <a:rPr lang="en-US" sz="2400" i="1" dirty="0"/>
              <a:t>inner world, </a:t>
            </a:r>
            <a:r>
              <a:rPr lang="en-US" sz="2400" i="1" u="sng" dirty="0"/>
              <a:t>makes </a:t>
            </a:r>
            <a:r>
              <a:rPr lang="en-US" sz="2400" i="1" u="sng" dirty="0" smtClean="0"/>
              <a:t>us </a:t>
            </a:r>
            <a:r>
              <a:rPr lang="en-US" sz="2400" i="1" u="sng" dirty="0"/>
              <a:t>smarter</a:t>
            </a:r>
            <a:r>
              <a:rPr lang="en-US" sz="2400" i="1" dirty="0"/>
              <a:t>, and has a positive effect on memory. </a:t>
            </a:r>
            <a:r>
              <a:rPr lang="en-US" sz="2400" i="1" u="sng" dirty="0"/>
              <a:t>Reading books increases </a:t>
            </a:r>
            <a:r>
              <a:rPr lang="en-US" sz="2400" i="1" dirty="0"/>
              <a:t>a person's vocabulary, </a:t>
            </a:r>
            <a:r>
              <a:rPr lang="en-US" sz="2400" i="1" u="sng" dirty="0"/>
              <a:t>contributes</a:t>
            </a:r>
            <a:r>
              <a:rPr lang="en-US" sz="2400" i="1" dirty="0"/>
              <a:t> to the development of clearer </a:t>
            </a:r>
            <a:r>
              <a:rPr lang="en-US" sz="2400" i="1" dirty="0" smtClean="0"/>
              <a:t>thinking</a:t>
            </a:r>
            <a:r>
              <a:rPr lang="en-US" sz="2400" i="1" dirty="0"/>
              <a:t>, which allows to formulate and express thoughts more clearly.</a:t>
            </a:r>
            <a:r>
              <a:rPr lang="ru-RU" sz="2400" i="1" dirty="0"/>
              <a:t/>
            </a:r>
            <a:br>
              <a:rPr lang="ru-RU" sz="2400" i="1" dirty="0"/>
            </a:b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763379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5192" y="280507"/>
            <a:ext cx="8445624" cy="1226632"/>
          </a:xfrm>
        </p:spPr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ru-RU" sz="4000" b="1" dirty="0">
                <a:effectLst/>
              </a:rPr>
              <a:t>Лексическая составляющая эссе английский ЕГЭ 2022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305634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720840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ВВОДНЫЕ ВЫРАЖЕНИЯ И СРЕДСТВА СВЯЗИ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Например</a:t>
            </a:r>
            <a:r>
              <a:rPr lang="ru-RU" dirty="0"/>
              <a:t>, начать можно со слов </a:t>
            </a:r>
            <a:endParaRPr lang="ru-RU" dirty="0" smtClean="0"/>
          </a:p>
          <a:p>
            <a:r>
              <a:rPr lang="ru-RU" b="1" dirty="0" err="1" smtClean="0">
                <a:solidFill>
                  <a:srgbClr val="002060"/>
                </a:solidFill>
              </a:rPr>
              <a:t>According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to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the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chart</a:t>
            </a:r>
            <a:r>
              <a:rPr lang="ru-RU" b="1" dirty="0">
                <a:solidFill>
                  <a:srgbClr val="002060"/>
                </a:solidFill>
              </a:rPr>
              <a:t> / </a:t>
            </a:r>
            <a:r>
              <a:rPr lang="ru-RU" b="1" dirty="0" err="1">
                <a:solidFill>
                  <a:srgbClr val="002060"/>
                </a:solidFill>
              </a:rPr>
              <a:t>data</a:t>
            </a:r>
            <a:r>
              <a:rPr lang="ru-RU" b="1" dirty="0">
                <a:solidFill>
                  <a:srgbClr val="002060"/>
                </a:solidFill>
              </a:rPr>
              <a:t> / </a:t>
            </a:r>
            <a:r>
              <a:rPr lang="ru-RU" b="1" dirty="0" err="1">
                <a:solidFill>
                  <a:srgbClr val="002060"/>
                </a:solidFill>
              </a:rPr>
              <a:t>information</a:t>
            </a:r>
            <a:r>
              <a:rPr lang="ru-RU" b="1" dirty="0">
                <a:solidFill>
                  <a:srgbClr val="002060"/>
                </a:solidFill>
              </a:rPr>
              <a:t>…</a:t>
            </a:r>
            <a:r>
              <a:rPr lang="ru-RU" dirty="0"/>
              <a:t> — Согласно графику, данным, информации</a:t>
            </a:r>
            <a:r>
              <a:rPr lang="ru-RU" dirty="0" smtClean="0"/>
              <a:t>…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The provided graph shows… </a:t>
            </a:r>
            <a:r>
              <a:rPr lang="ru-RU" dirty="0"/>
              <a:t>Предоставленный график показывает</a:t>
            </a:r>
            <a:r>
              <a:rPr lang="en-US" dirty="0"/>
              <a:t>… </a:t>
            </a:r>
            <a:r>
              <a:rPr lang="en-US" b="1" dirty="0">
                <a:solidFill>
                  <a:srgbClr val="002060"/>
                </a:solidFill>
              </a:rPr>
              <a:t>A closer look at the data reveals… </a:t>
            </a:r>
            <a:r>
              <a:rPr lang="ru-RU" dirty="0"/>
              <a:t>Более внимательный взгляд на данные показывает….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C00000"/>
                </a:solidFill>
              </a:rPr>
              <a:t>ЛОГИЧЕСКОЕ ПОСТРОЕНИЕ ТЕКСТА: 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tx2">
                    <a:lumMod val="50000"/>
                  </a:schemeClr>
                </a:solidFill>
              </a:rPr>
              <a:t>firstly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b="1" i="1" dirty="0" err="1">
                <a:solidFill>
                  <a:schemeClr val="tx2">
                    <a:lumMod val="50000"/>
                  </a:schemeClr>
                </a:solidFill>
              </a:rPr>
              <a:t>secondly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b="1" i="1" dirty="0" err="1">
                <a:solidFill>
                  <a:schemeClr val="tx2">
                    <a:lumMod val="50000"/>
                  </a:schemeClr>
                </a:solidFill>
              </a:rPr>
              <a:t>finally</a:t>
            </a:r>
            <a:r>
              <a:rPr lang="ru-RU" dirty="0"/>
              <a:t> (во-первых, во-вторых, в конце </a:t>
            </a:r>
            <a:r>
              <a:rPr lang="ru-RU" dirty="0" smtClean="0"/>
              <a:t>концов)</a:t>
            </a:r>
          </a:p>
          <a:p>
            <a:r>
              <a:rPr lang="ru-RU" dirty="0" smtClean="0"/>
              <a:t>Добавление информации -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как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apart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from</a:t>
            </a:r>
            <a:r>
              <a:rPr lang="ru-RU" dirty="0"/>
              <a:t>… — помимо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also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as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well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as</a:t>
            </a:r>
            <a:r>
              <a:rPr lang="ru-RU" dirty="0"/>
              <a:t>) - а также,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along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with</a:t>
            </a:r>
            <a:r>
              <a:rPr lang="ru-RU" dirty="0"/>
              <a:t> (наряду с</a:t>
            </a:r>
            <a:r>
              <a:rPr lang="ru-RU" dirty="0" smtClean="0"/>
              <a:t>),</a:t>
            </a:r>
          </a:p>
          <a:p>
            <a:r>
              <a:rPr lang="ru-RU" dirty="0" smtClean="0"/>
              <a:t>Указание на </a:t>
            </a:r>
            <a:r>
              <a:rPr lang="ru-RU" dirty="0"/>
              <a:t>показатели, которые значительно </a:t>
            </a:r>
            <a:r>
              <a:rPr lang="ru-RU" dirty="0" smtClean="0"/>
              <a:t>отличаются-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as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opposed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to</a:t>
            </a:r>
            <a:r>
              <a:rPr lang="ru-RU" dirty="0"/>
              <a:t> (нежели чем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),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in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contrast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to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unlike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/>
              <a:t>(в отличии от),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however</a:t>
            </a:r>
            <a:r>
              <a:rPr lang="ru-RU" dirty="0"/>
              <a:t> (однако) и так далее.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361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ocalAdmin\Downloads\ЕГЭ 2022\эссе шалон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6120680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910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7142" y="260648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77142" y="481261"/>
            <a:ext cx="7992888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Reading is an important part of education and if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adults want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to encourage teenagers to read, they need to know what kinds of books most appeal to young people.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I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am working on 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</a:rPr>
              <a:t>a project about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 what books modern teenagers most often choose to read. I 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</a:rPr>
              <a:t>conducted a survey among schoolchildren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 about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 it.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Based on the survey data, a list of 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</a:rPr>
              <a:t>the top five preferred genres was compiled.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The table provides data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of my poll in percent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      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I can identify two main features of the statistics presented in the table.  The first one is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that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the total percentage shows  that many teenagers like reading books  of two or three genres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And the second key feature is that,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the majority of preferred books  are short stories, not long novels. </a:t>
            </a:r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     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It is also worth mentioning that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 t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he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popularity of the adventure, detective, war and spy stories is the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highest. 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As 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</a:rPr>
              <a:t>it is evident from the  table,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on the opposite,  the lowest level of popularity  are among the teenagers who are interested in romance novels. </a:t>
            </a:r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i="1" dirty="0" smtClean="0">
                <a:solidFill>
                  <a:schemeClr val="accent3"/>
                </a:solidFill>
              </a:rPr>
              <a:t>        In </a:t>
            </a:r>
            <a:r>
              <a:rPr lang="en-US" i="1" dirty="0">
                <a:solidFill>
                  <a:schemeClr val="accent3"/>
                </a:solidFill>
              </a:rPr>
              <a:t>my opinion, the statistics in the table reveal an important problem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Teenagers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are not interested in biographies and are therefore missing out on a great amount of wisdom contained in these books</a:t>
            </a:r>
            <a:r>
              <a:rPr lang="en-US" i="1" dirty="0">
                <a:solidFill>
                  <a:schemeClr val="accent3"/>
                </a:solidFill>
              </a:rPr>
              <a:t>. I think that in order to solve this problem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 biographies should be included in the school curriculum.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     </a:t>
            </a:r>
            <a:endParaRPr lang="en-US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i="1" smtClean="0">
                <a:solidFill>
                  <a:schemeClr val="accent3"/>
                </a:solidFill>
              </a:rPr>
              <a:t>      </a:t>
            </a:r>
            <a:r>
              <a:rPr lang="en-US" b="1" i="1" smtClean="0">
                <a:solidFill>
                  <a:schemeClr val="accent3"/>
                </a:solidFill>
              </a:rPr>
              <a:t>To </a:t>
            </a:r>
            <a:r>
              <a:rPr lang="en-US" b="1" i="1" dirty="0">
                <a:solidFill>
                  <a:schemeClr val="accent3"/>
                </a:solidFill>
              </a:rPr>
              <a:t>sum up, I firmly believe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, reading broadens our horizons, enriches our inner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world.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Reading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contributes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to the development of clearer thinking, which allows to formulate and express thoughts more clearly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0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words)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i="1" dirty="0">
                <a:solidFill>
                  <a:schemeClr val="tx2">
                    <a:lumMod val="50000"/>
                  </a:schemeClr>
                </a:solidFill>
              </a:rPr>
            </a:b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1600" i="1" dirty="0" smtClean="0"/>
          </a:p>
          <a:p>
            <a:endParaRPr lang="ru-RU" sz="1600" i="1" dirty="0"/>
          </a:p>
          <a:p>
            <a:endParaRPr lang="ru-RU" sz="1600" i="1" dirty="0"/>
          </a:p>
          <a:p>
            <a:endParaRPr lang="ru-RU" sz="1600" i="1" dirty="0"/>
          </a:p>
          <a:p>
            <a:endParaRPr lang="ru-RU" sz="1600" i="1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09091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63488"/>
          </a:xfrm>
        </p:spPr>
        <p:txBody>
          <a:bodyPr/>
          <a:lstStyle/>
          <a:p>
            <a:pPr>
              <a:lnSpc>
                <a:spcPts val="3200"/>
              </a:lnSpc>
            </a:pPr>
            <a:r>
              <a:rPr lang="ru-RU" sz="2800" dirty="0" smtClean="0"/>
              <a:t> </a:t>
            </a:r>
            <a:r>
              <a:rPr lang="ru-RU" sz="2800" dirty="0"/>
              <a:t>Дополнительная справочная информация и примеры описания графиков, таблиц и схем: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8179" y="1268760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goodluckielts.com</a:t>
            </a:r>
            <a:r>
              <a:rPr lang="ru-RU" dirty="0" smtClean="0"/>
              <a:t> </a:t>
            </a:r>
            <a:r>
              <a:rPr lang="ru-RU" dirty="0"/>
              <a:t>— ключевые слова при описании схем; </a:t>
            </a:r>
            <a:endParaRPr lang="en-US" dirty="0" smtClean="0"/>
          </a:p>
          <a:p>
            <a:r>
              <a:rPr lang="ru-RU" b="1" dirty="0" smtClean="0"/>
              <a:t>world-english.org</a:t>
            </a:r>
            <a:r>
              <a:rPr lang="ru-RU" dirty="0" smtClean="0"/>
              <a:t> </a:t>
            </a:r>
            <a:r>
              <a:rPr lang="ru-RU" dirty="0"/>
              <a:t>— хорошие образцы описания графиков и диаграмм; </a:t>
            </a:r>
          </a:p>
          <a:p>
            <a:r>
              <a:rPr lang="ru-RU" b="1" dirty="0"/>
              <a:t>examenglish.com</a:t>
            </a:r>
            <a:r>
              <a:rPr lang="ru-RU" dirty="0"/>
              <a:t> – образец описания круговой диаграммы </a:t>
            </a:r>
          </a:p>
          <a:p>
            <a:r>
              <a:rPr lang="ru-RU" b="1" dirty="0"/>
              <a:t>ielts-exam.net</a:t>
            </a:r>
            <a:r>
              <a:rPr lang="ru-RU" dirty="0"/>
              <a:t> – образец описания линейного графика </a:t>
            </a:r>
          </a:p>
          <a:p>
            <a:r>
              <a:rPr lang="ru-RU" b="1" dirty="0"/>
              <a:t>docstoc.com </a:t>
            </a:r>
            <a:r>
              <a:rPr lang="ru-RU" dirty="0"/>
              <a:t>– примеры описания диаграмм и графиков </a:t>
            </a:r>
          </a:p>
          <a:p>
            <a:r>
              <a:rPr lang="ru-RU" b="1" dirty="0"/>
              <a:t>scribd.com </a:t>
            </a:r>
            <a:r>
              <a:rPr lang="ru-RU" dirty="0"/>
              <a:t>– большой сборник описаний диаграмм и графиков </a:t>
            </a:r>
          </a:p>
          <a:p>
            <a:r>
              <a:rPr lang="ru-RU" b="1" dirty="0"/>
              <a:t>cstl.syr.edu</a:t>
            </a:r>
            <a:r>
              <a:rPr lang="ru-RU" dirty="0"/>
              <a:t> – хорошая книга о всех видах диаграмм, графиков и таблиц на английском языке с иллюстрациями, упражнениями и ответами. </a:t>
            </a:r>
          </a:p>
          <a:p>
            <a:r>
              <a:rPr lang="ru-RU" b="1" dirty="0"/>
              <a:t>admc.hct.ac.ae</a:t>
            </a:r>
            <a:r>
              <a:rPr lang="ru-RU" dirty="0"/>
              <a:t> – про все виды графиков и диаграмм. </a:t>
            </a:r>
          </a:p>
          <a:p>
            <a:r>
              <a:rPr lang="ru-RU" b="1" dirty="0"/>
              <a:t>adw.hct.ac.ae и admc.hct.ac.ae </a:t>
            </a:r>
            <a:r>
              <a:rPr lang="ru-RU" dirty="0"/>
              <a:t>— описание графиков на английском и «</a:t>
            </a:r>
            <a:r>
              <a:rPr lang="ru-RU" dirty="0" err="1"/>
              <a:t>demand</a:t>
            </a:r>
            <a:r>
              <a:rPr lang="ru-RU" dirty="0"/>
              <a:t> </a:t>
            </a:r>
            <a:r>
              <a:rPr lang="ru-RU" dirty="0" err="1"/>
              <a:t>curve</a:t>
            </a:r>
            <a:r>
              <a:rPr lang="ru-RU" dirty="0"/>
              <a:t>», кривых спроса; </a:t>
            </a:r>
          </a:p>
          <a:p>
            <a:r>
              <a:rPr lang="ru-RU" dirty="0" smtClean="0"/>
              <a:t>Данная презентация и примерный шаблон - </a:t>
            </a:r>
            <a:r>
              <a:rPr lang="en-US" i="1" dirty="0">
                <a:solidFill>
                  <a:schemeClr val="tx2"/>
                </a:solidFill>
                <a:hlinkClick r:id="rId2"/>
              </a:rPr>
              <a:t>https://</a:t>
            </a:r>
            <a:r>
              <a:rPr lang="en-US" i="1" dirty="0" smtClean="0">
                <a:solidFill>
                  <a:schemeClr val="tx2"/>
                </a:solidFill>
                <a:hlinkClick r:id="rId2"/>
              </a:rPr>
              <a:t>drive.google.com/drive/folders/1grjcp0AsBRiJxExJYMepi3Wpgarrb2-v?usp=sharing</a:t>
            </a:r>
            <a:r>
              <a:rPr lang="ru-RU" i="1" dirty="0" smtClean="0">
                <a:solidFill>
                  <a:schemeClr val="tx2"/>
                </a:solidFill>
              </a:rPr>
              <a:t>  </a:t>
            </a:r>
            <a:endParaRPr lang="ru-RU" i="1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077879"/>
            <a:ext cx="1390600" cy="13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979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930893"/>
            <a:ext cx="8445624" cy="749482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</a:pPr>
            <a:r>
              <a:rPr lang="en-US" sz="3200" b="1" dirty="0" smtClean="0">
                <a:effectLst/>
              </a:rPr>
              <a:t> </a:t>
            </a:r>
            <a:endParaRPr lang="ru-RU" sz="32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674966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54" y="1412776"/>
            <a:ext cx="4524721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265" y="1412776"/>
            <a:ext cx="3438525" cy="4104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55576" y="401362"/>
            <a:ext cx="76752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Алгоритм описания графика (диаграммы,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таблицы). Задание 40.1/ 40.2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578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/>
          <a:lstStyle/>
          <a:p>
            <a:r>
              <a:rPr lang="ru-RU" dirty="0" smtClean="0"/>
              <a:t>Критерии оценивания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25" y="1628800"/>
            <a:ext cx="3888432" cy="468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7" y="1340768"/>
            <a:ext cx="3959563" cy="4968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34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720081"/>
          </a:xfrm>
        </p:spPr>
        <p:txBody>
          <a:bodyPr/>
          <a:lstStyle/>
          <a:p>
            <a:r>
              <a:rPr lang="ru-RU" sz="4400" b="1" dirty="0" smtClean="0"/>
              <a:t>Определить вид графика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8738" y="1196752"/>
            <a:ext cx="2736304" cy="51334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chemeClr val="tx1"/>
                </a:solidFill>
              </a:rPr>
              <a:t>Line </a:t>
            </a:r>
            <a:r>
              <a:rPr lang="en-US" b="1" dirty="0" smtClean="0">
                <a:solidFill>
                  <a:schemeClr val="tx1"/>
                </a:solidFill>
              </a:rPr>
              <a:t>Graph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20" y="1844784"/>
            <a:ext cx="2592288" cy="195548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307553" y="1290786"/>
            <a:ext cx="1238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Table chart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014" y="1844784"/>
            <a:ext cx="2433110" cy="175685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164288" y="1290786"/>
            <a:ext cx="1053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Pie Chart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740" y="1712632"/>
            <a:ext cx="1952589" cy="232748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443509" y="4163933"/>
            <a:ext cx="1083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Bar Chart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62" y="4533265"/>
            <a:ext cx="2734246" cy="148696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563888" y="3979267"/>
            <a:ext cx="3286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Process Diagram ( A Flow Chart) 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163" y="4542144"/>
            <a:ext cx="3360213" cy="192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70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9341" y="1866047"/>
            <a:ext cx="799288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Общее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слово для разных графиков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— </a:t>
            </a:r>
            <a:r>
              <a:rPr lang="ru-RU" sz="2000" b="1" dirty="0" err="1">
                <a:solidFill>
                  <a:srgbClr val="C00000"/>
                </a:solidFill>
              </a:rPr>
              <a:t>chart</a:t>
            </a:r>
            <a:r>
              <a:rPr lang="ru-RU" sz="2000" b="1" dirty="0">
                <a:solidFill>
                  <a:srgbClr val="C00000"/>
                </a:solidFill>
              </a:rPr>
              <a:t>.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lvl="0"/>
            <a:r>
              <a:rPr lang="ru-RU" sz="2000" b="1" dirty="0" err="1" smtClean="0">
                <a:solidFill>
                  <a:srgbClr val="C00000"/>
                </a:solidFill>
              </a:rPr>
              <a:t>Chart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— это графическое отображение информации в виде диаграммы, графика, схемы и так далее. </a:t>
            </a:r>
          </a:p>
          <a:p>
            <a:r>
              <a:rPr lang="ru-RU" sz="2000" b="1" dirty="0" err="1" smtClean="0">
                <a:solidFill>
                  <a:srgbClr val="C00000"/>
                </a:solidFill>
              </a:rPr>
              <a:t>pie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chart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— круговая диаграмма, разделенная на части, как куски пирога.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F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000" b="1" dirty="0" err="1" smtClean="0">
                <a:solidFill>
                  <a:srgbClr val="C00000"/>
                </a:solidFill>
              </a:rPr>
              <a:t>low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chart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— это схемы, обычно так отображают различные механизмы работы, алгоритмы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bar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chart</a:t>
            </a:r>
            <a:r>
              <a:rPr lang="ru-RU" sz="2000" b="1" dirty="0">
                <a:solidFill>
                  <a:srgbClr val="C00000"/>
                </a:solidFill>
              </a:rPr>
              <a:t> или </a:t>
            </a:r>
            <a:r>
              <a:rPr lang="ru-RU" sz="2000" b="1" dirty="0" err="1">
                <a:solidFill>
                  <a:srgbClr val="C00000"/>
                </a:solidFill>
              </a:rPr>
              <a:t>bar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graph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— информация отображается в виде столбцов, можно встретить </a:t>
            </a:r>
            <a:r>
              <a:rPr lang="ru-RU" sz="2000" b="1" dirty="0" err="1">
                <a:solidFill>
                  <a:srgbClr val="C00000"/>
                </a:solidFill>
              </a:rPr>
              <a:t>vertical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bar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charts</a:t>
            </a:r>
            <a:r>
              <a:rPr lang="ru-RU" sz="2000" b="1" dirty="0">
                <a:solidFill>
                  <a:srgbClr val="C00000"/>
                </a:solidFill>
              </a:rPr>
              <a:t>/</a:t>
            </a:r>
            <a:r>
              <a:rPr lang="ru-RU" sz="2000" b="1" dirty="0" err="1">
                <a:solidFill>
                  <a:srgbClr val="C00000"/>
                </a:solidFill>
              </a:rPr>
              <a:t>graphs</a:t>
            </a:r>
            <a:r>
              <a:rPr lang="ru-RU" sz="2000" b="1" dirty="0">
                <a:solidFill>
                  <a:srgbClr val="C00000"/>
                </a:solidFill>
              </a:rPr>
              <a:t> и </a:t>
            </a:r>
            <a:r>
              <a:rPr lang="ru-RU" sz="2000" b="1" dirty="0" err="1">
                <a:solidFill>
                  <a:srgbClr val="C00000"/>
                </a:solidFill>
              </a:rPr>
              <a:t>horizontal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bar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charts</a:t>
            </a:r>
            <a:r>
              <a:rPr lang="ru-RU" sz="2000" b="1" dirty="0">
                <a:solidFill>
                  <a:srgbClr val="C00000"/>
                </a:solidFill>
              </a:rPr>
              <a:t>/</a:t>
            </a:r>
            <a:r>
              <a:rPr lang="ru-RU" sz="2000" b="1" dirty="0" err="1">
                <a:solidFill>
                  <a:srgbClr val="C00000"/>
                </a:solidFill>
              </a:rPr>
              <a:t>graphs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— вертикальные и горизонтальные графики.</a:t>
            </a:r>
            <a:br>
              <a:rPr lang="ru-RU" sz="20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Обычно слово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</a:rPr>
              <a:t>graph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применяют к линейным графикам, их также называют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</a:rPr>
              <a:t>line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</a:rPr>
              <a:t>graphs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27584" y="620689"/>
            <a:ext cx="7772400" cy="12241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Виды графиков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691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90200"/>
            <a:ext cx="8445624" cy="1226632"/>
          </a:xfrm>
        </p:spPr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ru-RU" sz="4000" b="1" dirty="0">
                <a:effectLst/>
              </a:rPr>
              <a:t>Алгоритм описания графика (диаграммы, таблицы</a:t>
            </a:r>
            <a:r>
              <a:rPr lang="ru-RU" sz="4000" b="1" dirty="0" smtClean="0">
                <a:effectLst/>
              </a:rPr>
              <a:t>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305634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916832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2800" dirty="0" smtClean="0"/>
              <a:t>Сообщить </a:t>
            </a:r>
            <a:r>
              <a:rPr lang="ru-RU" sz="2800" dirty="0">
                <a:solidFill>
                  <a:srgbClr val="C00000"/>
                </a:solidFill>
              </a:rPr>
              <a:t>какой график перед вами </a:t>
            </a:r>
            <a:r>
              <a:rPr lang="ru-RU" sz="2800" dirty="0"/>
              <a:t>и какую информацию он предоставляет.</a:t>
            </a:r>
            <a:br>
              <a:rPr lang="ru-RU" sz="2800" dirty="0"/>
            </a:br>
            <a:r>
              <a:rPr lang="ru-RU" sz="2800" b="1" dirty="0" smtClean="0">
                <a:solidFill>
                  <a:srgbClr val="C00000"/>
                </a:solidFill>
              </a:rPr>
              <a:t>ШАГ1 - «ПЕРЕФРАЗИРОВАНИЕ»</a:t>
            </a:r>
          </a:p>
          <a:p>
            <a:pPr algn="just"/>
            <a:r>
              <a:rPr lang="ru-RU" sz="2800" dirty="0" smtClean="0"/>
              <a:t>Важно сообщить всю необходимую информацию по теме проектной работы, перефразировав уже данную информацию.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162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90200"/>
            <a:ext cx="8445624" cy="1226632"/>
          </a:xfrm>
        </p:spPr>
        <p:txBody>
          <a:bodyPr>
            <a:normAutofit fontScale="90000"/>
          </a:bodyPr>
          <a:lstStyle/>
          <a:p>
            <a:pPr>
              <a:lnSpc>
                <a:spcPts val="4200"/>
              </a:lnSpc>
            </a:pPr>
            <a:r>
              <a:rPr lang="ru-RU" sz="4000" b="1" dirty="0">
                <a:effectLst/>
              </a:rPr>
              <a:t>Алгоритм описания графика (диаграммы, таблицы)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305634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674966"/>
            <a:ext cx="72008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Начиная описывать </a:t>
            </a:r>
            <a:r>
              <a:rPr lang="ru-RU" sz="2400" dirty="0"/>
              <a:t>график, </a:t>
            </a:r>
            <a:r>
              <a:rPr lang="ru-RU" sz="2400" dirty="0" smtClean="0"/>
              <a:t>обозначьте, </a:t>
            </a:r>
            <a:r>
              <a:rPr lang="ru-RU" sz="2400" dirty="0"/>
              <a:t>какую информацию он передает, используйте глаголы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illustrate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—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иллюстрировать,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show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—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показывать,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describe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—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описывать,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compare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—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сравнивать,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give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provide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information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on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about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—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предоставляет информацию по…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present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—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представлять,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reveal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—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раскрывать.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920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930893"/>
            <a:ext cx="8445624" cy="749482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</a:pPr>
            <a:r>
              <a:rPr lang="ru-RU" sz="3200" b="1" dirty="0">
                <a:effectLst/>
              </a:rPr>
              <a:t>Алгоритм описания графика (диаграммы, таблицы)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305634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674966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Описать в </a:t>
            </a:r>
            <a:r>
              <a:rPr lang="ru-RU" sz="2400" dirty="0">
                <a:solidFill>
                  <a:srgbClr val="C00000"/>
                </a:solidFill>
              </a:rPr>
              <a:t>одном предложении, что это за график.</a:t>
            </a: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ЛЕКСИКА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graph indicates</a:t>
            </a:r>
          </a:p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This graph shows</a:t>
            </a:r>
          </a:p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The graph compares changes</a:t>
            </a:r>
          </a:p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provide/give information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</a:rPr>
              <a:t>Information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is provided/is given in this graph about</a:t>
            </a:r>
          </a:p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This graph provides data about</a:t>
            </a:r>
          </a:p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illustrate</a:t>
            </a:r>
          </a:p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present</a:t>
            </a:r>
          </a:p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reveal</a:t>
            </a:r>
          </a:p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60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35496"/>
          </a:xfrm>
        </p:spPr>
        <p:txBody>
          <a:bodyPr/>
          <a:lstStyle/>
          <a:p>
            <a:pPr>
              <a:lnSpc>
                <a:spcPts val="4600"/>
              </a:lnSpc>
            </a:pPr>
            <a:r>
              <a:rPr lang="ru-RU" sz="2800" b="1" dirty="0" smtClean="0">
                <a:effectLst/>
              </a:rPr>
              <a:t>Вступление соответствует предложенной теме проектной работы </a:t>
            </a:r>
            <a:endParaRPr lang="ru-RU" sz="2800" b="1" dirty="0">
              <a:effectLst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350256" cy="4526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i="1" dirty="0" smtClean="0">
                <a:solidFill>
                  <a:schemeClr val="tx1"/>
                </a:solidFill>
                <a:latin typeface="+mn-lt"/>
              </a:rPr>
              <a:t>    I am working on </a:t>
            </a:r>
            <a:r>
              <a:rPr lang="en-US" b="1" i="1" dirty="0" smtClean="0">
                <a:solidFill>
                  <a:srgbClr val="C00000"/>
                </a:solidFill>
                <a:latin typeface="+mn-lt"/>
              </a:rPr>
              <a:t>a project about</a:t>
            </a:r>
            <a:r>
              <a:rPr lang="en-US" i="1" dirty="0" smtClean="0">
                <a:solidFill>
                  <a:schemeClr val="tx1"/>
                </a:solidFill>
                <a:latin typeface="+mn-lt"/>
              </a:rPr>
              <a:t> what books modern teenagers most often choose to read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. I </a:t>
            </a:r>
            <a:r>
              <a:rPr lang="en-US" b="1" i="1" dirty="0">
                <a:solidFill>
                  <a:srgbClr val="C00000"/>
                </a:solidFill>
                <a:latin typeface="+mn-lt"/>
              </a:rPr>
              <a:t>conducted a survey among schoolchildren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 about what books they choose to read. Based on the survey data, a list of </a:t>
            </a:r>
            <a:r>
              <a:rPr lang="en-US" b="1" i="1" dirty="0">
                <a:solidFill>
                  <a:srgbClr val="C00000"/>
                </a:solidFill>
                <a:latin typeface="+mn-lt"/>
              </a:rPr>
              <a:t>the top five preferred genres was compiled</a:t>
            </a:r>
            <a:r>
              <a:rPr lang="en-US" b="1" i="1" dirty="0" smtClean="0">
                <a:solidFill>
                  <a:srgbClr val="C00000"/>
                </a:solidFill>
                <a:latin typeface="+mn-lt"/>
              </a:rPr>
              <a:t>.</a:t>
            </a:r>
            <a:r>
              <a:rPr lang="ru-RU" i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i="1" u="sng" dirty="0" smtClean="0">
                <a:solidFill>
                  <a:srgbClr val="C00000"/>
                </a:solidFill>
                <a:latin typeface="+mn-lt"/>
              </a:rPr>
              <a:t>The table </a:t>
            </a:r>
            <a:r>
              <a:rPr lang="en-US" b="1" i="1" u="sng" dirty="0">
                <a:solidFill>
                  <a:srgbClr val="C00000"/>
                </a:solidFill>
                <a:latin typeface="+mn-lt"/>
              </a:rPr>
              <a:t>provides data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n-lt"/>
              </a:rPr>
              <a:t>of my poll in percent.</a:t>
            </a:r>
            <a:endParaRPr lang="en-US" i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7" y="1484785"/>
            <a:ext cx="3948435" cy="412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396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241</TotalTime>
  <Words>1167</Words>
  <Application>Microsoft Office PowerPoint</Application>
  <PresentationFormat>Экран (4:3)</PresentationFormat>
  <Paragraphs>108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Исполнительная</vt:lpstr>
      <vt:lpstr>КОММУНИКАТИВНО-ОРИЕНТИРОВАННЫЕ  ЗАДАНИЯ  ДЛЯ ПРОВЕДЕНИЯ   КОНТРОЛЬНЫХ  РАБОТ  ПО ВИДАМ РЕЧЕВОЙ  ДЕЯТЕЛЬНОСТИ  В РАМКАХ  ПОДГОТОВКИ  К  НОВОЙ ФОРМЕ  ПИСЬМЕННОЙ  ЧАСТИ  ЕГЭ  ПО ИНОСТРАННОМУ ЯЗЫКУ</vt:lpstr>
      <vt:lpstr> </vt:lpstr>
      <vt:lpstr>Критерии оценивания</vt:lpstr>
      <vt:lpstr>Определить вид графика</vt:lpstr>
      <vt:lpstr>Презентация PowerPoint</vt:lpstr>
      <vt:lpstr>Алгоритм описания графика (диаграммы, таблицы)</vt:lpstr>
      <vt:lpstr>Алгоритм описания графика (диаграммы, таблицы) </vt:lpstr>
      <vt:lpstr>Алгоритм описания графика (диаграммы, таблицы)</vt:lpstr>
      <vt:lpstr>Вступление соответствует предложенной теме проектной работы </vt:lpstr>
      <vt:lpstr>Алгоритм описания графика (диаграммы, таблицы)</vt:lpstr>
      <vt:lpstr>2-3 ОСНОВНЫХ ФАКТА ИЗ ДАННЫХ В ТАБЛИЦЕ</vt:lpstr>
      <vt:lpstr>Алгоритм описания графика (диаграммы, таблицы)</vt:lpstr>
      <vt:lpstr>1-2  СУЩЕСТВЕННЫЕ СРАВНЕНИЯ</vt:lpstr>
      <vt:lpstr>Возможная проблема</vt:lpstr>
      <vt:lpstr>Алгоритм описания графика (диаграммы, таблицы)</vt:lpstr>
      <vt:lpstr>Лексическая составляющая эссе английский ЕГЭ 2022</vt:lpstr>
      <vt:lpstr>Презентация PowerPoint</vt:lpstr>
      <vt:lpstr>Презентация PowerPoint</vt:lpstr>
      <vt:lpstr> Дополнительная справочная информация и примеры описания графиков, таблиц и схем: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we describe?</dc:title>
  <dc:creator>Дзюба Мария</dc:creator>
  <cp:lastModifiedBy>LocalAdmin</cp:lastModifiedBy>
  <cp:revision>92</cp:revision>
  <dcterms:created xsi:type="dcterms:W3CDTF">2021-09-27T14:09:52Z</dcterms:created>
  <dcterms:modified xsi:type="dcterms:W3CDTF">2021-10-11T10:14:45Z</dcterms:modified>
</cp:coreProperties>
</file>