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58" r:id="rId6"/>
    <p:sldId id="259" r:id="rId7"/>
    <p:sldId id="260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ionr.ru/webinars/istoriya/197251/" TargetMode="External"/><Relationship Id="rId2" Type="http://schemas.openxmlformats.org/officeDocument/2006/relationships/hyperlink" Target="https://www.legionr.ru/webinars/istoriya/197258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chitel.club/events/ege-2022-po-istorii-effektivnaya-podgotovka-vypusknikov-1/" TargetMode="External"/><Relationship Id="rId5" Type="http://schemas.openxmlformats.org/officeDocument/2006/relationships/hyperlink" Target="https://uchitel.club/events/ege-2022-po-istorii-ucimsya-vypolnyat-zadaniya-na-argumentaciyu-zadanie-19/" TargetMode="External"/><Relationship Id="rId4" Type="http://schemas.openxmlformats.org/officeDocument/2006/relationships/hyperlink" Target="https://uchitel.club/events/ege-2022-po-istorii-effektivnaya-podgotovka-vypusknikov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500042"/>
            <a:ext cx="7772400" cy="1470025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«</a:t>
            </a:r>
            <a:r>
              <a:rPr lang="ru-RU" sz="2800" b="1" dirty="0"/>
              <a:t>Критерии оценивания и методические аспекты формирования навыков написания заданий второй части КИМ ЕГЭ по истории»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28184" y="4221088"/>
            <a:ext cx="2592288" cy="215397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Методист МКУ СЦРО: Ходоров Олег Игоревич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Цифры касающиеся второй части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166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7180"/>
                <a:gridCol w="2337610"/>
                <a:gridCol w="223201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 модели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2021 г.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 г.</a:t>
                      </a:r>
                      <a:endParaRPr lang="ru-RU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заданий второй части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Шесть (20-25)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Восемь (12-19)</a:t>
                      </a:r>
                      <a:endParaRPr lang="ru-RU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 на выполнение </a:t>
                      </a:r>
                      <a:r>
                        <a:rPr lang="ru-RU" sz="1200" dirty="0" smtClean="0"/>
                        <a:t>(общее</a:t>
                      </a:r>
                      <a:r>
                        <a:rPr lang="ru-RU" sz="1200" baseline="0" dirty="0" smtClean="0"/>
                        <a:t> / вторая часть)</a:t>
                      </a:r>
                      <a:endParaRPr lang="ru-RU" sz="12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235 / 160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180 / 110</a:t>
                      </a:r>
                      <a:endParaRPr lang="ru-RU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баллов </a:t>
                      </a:r>
                      <a:r>
                        <a:rPr lang="ru-RU" sz="1200" dirty="0" smtClean="0"/>
                        <a:t>(общее</a:t>
                      </a:r>
                      <a:r>
                        <a:rPr lang="ru-RU" sz="1200" baseline="0" dirty="0" smtClean="0"/>
                        <a:t> / вторая часть)</a:t>
                      </a:r>
                      <a:endParaRPr lang="ru-RU" sz="12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96520" marR="96520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00298" y="3200400"/>
          <a:ext cx="3857652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3399"/>
                <a:gridCol w="1884253"/>
              </a:tblGrid>
              <a:tr h="25717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2021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 г.</a:t>
                      </a:r>
                      <a:endParaRPr lang="ru-RU" dirty="0"/>
                    </a:p>
                  </a:txBody>
                  <a:tcPr/>
                </a:tc>
              </a:tr>
              <a:tr h="25717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</a:t>
                      </a:r>
                      <a:r>
                        <a:rPr lang="ru-RU" baseline="0" dirty="0" smtClean="0"/>
                        <a:t> – 10 мин. /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 – 10 мин. / 2</a:t>
                      </a:r>
                      <a:endParaRPr lang="ru-RU" dirty="0"/>
                    </a:p>
                  </a:txBody>
                  <a:tcPr/>
                </a:tc>
              </a:tr>
              <a:tr h="25717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 – 15 мин. /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 – 15 мин. / 2</a:t>
                      </a:r>
                      <a:endParaRPr lang="ru-RU" dirty="0"/>
                    </a:p>
                  </a:txBody>
                  <a:tcPr/>
                </a:tc>
              </a:tr>
              <a:tr h="25717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 – 15 мин. /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 – 10 мин. / 2</a:t>
                      </a:r>
                      <a:endParaRPr lang="ru-RU" dirty="0"/>
                    </a:p>
                  </a:txBody>
                  <a:tcPr/>
                </a:tc>
              </a:tr>
              <a:tr h="25717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 – 20 мин. /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 – 10 мин. / 2</a:t>
                      </a:r>
                      <a:endParaRPr lang="ru-RU" dirty="0"/>
                    </a:p>
                  </a:txBody>
                  <a:tcPr/>
                </a:tc>
              </a:tr>
              <a:tr h="25717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 – 20 мин. / 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 – 15 мин. / 3</a:t>
                      </a:r>
                      <a:endParaRPr lang="ru-RU" dirty="0"/>
                    </a:p>
                  </a:txBody>
                  <a:tcPr/>
                </a:tc>
              </a:tr>
              <a:tr h="25717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 – 80 мин. / 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 – 15 мин. / 3</a:t>
                      </a:r>
                      <a:endParaRPr lang="ru-RU" dirty="0"/>
                    </a:p>
                  </a:txBody>
                  <a:tcPr/>
                </a:tc>
              </a:tr>
              <a:tr h="257177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 – 15 мин. / 2</a:t>
                      </a:r>
                      <a:endParaRPr lang="ru-RU" dirty="0"/>
                    </a:p>
                  </a:txBody>
                  <a:tcPr/>
                </a:tc>
              </a:tr>
              <a:tr h="257177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 – 20 мин. / 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ЕГЭ 2021 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1600" b="1" dirty="0" smtClean="0"/>
              <a:t>Директор Федерального института педагогических измерений Оксана Решетникова:</a:t>
            </a:r>
          </a:p>
          <a:p>
            <a:pPr algn="ctr">
              <a:buNone/>
            </a:pPr>
            <a:r>
              <a:rPr lang="ru-RU" sz="1400" dirty="0" smtClean="0"/>
              <a:t>– В этом году мы анонсировали такое изменение в КИМ (контрольные измерительные материалы с</a:t>
            </a:r>
          </a:p>
          <a:p>
            <a:pPr algn="ctr">
              <a:buNone/>
            </a:pPr>
            <a:r>
              <a:rPr lang="ru-RU" sz="1400" dirty="0" smtClean="0"/>
              <a:t>заданиями. – </a:t>
            </a:r>
            <a:r>
              <a:rPr lang="ru-RU" sz="1400" b="1" dirty="0" smtClean="0"/>
              <a:t>«МК»</a:t>
            </a:r>
            <a:r>
              <a:rPr lang="ru-RU" sz="1400" dirty="0" smtClean="0"/>
              <a:t>) по истории: в 24-м задании – историческом сочинении – было предложено</a:t>
            </a:r>
          </a:p>
          <a:p>
            <a:pPr algn="ctr">
              <a:buNone/>
            </a:pPr>
            <a:r>
              <a:rPr lang="ru-RU" sz="1400" dirty="0" smtClean="0"/>
              <a:t>написать сочинение не по одному из трех исторических периодов, как раньше, </a:t>
            </a:r>
            <a:r>
              <a:rPr lang="ru-RU" sz="1400" b="1" dirty="0" smtClean="0"/>
              <a:t>а по одному из трех</a:t>
            </a:r>
          </a:p>
          <a:p>
            <a:pPr algn="ctr">
              <a:buNone/>
            </a:pPr>
            <a:r>
              <a:rPr lang="ru-RU" sz="1400" b="1" dirty="0" smtClean="0"/>
              <a:t>процессов или по одной из трех исторических личностей</a:t>
            </a:r>
            <a:r>
              <a:rPr lang="ru-RU" sz="1400" dirty="0" smtClean="0"/>
              <a:t>. И мы увидели, что возникли некоторые</a:t>
            </a:r>
          </a:p>
          <a:p>
            <a:pPr algn="ctr">
              <a:buNone/>
            </a:pPr>
            <a:r>
              <a:rPr lang="ru-RU" sz="1400" dirty="0" smtClean="0"/>
              <a:t>сложности у ряда выпускников, поскольку они не знали, что попадется на сочинение – личность или</a:t>
            </a:r>
          </a:p>
          <a:p>
            <a:pPr algn="ctr">
              <a:buNone/>
            </a:pPr>
            <a:r>
              <a:rPr lang="ru-RU" sz="1400" dirty="0" smtClean="0"/>
              <a:t>процесс. Но </a:t>
            </a:r>
            <a:r>
              <a:rPr lang="ru-RU" sz="1400" b="1" dirty="0" smtClean="0"/>
              <a:t>эта проблема была у тех, кто предпочитал заучивать «золотые сочинения»: они-то и</a:t>
            </a:r>
          </a:p>
          <a:p>
            <a:pPr algn="ctr">
              <a:buNone/>
            </a:pPr>
            <a:r>
              <a:rPr lang="ru-RU" sz="1400" b="1" dirty="0" smtClean="0"/>
              <a:t>оказались менее успешными</a:t>
            </a:r>
            <a:r>
              <a:rPr lang="ru-RU" sz="1400" dirty="0" smtClean="0"/>
              <a:t>. А вот </a:t>
            </a:r>
            <a:r>
              <a:rPr lang="ru-RU" sz="1400" b="1" dirty="0" smtClean="0"/>
              <a:t>мотивированные ребята</a:t>
            </a:r>
            <a:r>
              <a:rPr lang="ru-RU" sz="1400" dirty="0" smtClean="0"/>
              <a:t>, которые действительно историю изучают</a:t>
            </a:r>
          </a:p>
          <a:p>
            <a:pPr algn="ctr">
              <a:buNone/>
            </a:pPr>
            <a:r>
              <a:rPr lang="ru-RU" sz="1400" dirty="0" smtClean="0"/>
              <a:t>и стремятся понимать исторические события, </a:t>
            </a:r>
            <a:r>
              <a:rPr lang="ru-RU" sz="1400" b="1" dirty="0" smtClean="0"/>
              <a:t>с этой проблемой не столкнулись и написали прекрасные</a:t>
            </a:r>
          </a:p>
          <a:p>
            <a:pPr algn="ctr">
              <a:buNone/>
            </a:pPr>
            <a:r>
              <a:rPr lang="ru-RU" sz="1400" b="1" dirty="0" smtClean="0"/>
              <a:t>работы</a:t>
            </a:r>
            <a:r>
              <a:rPr lang="ru-RU" sz="1400" dirty="0" smtClean="0"/>
              <a:t>.</a:t>
            </a:r>
          </a:p>
          <a:p>
            <a:pPr>
              <a:buNone/>
            </a:pPr>
            <a:r>
              <a:rPr lang="ru-RU" sz="1400" dirty="0" smtClean="0">
                <a:solidFill>
                  <a:srgbClr val="FF0000"/>
                </a:solidFill>
              </a:rPr>
              <a:t>Источник - (https://www.mk.ru/social/2021/06/22/ekspert-obyasnila-pochemu-ege-po-istorii-v-etom-godu-sdali-khuzhe.html) </a:t>
            </a:r>
          </a:p>
          <a:p>
            <a:pPr>
              <a:buNone/>
            </a:pPr>
            <a:endParaRPr lang="ru-RU" sz="1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1800" b="1" dirty="0" smtClean="0"/>
              <a:t>С 25 минуты ответ на вопрос по исключению исторического сочинения из КИМ ЕГЭ 2022 г. </a:t>
            </a:r>
          </a:p>
          <a:p>
            <a:pPr>
              <a:buNone/>
            </a:pPr>
            <a:r>
              <a:rPr lang="ru-RU" sz="1400" dirty="0" smtClean="0">
                <a:solidFill>
                  <a:srgbClr val="FF0000"/>
                </a:solidFill>
              </a:rPr>
              <a:t>- </a:t>
            </a:r>
            <a:r>
              <a:rPr lang="en-US" sz="1400" dirty="0" smtClean="0">
                <a:solidFill>
                  <a:srgbClr val="FF0000"/>
                </a:solidFill>
              </a:rPr>
              <a:t>https://www.youtube.com/watch?v=1qPP8Mdm8M8</a:t>
            </a:r>
            <a:endParaRPr lang="ru-RU" sz="1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Выдержки из методических рекомендаций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92935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1700" b="1" dirty="0" smtClean="0"/>
              <a:t>Анализ графиков показывает, что задания экзаменационной работы качественно дифференцируют участников ЕГЭ по уровню исторической подготовки.</a:t>
            </a:r>
          </a:p>
          <a:p>
            <a:pPr>
              <a:buNone/>
            </a:pPr>
            <a:endParaRPr lang="ru-RU" sz="1700" b="1" dirty="0" smtClean="0"/>
          </a:p>
          <a:p>
            <a:pPr algn="just"/>
            <a:r>
              <a:rPr lang="ru-RU" sz="1400" b="1" dirty="0" smtClean="0"/>
              <a:t>Выпускники, не набравшие минимального количества баллов (группа 1) </a:t>
            </a:r>
            <a:r>
              <a:rPr lang="ru-RU" sz="1400" dirty="0" smtClean="0"/>
              <a:t>Из заданий с развернутым ответом экзаменуемые, не преодолевшие минимального балла, </a:t>
            </a:r>
            <a:r>
              <a:rPr lang="ru-RU" sz="1400" dirty="0" smtClean="0">
                <a:solidFill>
                  <a:srgbClr val="FF0000"/>
                </a:solidFill>
              </a:rPr>
              <a:t>лучше всего справились с заданием 21 </a:t>
            </a:r>
            <a:r>
              <a:rPr lang="ru-RU" sz="1400" dirty="0" smtClean="0"/>
              <a:t>на извлечение из текста источника информации, данной в явном виде (32,6%), а в задании 25 – с требованиями критерия </a:t>
            </a:r>
            <a:r>
              <a:rPr lang="ru-RU" sz="1400" dirty="0" smtClean="0">
                <a:solidFill>
                  <a:srgbClr val="FF0000"/>
                </a:solidFill>
              </a:rPr>
              <a:t>К1 (указание событий (явлений, процессов)</a:t>
            </a:r>
            <a:r>
              <a:rPr lang="ru-RU" sz="1400" dirty="0" smtClean="0"/>
              <a:t>, относящихся к выбранному процессу, или указание событий (явлений, процессов), в которых участвовала выбранная историческая личность, – 3,9%). Все </a:t>
            </a:r>
            <a:r>
              <a:rPr lang="ru-RU" sz="1400" dirty="0" smtClean="0">
                <a:solidFill>
                  <a:srgbClr val="FF0000"/>
                </a:solidFill>
              </a:rPr>
              <a:t>остальные задания части 2 выполнены с крайне низкими результатами (менее 2%)</a:t>
            </a:r>
            <a:r>
              <a:rPr lang="ru-RU" sz="1400" dirty="0" smtClean="0"/>
              <a:t>.</a:t>
            </a:r>
          </a:p>
          <a:p>
            <a:pPr algn="just"/>
            <a:r>
              <a:rPr lang="ru-RU" sz="1400" b="1" dirty="0" smtClean="0"/>
              <a:t>Участники ЕГЭ с результатами в диапазоне 32–60 т.б. (группа 2) </a:t>
            </a:r>
            <a:r>
              <a:rPr lang="ru-RU" sz="1400" dirty="0" smtClean="0"/>
              <a:t>Из заданий с развернутым ответом </a:t>
            </a:r>
            <a:r>
              <a:rPr lang="ru-RU" sz="1400" dirty="0" smtClean="0">
                <a:solidFill>
                  <a:srgbClr val="FF0000"/>
                </a:solidFill>
              </a:rPr>
              <a:t>лучше остальных выполнено задание 21</a:t>
            </a:r>
            <a:r>
              <a:rPr lang="ru-RU" sz="1400" dirty="0" smtClean="0"/>
              <a:t> на извлечение из текста источника информации, данной в явном виде (75,2%). По критерию </a:t>
            </a:r>
            <a:r>
              <a:rPr lang="ru-RU" sz="1400" dirty="0" smtClean="0">
                <a:solidFill>
                  <a:srgbClr val="FF0000"/>
                </a:solidFill>
              </a:rPr>
              <a:t>К1 </a:t>
            </a:r>
            <a:r>
              <a:rPr lang="ru-RU" sz="1400" dirty="0" smtClean="0"/>
              <a:t>исторического сочинения результат данной группы выпускников – 48,4%. Результаты по критериям К2 (характеристика ролей личностей) и К3 (причинно-следственные связи) исторического сочинения – 13,4% и 18% соответственно. </a:t>
            </a:r>
            <a:r>
              <a:rPr lang="ru-RU" sz="1400" dirty="0" smtClean="0">
                <a:solidFill>
                  <a:srgbClr val="FF0000"/>
                </a:solidFill>
              </a:rPr>
              <a:t>Наиболее сложными</a:t>
            </a:r>
            <a:r>
              <a:rPr lang="ru-RU" sz="1400" dirty="0" smtClean="0"/>
              <a:t> для этой группы оказались </a:t>
            </a:r>
            <a:r>
              <a:rPr lang="ru-RU" sz="1400" dirty="0" smtClean="0">
                <a:solidFill>
                  <a:srgbClr val="FF0000"/>
                </a:solidFill>
              </a:rPr>
              <a:t>критерии К5 </a:t>
            </a:r>
            <a:r>
              <a:rPr lang="ru-RU" sz="1400" dirty="0" smtClean="0"/>
              <a:t>(наличие/отсутствие фактических ошибок) – 2,2%, </a:t>
            </a:r>
            <a:r>
              <a:rPr lang="ru-RU" sz="1400" dirty="0" smtClean="0">
                <a:solidFill>
                  <a:srgbClr val="FF0000"/>
                </a:solidFill>
              </a:rPr>
              <a:t>К6 </a:t>
            </a:r>
            <a:r>
              <a:rPr lang="ru-RU" sz="1400" dirty="0" smtClean="0"/>
              <a:t>(форма изложения) – 4,3% </a:t>
            </a:r>
            <a:r>
              <a:rPr lang="ru-RU" sz="1400" dirty="0" smtClean="0">
                <a:solidFill>
                  <a:srgbClr val="FF0000"/>
                </a:solidFill>
              </a:rPr>
              <a:t>и К4 </a:t>
            </a:r>
            <a:r>
              <a:rPr lang="ru-RU" sz="1400" dirty="0" smtClean="0"/>
              <a:t>(указание значения/последствия событий (явлений, процессов) для истории России) – 6,5%. Задания 20, 22 на работу с источником и 23 на анализ исторической ситуации выполнены с результатами в диапазоне от 17,8% до 36%. </a:t>
            </a:r>
            <a:r>
              <a:rPr lang="ru-RU" sz="1400" dirty="0" smtClean="0">
                <a:solidFill>
                  <a:srgbClr val="FF0000"/>
                </a:solidFill>
              </a:rPr>
              <a:t>Наиболее трудным оказалось задание 24 на аргументацию </a:t>
            </a:r>
            <a:r>
              <a:rPr lang="ru-RU" sz="1400" dirty="0" smtClean="0"/>
              <a:t>– 8,8%.</a:t>
            </a:r>
          </a:p>
          <a:p>
            <a:pPr algn="just"/>
            <a:r>
              <a:rPr lang="ru-RU" sz="1400" b="1" dirty="0" smtClean="0"/>
              <a:t>Участники ЕГЭ с результатами в диапазоне 61–80 т.б. (группа 3) </a:t>
            </a:r>
            <a:r>
              <a:rPr lang="ru-RU" sz="1400" dirty="0" smtClean="0"/>
              <a:t>Из заданий с развернутым ответом наиболее </a:t>
            </a:r>
            <a:r>
              <a:rPr lang="ru-RU" sz="1400" dirty="0" smtClean="0">
                <a:solidFill>
                  <a:srgbClr val="FF0000"/>
                </a:solidFill>
              </a:rPr>
              <a:t>сложным стало задание 24 </a:t>
            </a:r>
            <a:r>
              <a:rPr lang="ru-RU" sz="1400" dirty="0" smtClean="0"/>
              <a:t>– средний результат – 37,3%. Также менее успешно, чем с остальными, экзаменуемые справились </a:t>
            </a:r>
            <a:r>
              <a:rPr lang="ru-RU" sz="1400" dirty="0" smtClean="0">
                <a:solidFill>
                  <a:srgbClr val="FF0000"/>
                </a:solidFill>
              </a:rPr>
              <a:t>с заданиями 23 </a:t>
            </a:r>
            <a:r>
              <a:rPr lang="ru-RU" sz="1400" dirty="0" smtClean="0"/>
              <a:t>(анализ исторической ситуации) </a:t>
            </a:r>
            <a:r>
              <a:rPr lang="ru-RU" sz="1400" dirty="0" smtClean="0">
                <a:solidFill>
                  <a:srgbClr val="FF0000"/>
                </a:solidFill>
              </a:rPr>
              <a:t>и 22 </a:t>
            </a:r>
            <a:r>
              <a:rPr lang="ru-RU" sz="1400" dirty="0" smtClean="0"/>
              <a:t>(задание к источнику, работа с контекстной информацией) – около 59%. При написании исторического сочинения группа 3 набрала наименьшее количество баллов по критерию </a:t>
            </a:r>
            <a:r>
              <a:rPr lang="ru-RU" sz="1400" dirty="0" smtClean="0">
                <a:solidFill>
                  <a:srgbClr val="FF0000"/>
                </a:solidFill>
              </a:rPr>
              <a:t>К5</a:t>
            </a:r>
            <a:r>
              <a:rPr lang="ru-RU" sz="1400" dirty="0" smtClean="0"/>
              <a:t> (наличие/отсутствие фактических ошибок) – 28,3%. Также не вполне успешно экзаменуемые справились с требованиями по критериям </a:t>
            </a:r>
            <a:r>
              <a:rPr lang="ru-RU" sz="1400" dirty="0" smtClean="0">
                <a:solidFill>
                  <a:srgbClr val="FF0000"/>
                </a:solidFill>
              </a:rPr>
              <a:t>К4 </a:t>
            </a:r>
            <a:r>
              <a:rPr lang="ru-RU" sz="1400" dirty="0" smtClean="0"/>
              <a:t>(указание значения/последствия событий (явлений, процессов) для истории России и зарубежных стран) – 38,8% и К2 (указание исторических личностей и их ролей в названных в сочинении событиях (процессах, явлениях)) – 51,8%. По критерию К3 (указание причинно-следственных связей) показан результат 67%.</a:t>
            </a:r>
          </a:p>
          <a:p>
            <a:pPr algn="just"/>
            <a:r>
              <a:rPr lang="ru-RU" sz="1400" b="1" dirty="0" smtClean="0"/>
              <a:t>Участники ЕГЭ с результатами в диапазоне 81–100 баллов, </a:t>
            </a:r>
            <a:r>
              <a:rPr lang="ru-RU" sz="1400" b="1" dirty="0" err="1" smtClean="0"/>
              <a:t>высокобалльники</a:t>
            </a:r>
            <a:r>
              <a:rPr lang="ru-RU" sz="1400" b="1" dirty="0" smtClean="0"/>
              <a:t> (группа 4) </a:t>
            </a:r>
            <a:r>
              <a:rPr lang="ru-RU" sz="1400" dirty="0" smtClean="0"/>
              <a:t>Задания с развернутым ответом экзаменуемые из данной группы выполнили с результатом </a:t>
            </a:r>
            <a:r>
              <a:rPr lang="ru-RU" sz="1400" dirty="0" smtClean="0">
                <a:solidFill>
                  <a:srgbClr val="FF0000"/>
                </a:solidFill>
              </a:rPr>
              <a:t>в диапазоне 75,7–99,5%. </a:t>
            </a:r>
            <a:r>
              <a:rPr lang="ru-RU" sz="1400" dirty="0" smtClean="0"/>
              <a:t>При этом они хуже справились с </a:t>
            </a:r>
            <a:r>
              <a:rPr lang="ru-RU" sz="1400" dirty="0" smtClean="0">
                <a:solidFill>
                  <a:srgbClr val="FF0000"/>
                </a:solidFill>
              </a:rPr>
              <a:t>заданиями 24 </a:t>
            </a:r>
            <a:r>
              <a:rPr lang="ru-RU" sz="1400" dirty="0" smtClean="0"/>
              <a:t>(аргументация) – 76,1%, </a:t>
            </a:r>
            <a:r>
              <a:rPr lang="ru-RU" sz="1400" dirty="0" smtClean="0">
                <a:solidFill>
                  <a:srgbClr val="FF0000"/>
                </a:solidFill>
              </a:rPr>
              <a:t>23</a:t>
            </a:r>
            <a:r>
              <a:rPr lang="ru-RU" sz="1400" dirty="0" smtClean="0"/>
              <a:t> (анализ исторической ситуации) – 84,5% и </a:t>
            </a:r>
            <a:r>
              <a:rPr lang="ru-RU" sz="1400" dirty="0" smtClean="0">
                <a:solidFill>
                  <a:srgbClr val="FF0000"/>
                </a:solidFill>
              </a:rPr>
              <a:t>22</a:t>
            </a:r>
            <a:r>
              <a:rPr lang="ru-RU" sz="1400" dirty="0" smtClean="0"/>
              <a:t> (задание к историческому источнику на работу с контекстной информацией) – 87,7%. При написании исторического сочинения данная группа показала результаты 75,7–99,5%. Наиболее трудными критериями стали </a:t>
            </a:r>
            <a:r>
              <a:rPr lang="ru-RU" sz="1400" dirty="0" smtClean="0">
                <a:solidFill>
                  <a:srgbClr val="FF0000"/>
                </a:solidFill>
              </a:rPr>
              <a:t>К5 </a:t>
            </a:r>
            <a:r>
              <a:rPr lang="ru-RU" sz="1400" dirty="0" smtClean="0"/>
              <a:t>(наличие/отсутствие фактических ошибок) – 75,7%, </a:t>
            </a:r>
            <a:r>
              <a:rPr lang="ru-RU" sz="1400" dirty="0" smtClean="0">
                <a:solidFill>
                  <a:srgbClr val="FF0000"/>
                </a:solidFill>
              </a:rPr>
              <a:t>К4 </a:t>
            </a:r>
            <a:r>
              <a:rPr lang="ru-RU" sz="1400" dirty="0" smtClean="0"/>
              <a:t>(указание значения/последствия событий (явлений, процессов) для истории России и зарубежных стран) – 83% и К2 (указание исторических личностей и их ролей в названных в сочинении событиях (процессах, явлениях) – 87,8%.</a:t>
            </a:r>
          </a:p>
          <a:p>
            <a:endParaRPr lang="ru-RU" sz="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 второй части КИМ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22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Номер задания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2019 г.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2020 г.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2021 г.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-Характеристика авторства, времени, обстоятельств и целей создания источника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50,9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47,0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51,2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- Умение проводить поиск исторической информации в источниках разного типа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76,9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72,8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78,8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- Умение использовать принципы структурно-функционального, временнóго и пространственного анализа при работе с источником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32,4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36,2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35,5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- Умение использовать принципы структурно-функционального, временнóго и пространственного анализа при рассмотрении фактов, явлений, процессов (задание-задача)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40,1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35,3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37,5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- Умение использовать исторические сведения для аргументации в ходе дискуссии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18,3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19,2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23,5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Историческое сочинение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009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60"/>
                <a:gridCol w="1737360"/>
                <a:gridCol w="1737360"/>
                <a:gridCol w="1737360"/>
                <a:gridCol w="173736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Задание №25 (историческое сочинение)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2019 г.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2020 г.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2021 г.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2020 / 2021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К1. Указание событий (явлений, процессов)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81,5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80,9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62,9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К2. Исторические личности и их роли в указанных событиях (явлениях, процессах)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36,2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39,7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31,2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К3. Причинно-следственные связи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47,1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52,8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38,3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К4. Оценка влияния данного периода на дальнейшую историю России /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Указание значения/последствия событий, явлений, процессов для дальнейшей истории России и зарубежных стран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30,6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33,9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23,4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10,5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К5. Наличие/отсутствие фактических ошибок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27,1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26,0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17,4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К6. Форма изложения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51,0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39,7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26,7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Исторический термин (бывшее К5)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81,4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81,3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Литература для подготовки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142984"/>
            <a:ext cx="3714776" cy="5254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 descr="https://www.legionr.ru/upload/iblock/4cc/4cc388f7ce90453192f12290ffb06a2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714356"/>
            <a:ext cx="1921665" cy="2745236"/>
          </a:xfrm>
          <a:prstGeom prst="rect">
            <a:avLst/>
          </a:prstGeom>
          <a:noFill/>
        </p:spPr>
      </p:pic>
      <p:pic>
        <p:nvPicPr>
          <p:cNvPr id="1030" name="Picture 6" descr="https://www.legionr.ru/upload/iblock/11e/11e71f9f0969bfc7a6743c0309cc34c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714356"/>
            <a:ext cx="2071702" cy="2877364"/>
          </a:xfrm>
          <a:prstGeom prst="rect">
            <a:avLst/>
          </a:prstGeom>
          <a:noFill/>
        </p:spPr>
      </p:pic>
      <p:pic>
        <p:nvPicPr>
          <p:cNvPr id="1032" name="Picture 8" descr="https://www.legionr.ru/upload/iblock/867/8672650eda57817944a1fc2b87bf39b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3857627"/>
            <a:ext cx="1857388" cy="2707563"/>
          </a:xfrm>
          <a:prstGeom prst="rect">
            <a:avLst/>
          </a:prstGeom>
          <a:noFill/>
        </p:spPr>
      </p:pic>
      <p:pic>
        <p:nvPicPr>
          <p:cNvPr id="1034" name="Picture 10" descr="https://www.legionr.ru/upload/iblock/d98/d981ce62828c0b2bf0d5f1faf6c36c5d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72264" y="3571876"/>
            <a:ext cx="2143140" cy="3044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ПолеЗные</a:t>
            </a:r>
            <a:r>
              <a:rPr lang="ru-RU" dirty="0" smtClean="0"/>
              <a:t> </a:t>
            </a:r>
            <a:r>
              <a:rPr lang="ru-RU" dirty="0" err="1" smtClean="0"/>
              <a:t>вебинары</a:t>
            </a:r>
            <a:r>
              <a:rPr lang="ru-RU" dirty="0"/>
              <a:t>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6288" y="1201146"/>
            <a:ext cx="8568952" cy="5083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  <a:spcAft>
                <a:spcPts val="0"/>
              </a:spcAft>
            </a:pPr>
            <a:r>
              <a:rPr lang="ru-RU" kern="1800" dirty="0" smtClean="0">
                <a:solidFill>
                  <a:srgbClr val="383838"/>
                </a:solidFill>
                <a:latin typeface="Times New Roman"/>
                <a:ea typeface="Times New Roman"/>
                <a:cs typeface="Times New Roman"/>
              </a:rPr>
              <a:t>«Новые </a:t>
            </a:r>
            <a:r>
              <a:rPr lang="ru-RU" kern="1800" dirty="0">
                <a:solidFill>
                  <a:srgbClr val="383838"/>
                </a:solidFill>
                <a:latin typeface="Times New Roman"/>
                <a:ea typeface="Times New Roman"/>
                <a:cs typeface="Times New Roman"/>
              </a:rPr>
              <a:t>задания 17-19 ЕГЭ по истории: что делать учителю</a:t>
            </a:r>
            <a:r>
              <a:rPr lang="ru-RU" kern="1800" dirty="0" smtClean="0">
                <a:solidFill>
                  <a:srgbClr val="383838"/>
                </a:solidFill>
                <a:latin typeface="Times New Roman"/>
                <a:ea typeface="Times New Roman"/>
                <a:cs typeface="Times New Roman"/>
              </a:rPr>
              <a:t>?»</a:t>
            </a:r>
            <a:endParaRPr lang="ru-RU" sz="32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Times New Roman"/>
                <a:cs typeface="Times New Roman"/>
                <a:hlinkClick r:id="rId2"/>
              </a:rPr>
              <a:t>https</a:t>
            </a:r>
            <a:r>
              <a:rPr lang="ru-RU" dirty="0">
                <a:latin typeface="Times New Roman"/>
                <a:ea typeface="Times New Roman"/>
                <a:cs typeface="Times New Roman"/>
                <a:hlinkClick r:id="rId2"/>
              </a:rPr>
              <a:t>://</a:t>
            </a:r>
            <a:r>
              <a:rPr lang="en-US" dirty="0">
                <a:latin typeface="Times New Roman"/>
                <a:ea typeface="Times New Roman"/>
                <a:cs typeface="Times New Roman"/>
                <a:hlinkClick r:id="rId2"/>
              </a:rPr>
              <a:t>www</a:t>
            </a:r>
            <a:r>
              <a:rPr lang="ru-RU" dirty="0">
                <a:latin typeface="Times New Roman"/>
                <a:ea typeface="Times New Roman"/>
                <a:cs typeface="Times New Roman"/>
                <a:hlinkClick r:id="rId2"/>
              </a:rPr>
              <a:t>.</a:t>
            </a:r>
            <a:r>
              <a:rPr lang="en-US" dirty="0" err="1">
                <a:latin typeface="Times New Roman"/>
                <a:ea typeface="Times New Roman"/>
                <a:cs typeface="Times New Roman"/>
                <a:hlinkClick r:id="rId2"/>
              </a:rPr>
              <a:t>legionr</a:t>
            </a:r>
            <a:r>
              <a:rPr lang="ru-RU" dirty="0">
                <a:latin typeface="Times New Roman"/>
                <a:ea typeface="Times New Roman"/>
                <a:cs typeface="Times New Roman"/>
                <a:hlinkClick r:id="rId2"/>
              </a:rPr>
              <a:t>.</a:t>
            </a:r>
            <a:r>
              <a:rPr lang="en-US" dirty="0" err="1">
                <a:latin typeface="Times New Roman"/>
                <a:ea typeface="Times New Roman"/>
                <a:cs typeface="Times New Roman"/>
                <a:hlinkClick r:id="rId2"/>
              </a:rPr>
              <a:t>ru</a:t>
            </a:r>
            <a:r>
              <a:rPr lang="ru-RU" dirty="0">
                <a:latin typeface="Times New Roman"/>
                <a:ea typeface="Times New Roman"/>
                <a:cs typeface="Times New Roman"/>
                <a:hlinkClick r:id="rId2"/>
              </a:rPr>
              <a:t>/</a:t>
            </a:r>
            <a:r>
              <a:rPr lang="en-US" dirty="0">
                <a:latin typeface="Times New Roman"/>
                <a:ea typeface="Times New Roman"/>
                <a:cs typeface="Times New Roman"/>
                <a:hlinkClick r:id="rId2"/>
              </a:rPr>
              <a:t>webinars</a:t>
            </a:r>
            <a:r>
              <a:rPr lang="ru-RU" dirty="0">
                <a:latin typeface="Times New Roman"/>
                <a:ea typeface="Times New Roman"/>
                <a:cs typeface="Times New Roman"/>
                <a:hlinkClick r:id="rId2"/>
              </a:rPr>
              <a:t>/</a:t>
            </a:r>
            <a:r>
              <a:rPr lang="en-US" dirty="0" err="1">
                <a:latin typeface="Times New Roman"/>
                <a:ea typeface="Times New Roman"/>
                <a:cs typeface="Times New Roman"/>
                <a:hlinkClick r:id="rId2"/>
              </a:rPr>
              <a:t>istoriya</a:t>
            </a:r>
            <a:r>
              <a:rPr lang="ru-RU" dirty="0">
                <a:latin typeface="Times New Roman"/>
                <a:ea typeface="Times New Roman"/>
                <a:cs typeface="Times New Roman"/>
                <a:hlinkClick r:id="rId2"/>
              </a:rPr>
              <a:t>/197258</a:t>
            </a:r>
            <a:r>
              <a:rPr lang="ru-RU" dirty="0" smtClean="0">
                <a:latin typeface="Times New Roman"/>
                <a:ea typeface="Times New Roman"/>
                <a:cs typeface="Times New Roman"/>
                <a:hlinkClick r:id="rId2"/>
              </a:rPr>
              <a:t>/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endParaRPr lang="ru-RU" sz="32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ts val="2300"/>
              </a:lnSpc>
              <a:spcAft>
                <a:spcPts val="0"/>
              </a:spcAft>
            </a:pPr>
            <a:r>
              <a:rPr lang="ru-RU" dirty="0" smtClean="0">
                <a:solidFill>
                  <a:srgbClr val="383838"/>
                </a:solidFill>
                <a:latin typeface="Times New Roman"/>
                <a:ea typeface="Times New Roman"/>
              </a:rPr>
              <a:t>«Работа </a:t>
            </a:r>
            <a:r>
              <a:rPr lang="ru-RU" dirty="0">
                <a:solidFill>
                  <a:srgbClr val="383838"/>
                </a:solidFill>
                <a:latin typeface="Times New Roman"/>
                <a:ea typeface="Times New Roman"/>
              </a:rPr>
              <a:t>с историческими источниками в контексте подготовки к ЕГЭ, ОГЭ и </a:t>
            </a:r>
            <a:r>
              <a:rPr lang="ru-RU" dirty="0" smtClean="0">
                <a:solidFill>
                  <a:srgbClr val="383838"/>
                </a:solidFill>
                <a:latin typeface="Times New Roman"/>
                <a:ea typeface="Times New Roman"/>
              </a:rPr>
              <a:t>ВПР»</a:t>
            </a:r>
            <a:endParaRPr lang="ru-RU" sz="32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Times New Roman"/>
                <a:cs typeface="Times New Roman"/>
                <a:hlinkClick r:id="rId3"/>
              </a:rPr>
              <a:t>https</a:t>
            </a:r>
            <a:r>
              <a:rPr lang="ru-RU" dirty="0">
                <a:latin typeface="Times New Roman"/>
                <a:ea typeface="Times New Roman"/>
                <a:cs typeface="Times New Roman"/>
                <a:hlinkClick r:id="rId3"/>
              </a:rPr>
              <a:t>://</a:t>
            </a:r>
            <a:r>
              <a:rPr lang="en-US" dirty="0">
                <a:latin typeface="Times New Roman"/>
                <a:ea typeface="Times New Roman"/>
                <a:cs typeface="Times New Roman"/>
                <a:hlinkClick r:id="rId3"/>
              </a:rPr>
              <a:t>www</a:t>
            </a:r>
            <a:r>
              <a:rPr lang="ru-RU" dirty="0">
                <a:latin typeface="Times New Roman"/>
                <a:ea typeface="Times New Roman"/>
                <a:cs typeface="Times New Roman"/>
                <a:hlinkClick r:id="rId3"/>
              </a:rPr>
              <a:t>.</a:t>
            </a:r>
            <a:r>
              <a:rPr lang="en-US" dirty="0" err="1">
                <a:latin typeface="Times New Roman"/>
                <a:ea typeface="Times New Roman"/>
                <a:cs typeface="Times New Roman"/>
                <a:hlinkClick r:id="rId3"/>
              </a:rPr>
              <a:t>legionr</a:t>
            </a:r>
            <a:r>
              <a:rPr lang="ru-RU" dirty="0">
                <a:latin typeface="Times New Roman"/>
                <a:ea typeface="Times New Roman"/>
                <a:cs typeface="Times New Roman"/>
                <a:hlinkClick r:id="rId3"/>
              </a:rPr>
              <a:t>.</a:t>
            </a:r>
            <a:r>
              <a:rPr lang="en-US" dirty="0" err="1">
                <a:latin typeface="Times New Roman"/>
                <a:ea typeface="Times New Roman"/>
                <a:cs typeface="Times New Roman"/>
                <a:hlinkClick r:id="rId3"/>
              </a:rPr>
              <a:t>ru</a:t>
            </a:r>
            <a:r>
              <a:rPr lang="ru-RU" dirty="0">
                <a:latin typeface="Times New Roman"/>
                <a:ea typeface="Times New Roman"/>
                <a:cs typeface="Times New Roman"/>
                <a:hlinkClick r:id="rId3"/>
              </a:rPr>
              <a:t>/</a:t>
            </a:r>
            <a:r>
              <a:rPr lang="en-US" dirty="0">
                <a:latin typeface="Times New Roman"/>
                <a:ea typeface="Times New Roman"/>
                <a:cs typeface="Times New Roman"/>
                <a:hlinkClick r:id="rId3"/>
              </a:rPr>
              <a:t>webinars</a:t>
            </a:r>
            <a:r>
              <a:rPr lang="ru-RU" dirty="0">
                <a:latin typeface="Times New Roman"/>
                <a:ea typeface="Times New Roman"/>
                <a:cs typeface="Times New Roman"/>
                <a:hlinkClick r:id="rId3"/>
              </a:rPr>
              <a:t>/</a:t>
            </a:r>
            <a:r>
              <a:rPr lang="en-US" dirty="0" err="1">
                <a:latin typeface="Times New Roman"/>
                <a:ea typeface="Times New Roman"/>
                <a:cs typeface="Times New Roman"/>
                <a:hlinkClick r:id="rId3"/>
              </a:rPr>
              <a:t>istoriya</a:t>
            </a:r>
            <a:r>
              <a:rPr lang="ru-RU" dirty="0">
                <a:latin typeface="Times New Roman"/>
                <a:ea typeface="Times New Roman"/>
                <a:cs typeface="Times New Roman"/>
                <a:hlinkClick r:id="rId3"/>
              </a:rPr>
              <a:t>/197251</a:t>
            </a:r>
            <a:r>
              <a:rPr lang="ru-RU" dirty="0" smtClean="0">
                <a:latin typeface="Times New Roman"/>
                <a:ea typeface="Times New Roman"/>
                <a:cs typeface="Times New Roman"/>
                <a:hlinkClick r:id="rId3"/>
              </a:rPr>
              <a:t>/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endParaRPr lang="ru-RU" sz="32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262931"/>
                </a:solidFill>
                <a:latin typeface="Times New Roman"/>
                <a:ea typeface="Times New Roman"/>
                <a:cs typeface="Times New Roman"/>
              </a:rPr>
              <a:t>«Поговорим </a:t>
            </a:r>
            <a:r>
              <a:rPr lang="ru-RU" dirty="0">
                <a:solidFill>
                  <a:srgbClr val="262931"/>
                </a:solidFill>
                <a:latin typeface="Times New Roman"/>
                <a:ea typeface="Times New Roman"/>
                <a:cs typeface="Times New Roman"/>
              </a:rPr>
              <a:t>о заданиях по карте (№8-11 по модели 2022 года</a:t>
            </a:r>
            <a:r>
              <a:rPr lang="ru-RU" dirty="0" smtClean="0">
                <a:solidFill>
                  <a:srgbClr val="262931"/>
                </a:solidFill>
                <a:latin typeface="Times New Roman"/>
                <a:ea typeface="Times New Roman"/>
                <a:cs typeface="Times New Roman"/>
              </a:rPr>
              <a:t>)»</a:t>
            </a:r>
            <a:endParaRPr lang="ru-RU" sz="32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Times New Roman"/>
                <a:cs typeface="Times New Roman"/>
                <a:hlinkClick r:id="rId4"/>
              </a:rPr>
              <a:t>https</a:t>
            </a:r>
            <a:r>
              <a:rPr lang="ru-RU" dirty="0">
                <a:latin typeface="Times New Roman"/>
                <a:ea typeface="Times New Roman"/>
                <a:cs typeface="Times New Roman"/>
                <a:hlinkClick r:id="rId4"/>
              </a:rPr>
              <a:t>://</a:t>
            </a:r>
            <a:r>
              <a:rPr lang="en-US" dirty="0" err="1">
                <a:latin typeface="Times New Roman"/>
                <a:ea typeface="Times New Roman"/>
                <a:cs typeface="Times New Roman"/>
                <a:hlinkClick r:id="rId4"/>
              </a:rPr>
              <a:t>uchitel</a:t>
            </a:r>
            <a:r>
              <a:rPr lang="ru-RU" dirty="0">
                <a:latin typeface="Times New Roman"/>
                <a:ea typeface="Times New Roman"/>
                <a:cs typeface="Times New Roman"/>
                <a:hlinkClick r:id="rId4"/>
              </a:rPr>
              <a:t>.</a:t>
            </a:r>
            <a:r>
              <a:rPr lang="en-US" dirty="0">
                <a:latin typeface="Times New Roman"/>
                <a:ea typeface="Times New Roman"/>
                <a:cs typeface="Times New Roman"/>
                <a:hlinkClick r:id="rId4"/>
              </a:rPr>
              <a:t>club</a:t>
            </a:r>
            <a:r>
              <a:rPr lang="ru-RU" dirty="0">
                <a:latin typeface="Times New Roman"/>
                <a:ea typeface="Times New Roman"/>
                <a:cs typeface="Times New Roman"/>
                <a:hlinkClick r:id="rId4"/>
              </a:rPr>
              <a:t>/</a:t>
            </a:r>
            <a:r>
              <a:rPr lang="en-US" dirty="0">
                <a:latin typeface="Times New Roman"/>
                <a:ea typeface="Times New Roman"/>
                <a:cs typeface="Times New Roman"/>
                <a:hlinkClick r:id="rId4"/>
              </a:rPr>
              <a:t>events</a:t>
            </a:r>
            <a:r>
              <a:rPr lang="ru-RU" dirty="0">
                <a:latin typeface="Times New Roman"/>
                <a:ea typeface="Times New Roman"/>
                <a:cs typeface="Times New Roman"/>
                <a:hlinkClick r:id="rId4"/>
              </a:rPr>
              <a:t>/</a:t>
            </a:r>
            <a:r>
              <a:rPr lang="en-US" dirty="0" err="1">
                <a:latin typeface="Times New Roman"/>
                <a:ea typeface="Times New Roman"/>
                <a:cs typeface="Times New Roman"/>
                <a:hlinkClick r:id="rId4"/>
              </a:rPr>
              <a:t>ege</a:t>
            </a:r>
            <a:r>
              <a:rPr lang="ru-RU" dirty="0">
                <a:latin typeface="Times New Roman"/>
                <a:ea typeface="Times New Roman"/>
                <a:cs typeface="Times New Roman"/>
                <a:hlinkClick r:id="rId4"/>
              </a:rPr>
              <a:t>-2022-</a:t>
            </a:r>
            <a:r>
              <a:rPr lang="en-US" dirty="0" err="1">
                <a:latin typeface="Times New Roman"/>
                <a:ea typeface="Times New Roman"/>
                <a:cs typeface="Times New Roman"/>
                <a:hlinkClick r:id="rId4"/>
              </a:rPr>
              <a:t>po</a:t>
            </a:r>
            <a:r>
              <a:rPr lang="ru-RU" dirty="0">
                <a:latin typeface="Times New Roman"/>
                <a:ea typeface="Times New Roman"/>
                <a:cs typeface="Times New Roman"/>
                <a:hlinkClick r:id="rId4"/>
              </a:rPr>
              <a:t>-</a:t>
            </a:r>
            <a:r>
              <a:rPr lang="en-US" dirty="0" err="1">
                <a:latin typeface="Times New Roman"/>
                <a:ea typeface="Times New Roman"/>
                <a:cs typeface="Times New Roman"/>
                <a:hlinkClick r:id="rId4"/>
              </a:rPr>
              <a:t>istorii</a:t>
            </a:r>
            <a:r>
              <a:rPr lang="ru-RU" dirty="0">
                <a:latin typeface="Times New Roman"/>
                <a:ea typeface="Times New Roman"/>
                <a:cs typeface="Times New Roman"/>
                <a:hlinkClick r:id="rId4"/>
              </a:rPr>
              <a:t>-</a:t>
            </a:r>
            <a:r>
              <a:rPr lang="en-US" dirty="0" err="1">
                <a:latin typeface="Times New Roman"/>
                <a:ea typeface="Times New Roman"/>
                <a:cs typeface="Times New Roman"/>
                <a:hlinkClick r:id="rId4"/>
              </a:rPr>
              <a:t>effektivnaya</a:t>
            </a:r>
            <a:r>
              <a:rPr lang="ru-RU" dirty="0">
                <a:latin typeface="Times New Roman"/>
                <a:ea typeface="Times New Roman"/>
                <a:cs typeface="Times New Roman"/>
                <a:hlinkClick r:id="rId4"/>
              </a:rPr>
              <a:t>-</a:t>
            </a:r>
            <a:r>
              <a:rPr lang="en-US" dirty="0" err="1">
                <a:latin typeface="Times New Roman"/>
                <a:ea typeface="Times New Roman"/>
                <a:cs typeface="Times New Roman"/>
                <a:hlinkClick r:id="rId4"/>
              </a:rPr>
              <a:t>podgotovka</a:t>
            </a:r>
            <a:r>
              <a:rPr lang="ru-RU" dirty="0">
                <a:latin typeface="Times New Roman"/>
                <a:ea typeface="Times New Roman"/>
                <a:cs typeface="Times New Roman"/>
                <a:hlinkClick r:id="rId4"/>
              </a:rPr>
              <a:t>-</a:t>
            </a:r>
            <a:r>
              <a:rPr lang="en-US" dirty="0" err="1">
                <a:latin typeface="Times New Roman"/>
                <a:ea typeface="Times New Roman"/>
                <a:cs typeface="Times New Roman"/>
                <a:hlinkClick r:id="rId4"/>
              </a:rPr>
              <a:t>vypusknikov</a:t>
            </a:r>
            <a:r>
              <a:rPr lang="ru-RU" dirty="0" smtClean="0">
                <a:latin typeface="Times New Roman"/>
                <a:ea typeface="Times New Roman"/>
                <a:cs typeface="Times New Roman"/>
                <a:hlinkClick r:id="rId4"/>
              </a:rPr>
              <a:t>/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endParaRPr lang="ru-RU" sz="32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262931"/>
                </a:solidFill>
                <a:latin typeface="Times New Roman"/>
                <a:ea typeface="Times New Roman"/>
                <a:cs typeface="Times New Roman"/>
              </a:rPr>
              <a:t>«Разберём </a:t>
            </a:r>
            <a:r>
              <a:rPr lang="ru-RU" dirty="0">
                <a:solidFill>
                  <a:srgbClr val="262931"/>
                </a:solidFill>
                <a:latin typeface="Times New Roman"/>
                <a:ea typeface="Times New Roman"/>
                <a:cs typeface="Times New Roman"/>
              </a:rPr>
              <a:t>как эффективно подготовить выпускников к ЕГЭ по истории. Научимся выполнять задания на аргументацию (19˗е задание в ЕГЭ</a:t>
            </a:r>
            <a:r>
              <a:rPr lang="ru-RU" dirty="0" smtClean="0">
                <a:solidFill>
                  <a:srgbClr val="262931"/>
                </a:solidFill>
                <a:latin typeface="Times New Roman"/>
                <a:ea typeface="Times New Roman"/>
                <a:cs typeface="Times New Roman"/>
              </a:rPr>
              <a:t>)»</a:t>
            </a:r>
            <a:endParaRPr lang="ru-RU" sz="32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Times New Roman"/>
                <a:cs typeface="Times New Roman"/>
                <a:hlinkClick r:id="rId5"/>
              </a:rPr>
              <a:t>https</a:t>
            </a:r>
            <a:r>
              <a:rPr lang="ru-RU" dirty="0">
                <a:latin typeface="Times New Roman"/>
                <a:ea typeface="Times New Roman"/>
                <a:cs typeface="Times New Roman"/>
                <a:hlinkClick r:id="rId5"/>
              </a:rPr>
              <a:t>://</a:t>
            </a:r>
            <a:r>
              <a:rPr lang="en-US" dirty="0" err="1">
                <a:latin typeface="Times New Roman"/>
                <a:ea typeface="Times New Roman"/>
                <a:cs typeface="Times New Roman"/>
                <a:hlinkClick r:id="rId5"/>
              </a:rPr>
              <a:t>uchitel</a:t>
            </a:r>
            <a:r>
              <a:rPr lang="ru-RU" dirty="0">
                <a:latin typeface="Times New Roman"/>
                <a:ea typeface="Times New Roman"/>
                <a:cs typeface="Times New Roman"/>
                <a:hlinkClick r:id="rId5"/>
              </a:rPr>
              <a:t>.</a:t>
            </a:r>
            <a:r>
              <a:rPr lang="en-US" dirty="0">
                <a:latin typeface="Times New Roman"/>
                <a:ea typeface="Times New Roman"/>
                <a:cs typeface="Times New Roman"/>
                <a:hlinkClick r:id="rId5"/>
              </a:rPr>
              <a:t>club</a:t>
            </a:r>
            <a:r>
              <a:rPr lang="ru-RU" dirty="0">
                <a:latin typeface="Times New Roman"/>
                <a:ea typeface="Times New Roman"/>
                <a:cs typeface="Times New Roman"/>
                <a:hlinkClick r:id="rId5"/>
              </a:rPr>
              <a:t>/</a:t>
            </a:r>
            <a:r>
              <a:rPr lang="en-US" dirty="0">
                <a:latin typeface="Times New Roman"/>
                <a:ea typeface="Times New Roman"/>
                <a:cs typeface="Times New Roman"/>
                <a:hlinkClick r:id="rId5"/>
              </a:rPr>
              <a:t>events</a:t>
            </a:r>
            <a:r>
              <a:rPr lang="ru-RU" dirty="0">
                <a:latin typeface="Times New Roman"/>
                <a:ea typeface="Times New Roman"/>
                <a:cs typeface="Times New Roman"/>
                <a:hlinkClick r:id="rId5"/>
              </a:rPr>
              <a:t>/</a:t>
            </a:r>
            <a:r>
              <a:rPr lang="en-US" dirty="0" err="1">
                <a:latin typeface="Times New Roman"/>
                <a:ea typeface="Times New Roman"/>
                <a:cs typeface="Times New Roman"/>
                <a:hlinkClick r:id="rId5"/>
              </a:rPr>
              <a:t>ege</a:t>
            </a:r>
            <a:r>
              <a:rPr lang="ru-RU" dirty="0">
                <a:latin typeface="Times New Roman"/>
                <a:ea typeface="Times New Roman"/>
                <a:cs typeface="Times New Roman"/>
                <a:hlinkClick r:id="rId5"/>
              </a:rPr>
              <a:t>-2022-</a:t>
            </a:r>
            <a:r>
              <a:rPr lang="en-US" dirty="0" err="1">
                <a:latin typeface="Times New Roman"/>
                <a:ea typeface="Times New Roman"/>
                <a:cs typeface="Times New Roman"/>
                <a:hlinkClick r:id="rId5"/>
              </a:rPr>
              <a:t>po</a:t>
            </a:r>
            <a:r>
              <a:rPr lang="ru-RU" dirty="0">
                <a:latin typeface="Times New Roman"/>
                <a:ea typeface="Times New Roman"/>
                <a:cs typeface="Times New Roman"/>
                <a:hlinkClick r:id="rId5"/>
              </a:rPr>
              <a:t>-</a:t>
            </a:r>
            <a:r>
              <a:rPr lang="en-US" dirty="0" err="1">
                <a:latin typeface="Times New Roman"/>
                <a:ea typeface="Times New Roman"/>
                <a:cs typeface="Times New Roman"/>
                <a:hlinkClick r:id="rId5"/>
              </a:rPr>
              <a:t>istorii</a:t>
            </a:r>
            <a:r>
              <a:rPr lang="ru-RU" dirty="0">
                <a:latin typeface="Times New Roman"/>
                <a:ea typeface="Times New Roman"/>
                <a:cs typeface="Times New Roman"/>
                <a:hlinkClick r:id="rId5"/>
              </a:rPr>
              <a:t>-</a:t>
            </a:r>
            <a:r>
              <a:rPr lang="en-US" dirty="0" err="1">
                <a:latin typeface="Times New Roman"/>
                <a:ea typeface="Times New Roman"/>
                <a:cs typeface="Times New Roman"/>
                <a:hlinkClick r:id="rId5"/>
              </a:rPr>
              <a:t>ucimsya</a:t>
            </a:r>
            <a:r>
              <a:rPr lang="ru-RU" dirty="0">
                <a:latin typeface="Times New Roman"/>
                <a:ea typeface="Times New Roman"/>
                <a:cs typeface="Times New Roman"/>
                <a:hlinkClick r:id="rId5"/>
              </a:rPr>
              <a:t>-</a:t>
            </a:r>
            <a:r>
              <a:rPr lang="en-US" dirty="0" err="1">
                <a:latin typeface="Times New Roman"/>
                <a:ea typeface="Times New Roman"/>
                <a:cs typeface="Times New Roman"/>
                <a:hlinkClick r:id="rId5"/>
              </a:rPr>
              <a:t>vypolnyat</a:t>
            </a:r>
            <a:r>
              <a:rPr lang="ru-RU" dirty="0">
                <a:latin typeface="Times New Roman"/>
                <a:ea typeface="Times New Roman"/>
                <a:cs typeface="Times New Roman"/>
                <a:hlinkClick r:id="rId5"/>
              </a:rPr>
              <a:t>-</a:t>
            </a:r>
            <a:r>
              <a:rPr lang="en-US" dirty="0" err="1">
                <a:latin typeface="Times New Roman"/>
                <a:ea typeface="Times New Roman"/>
                <a:cs typeface="Times New Roman"/>
                <a:hlinkClick r:id="rId5"/>
              </a:rPr>
              <a:t>zadaniya</a:t>
            </a:r>
            <a:r>
              <a:rPr lang="ru-RU" dirty="0">
                <a:latin typeface="Times New Roman"/>
                <a:ea typeface="Times New Roman"/>
                <a:cs typeface="Times New Roman"/>
                <a:hlinkClick r:id="rId5"/>
              </a:rPr>
              <a:t>-</a:t>
            </a:r>
            <a:r>
              <a:rPr lang="en-US" dirty="0" err="1">
                <a:latin typeface="Times New Roman"/>
                <a:ea typeface="Times New Roman"/>
                <a:cs typeface="Times New Roman"/>
                <a:hlinkClick r:id="rId5"/>
              </a:rPr>
              <a:t>na</a:t>
            </a:r>
            <a:r>
              <a:rPr lang="ru-RU" dirty="0">
                <a:latin typeface="Times New Roman"/>
                <a:ea typeface="Times New Roman"/>
                <a:cs typeface="Times New Roman"/>
                <a:hlinkClick r:id="rId5"/>
              </a:rPr>
              <a:t>-</a:t>
            </a:r>
            <a:r>
              <a:rPr lang="en-US" dirty="0" err="1">
                <a:latin typeface="Times New Roman"/>
                <a:ea typeface="Times New Roman"/>
                <a:cs typeface="Times New Roman"/>
                <a:hlinkClick r:id="rId5"/>
              </a:rPr>
              <a:t>argumentaciyu</a:t>
            </a:r>
            <a:r>
              <a:rPr lang="ru-RU" dirty="0">
                <a:latin typeface="Times New Roman"/>
                <a:ea typeface="Times New Roman"/>
                <a:cs typeface="Times New Roman"/>
                <a:hlinkClick r:id="rId5"/>
              </a:rPr>
              <a:t>-</a:t>
            </a:r>
            <a:r>
              <a:rPr lang="en-US" dirty="0" err="1">
                <a:latin typeface="Times New Roman"/>
                <a:ea typeface="Times New Roman"/>
                <a:cs typeface="Times New Roman"/>
                <a:hlinkClick r:id="rId5"/>
              </a:rPr>
              <a:t>zadanie</a:t>
            </a:r>
            <a:r>
              <a:rPr lang="ru-RU" dirty="0">
                <a:latin typeface="Times New Roman"/>
                <a:ea typeface="Times New Roman"/>
                <a:cs typeface="Times New Roman"/>
                <a:hlinkClick r:id="rId5"/>
              </a:rPr>
              <a:t>-19</a:t>
            </a:r>
            <a:r>
              <a:rPr lang="ru-RU" dirty="0" smtClean="0">
                <a:latin typeface="Times New Roman"/>
                <a:ea typeface="Times New Roman"/>
                <a:cs typeface="Times New Roman"/>
                <a:hlinkClick r:id="rId5"/>
              </a:rPr>
              <a:t>/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endParaRPr lang="ru-RU" sz="32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262931"/>
                </a:solidFill>
                <a:latin typeface="Times New Roman"/>
                <a:ea typeface="Times New Roman"/>
                <a:cs typeface="Times New Roman"/>
              </a:rPr>
              <a:t>«Работа </a:t>
            </a:r>
            <a:r>
              <a:rPr lang="ru-RU" dirty="0">
                <a:solidFill>
                  <a:srgbClr val="262931"/>
                </a:solidFill>
                <a:latin typeface="Times New Roman"/>
                <a:ea typeface="Times New Roman"/>
                <a:cs typeface="Times New Roman"/>
              </a:rPr>
              <a:t>с заданиями по установлению причинно-следственных связей (17-е задание</a:t>
            </a:r>
            <a:r>
              <a:rPr lang="ru-RU" dirty="0" smtClean="0">
                <a:solidFill>
                  <a:srgbClr val="262931"/>
                </a:solidFill>
                <a:latin typeface="Times New Roman"/>
                <a:ea typeface="Times New Roman"/>
                <a:cs typeface="Times New Roman"/>
              </a:rPr>
              <a:t>)»</a:t>
            </a:r>
            <a:r>
              <a:rPr lang="ru-RU" dirty="0">
                <a:solidFill>
                  <a:srgbClr val="262931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32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  <a:hlinkClick r:id="rId6"/>
              </a:rPr>
              <a:t>https://uchitel.club/events/ege-2022-po-istorii-effektivnaya-podgotovka-vypusknikov-1</a:t>
            </a:r>
            <a:r>
              <a:rPr lang="ru-RU" dirty="0" smtClean="0">
                <a:latin typeface="Times New Roman"/>
                <a:ea typeface="Times New Roman"/>
                <a:cs typeface="Times New Roman"/>
                <a:hlinkClick r:id="rId6"/>
              </a:rPr>
              <a:t>/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endParaRPr lang="ru-RU" sz="3200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502</TotalTime>
  <Words>1130</Words>
  <Application>Microsoft Office PowerPoint</Application>
  <PresentationFormat>Экран (4:3)</PresentationFormat>
  <Paragraphs>130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«Критерии оценивания и методические аспекты формирования навыков написания заданий второй части КИМ ЕГЭ по истории»</vt:lpstr>
      <vt:lpstr>Цифры касающиеся второй части</vt:lpstr>
      <vt:lpstr>Оценка ЕГЭ 2021 г.</vt:lpstr>
      <vt:lpstr>Выдержки из методических рекомендаций</vt:lpstr>
      <vt:lpstr>Задания второй части КИМ ЕГЭ</vt:lpstr>
      <vt:lpstr>Историческое сочинение </vt:lpstr>
      <vt:lpstr>Литература для подготовки</vt:lpstr>
      <vt:lpstr>ПолеЗные вебинары: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СЦРО</cp:lastModifiedBy>
  <cp:revision>12</cp:revision>
  <dcterms:created xsi:type="dcterms:W3CDTF">2021-12-12T08:38:52Z</dcterms:created>
  <dcterms:modified xsi:type="dcterms:W3CDTF">2021-12-14T14:15:47Z</dcterms:modified>
</cp:coreProperties>
</file>