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2" r:id="rId4"/>
    <p:sldId id="263" r:id="rId5"/>
    <p:sldId id="261" r:id="rId6"/>
    <p:sldId id="258" r:id="rId7"/>
    <p:sldId id="259" r:id="rId8"/>
    <p:sldId id="260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BAD8C0"/>
    <a:srgbClr val="FF5050"/>
    <a:srgbClr val="FF3300"/>
    <a:srgbClr val="0066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4676" autoAdjust="0"/>
  </p:normalViewPr>
  <p:slideViewPr>
    <p:cSldViewPr>
      <p:cViewPr>
        <p:scale>
          <a:sx n="100" d="100"/>
          <a:sy n="100" d="100"/>
        </p:scale>
        <p:origin x="-690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62;&#1056;&#1054;\Desktop\&#1050;&#1086;&#1087;&#1080;&#1103;%20&#1042;&#1067;&#1041;&#1054;&#1056;%20&#1058;&#1045;&#1052;%20&#1048;&#1057;_&#1074;&#1089;&#1077;&#1075;&#1086;-&#1092;&#1072;&#1082;&#109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62;&#1056;&#1054;\Desktop\&#1050;&#1086;&#1087;&#1080;&#1103;%20&#1042;&#1067;&#1041;&#1054;&#1056;%20&#1058;&#1045;&#1052;%20&#1048;&#1057;_&#1074;&#1089;&#1077;&#1075;&#1086;-&#1092;&#1072;&#1082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7;&#1062;&#1056;&#1054;\Desktop\111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66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505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8.3985377286121838E-3"/>
                  <c:y val="-0.1408257043502945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10,2%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985377286121647E-3"/>
                  <c:y val="-0.1689908452203534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9,5%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992688643060824E-3"/>
                  <c:y val="-0.32037847739692005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26,8%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797075457224329E-2"/>
                  <c:y val="-0.45416289652969977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41,1%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2989032964591235E-3"/>
                  <c:y val="-0.22180048435171387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12,4%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Лист1!$P$53:$P$57</c:f>
              <c:strCache>
                <c:ptCount val="5"/>
                <c:pt idx="0">
                  <c:v>Тема 1</c:v>
                </c:pt>
                <c:pt idx="1">
                  <c:v>Тема 2</c:v>
                </c:pt>
                <c:pt idx="2">
                  <c:v>Тема 3</c:v>
                </c:pt>
                <c:pt idx="3">
                  <c:v>Тема 4</c:v>
                </c:pt>
                <c:pt idx="4">
                  <c:v>Тема 5</c:v>
                </c:pt>
              </c:strCache>
            </c:strRef>
          </c:cat>
          <c:val>
            <c:numRef>
              <c:f>Лист1!$O$53:$O$57</c:f>
              <c:numCache>
                <c:formatCode>General</c:formatCode>
                <c:ptCount val="5"/>
                <c:pt idx="0">
                  <c:v>240</c:v>
                </c:pt>
                <c:pt idx="1">
                  <c:v>224</c:v>
                </c:pt>
                <c:pt idx="2">
                  <c:v>631</c:v>
                </c:pt>
                <c:pt idx="3">
                  <c:v>966</c:v>
                </c:pt>
                <c:pt idx="4">
                  <c:v>291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9710080"/>
        <c:axId val="79711616"/>
      </c:barChart>
      <c:catAx>
        <c:axId val="7971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9711616"/>
        <c:crosses val="autoZero"/>
        <c:auto val="1"/>
        <c:lblAlgn val="ctr"/>
        <c:lblOffset val="100"/>
        <c:noMultiLvlLbl val="0"/>
      </c:catAx>
      <c:valAx>
        <c:axId val="79711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9710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16"/>
          <c:dLbls>
            <c:dLbl>
              <c:idx val="0"/>
              <c:layout>
                <c:manualLayout>
                  <c:x val="4.1191819772528435E-2"/>
                  <c:y val="2.3087999416739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8898403324584429E-2"/>
                  <c:y val="5.9955526392534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323928258967631E-3"/>
                  <c:y val="6.875182268883055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382983377077864E-2"/>
                  <c:y val="-3.92169728783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5327427821522316E-2"/>
                  <c:y val="2.07932341790609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noFill/>
                </a:ln>
              </c:spPr>
            </c:leaderLines>
          </c:dLbls>
          <c:cat>
            <c:strRef>
              <c:f>Лист1!$P$53:$P$57</c:f>
              <c:strCache>
                <c:ptCount val="5"/>
                <c:pt idx="0">
                  <c:v>Тема 1</c:v>
                </c:pt>
                <c:pt idx="1">
                  <c:v>Тема 2</c:v>
                </c:pt>
                <c:pt idx="2">
                  <c:v>Тема 3</c:v>
                </c:pt>
                <c:pt idx="3">
                  <c:v>Тема 4</c:v>
                </c:pt>
                <c:pt idx="4">
                  <c:v>Тема 5</c:v>
                </c:pt>
              </c:strCache>
            </c:strRef>
          </c:cat>
          <c:val>
            <c:numRef>
              <c:f>Лист1!$O$53:$O$57</c:f>
              <c:numCache>
                <c:formatCode>General</c:formatCode>
                <c:ptCount val="5"/>
                <c:pt idx="0">
                  <c:v>240</c:v>
                </c:pt>
                <c:pt idx="1">
                  <c:v>224</c:v>
                </c:pt>
                <c:pt idx="2">
                  <c:v>631</c:v>
                </c:pt>
                <c:pt idx="3">
                  <c:v>966</c:v>
                </c:pt>
                <c:pt idx="4">
                  <c:v>291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20168659473121E-2"/>
          <c:y val="2.3494860499265784E-2"/>
          <c:w val="0.91082300476329348"/>
          <c:h val="0.89728860984887904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FF505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0.10462962962962963"/>
                  <c:y val="-0.3690244776671638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98,85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888888888888884E-2"/>
                  <c:y val="-0.3564814814814814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68,47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222222222222223E-2"/>
                  <c:y val="-0.1990740740740740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1,15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049261203460792E-2"/>
                  <c:y val="-8.3190537306184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Лист2!$L$4:$L$6</c:f>
              <c:strCache>
                <c:ptCount val="3"/>
                <c:pt idx="0">
                  <c:v>Зачет за ИС</c:v>
                </c:pt>
                <c:pt idx="1">
                  <c:v>Зачет по всем критериям</c:v>
                </c:pt>
                <c:pt idx="2">
                  <c:v>Незачет</c:v>
                </c:pt>
              </c:strCache>
            </c:strRef>
          </c:cat>
          <c:val>
            <c:numRef>
              <c:f>Лист2!$K$4:$K$6</c:f>
              <c:numCache>
                <c:formatCode>0.00</c:formatCode>
                <c:ptCount val="3"/>
                <c:pt idx="0">
                  <c:v>98.852528686782833</c:v>
                </c:pt>
                <c:pt idx="1">
                  <c:v>68.465788355291124</c:v>
                </c:pt>
                <c:pt idx="2" formatCode="General">
                  <c:v>1.1499999999999999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9810560"/>
        <c:axId val="79812096"/>
      </c:barChart>
      <c:catAx>
        <c:axId val="79810560"/>
        <c:scaling>
          <c:orientation val="minMax"/>
        </c:scaling>
        <c:delete val="0"/>
        <c:axPos val="b"/>
        <c:majorTickMark val="out"/>
        <c:minorTickMark val="none"/>
        <c:tickLblPos val="nextTo"/>
        <c:crossAx val="79812096"/>
        <c:crosses val="autoZero"/>
        <c:auto val="1"/>
        <c:lblAlgn val="ctr"/>
        <c:lblOffset val="100"/>
        <c:noMultiLvlLbl val="0"/>
      </c:catAx>
      <c:valAx>
        <c:axId val="79812096"/>
        <c:scaling>
          <c:orientation val="minMax"/>
          <c:max val="10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79810560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2685185185185186"/>
          <c:w val="0.58071631671041124"/>
          <c:h val="0.77314814814814814"/>
        </c:manualLayout>
      </c:layout>
      <c:pie3DChart>
        <c:varyColors val="1"/>
        <c:ser>
          <c:idx val="0"/>
          <c:order val="0"/>
          <c:explosion val="26"/>
          <c:dLbls>
            <c:dLbl>
              <c:idx val="0"/>
              <c:layout>
                <c:manualLayout>
                  <c:x val="-3.8009842519684936E-2"/>
                  <c:y val="-0.284884806065908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7875984251968501E-2"/>
                  <c:y val="-9.823199183435403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135608048993861E-2"/>
                  <c:y val="-9.394648585593465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Лист2!$F$27:$F$29</c:f>
              <c:strCache>
                <c:ptCount val="3"/>
                <c:pt idx="0">
                  <c:v>Требование №1</c:v>
                </c:pt>
                <c:pt idx="1">
                  <c:v>Критерий №1</c:v>
                </c:pt>
                <c:pt idx="2">
                  <c:v>Критерий №2</c:v>
                </c:pt>
              </c:strCache>
            </c:strRef>
          </c:cat>
          <c:val>
            <c:numRef>
              <c:f>Лист2!$E$27:$E$29</c:f>
              <c:numCache>
                <c:formatCode>General</c:formatCode>
                <c:ptCount val="3"/>
                <c:pt idx="0">
                  <c:v>15</c:v>
                </c:pt>
                <c:pt idx="1">
                  <c:v>1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 rtl="0"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62729658792651E-2"/>
          <c:y val="4.214129483814523E-2"/>
          <c:w val="0.79255468066491686"/>
          <c:h val="0.8326195683872849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  <c:spPr>
              <a:solidFill>
                <a:srgbClr val="FF3300"/>
              </a:solidFill>
            </c:spPr>
          </c:dPt>
          <c:dLbls>
            <c:dLbl>
              <c:idx val="0"/>
              <c:layout>
                <c:manualLayout>
                  <c:x val="8.3333333333333332E-3"/>
                  <c:y val="-6.9444808982210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7779E-3"/>
                  <c:y val="-0.115740740740740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444444444444445E-2"/>
                  <c:y val="-0.430555555555555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5555555555555558E-3"/>
                  <c:y val="-0.28240740740740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5555555555555552E-2"/>
                  <c:y val="-0.39814814814814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Лист3!$C$3:$C$7</c:f>
              <c:strCache>
                <c:ptCount val="5"/>
                <c:pt idx="0">
                  <c:v>к1</c:v>
                </c:pt>
                <c:pt idx="1">
                  <c:v>к2</c:v>
                </c:pt>
                <c:pt idx="2">
                  <c:v>к3</c:v>
                </c:pt>
                <c:pt idx="3">
                  <c:v>к4</c:v>
                </c:pt>
                <c:pt idx="4">
                  <c:v>к5</c:v>
                </c:pt>
              </c:strCache>
            </c:strRef>
          </c:cat>
          <c:val>
            <c:numRef>
              <c:f>Лист3!$D$3:$D$7</c:f>
              <c:numCache>
                <c:formatCode>General</c:formatCode>
                <c:ptCount val="5"/>
                <c:pt idx="0">
                  <c:v>1</c:v>
                </c:pt>
                <c:pt idx="1">
                  <c:v>11</c:v>
                </c:pt>
                <c:pt idx="2">
                  <c:v>339</c:v>
                </c:pt>
                <c:pt idx="3">
                  <c:v>185</c:v>
                </c:pt>
                <c:pt idx="4">
                  <c:v>368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680256"/>
        <c:axId val="83686144"/>
      </c:barChart>
      <c:catAx>
        <c:axId val="83680256"/>
        <c:scaling>
          <c:orientation val="minMax"/>
        </c:scaling>
        <c:delete val="0"/>
        <c:axPos val="b"/>
        <c:majorTickMark val="out"/>
        <c:minorTickMark val="none"/>
        <c:tickLblPos val="nextTo"/>
        <c:crossAx val="83686144"/>
        <c:crosses val="autoZero"/>
        <c:auto val="1"/>
        <c:lblAlgn val="ctr"/>
        <c:lblOffset val="100"/>
        <c:noMultiLvlLbl val="0"/>
      </c:catAx>
      <c:valAx>
        <c:axId val="83686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680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0FB374F-75F4-4416-ACED-B923D7418F64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263676-D59A-4C36-A8CE-E969A4D58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374F-75F4-4416-ACED-B923D7418F64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3676-D59A-4C36-A8CE-E969A4D58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374F-75F4-4416-ACED-B923D7418F64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3676-D59A-4C36-A8CE-E969A4D58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374F-75F4-4416-ACED-B923D7418F64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3676-D59A-4C36-A8CE-E969A4D58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374F-75F4-4416-ACED-B923D7418F64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3676-D59A-4C36-A8CE-E969A4D58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374F-75F4-4416-ACED-B923D7418F64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3676-D59A-4C36-A8CE-E969A4D58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FB374F-75F4-4416-ACED-B923D7418F64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263676-D59A-4C36-A8CE-E969A4D5845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0FB374F-75F4-4416-ACED-B923D7418F64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263676-D59A-4C36-A8CE-E969A4D58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374F-75F4-4416-ACED-B923D7418F64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3676-D59A-4C36-A8CE-E969A4D58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374F-75F4-4416-ACED-B923D7418F64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3676-D59A-4C36-A8CE-E969A4D58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374F-75F4-4416-ACED-B923D7418F64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63676-D59A-4C36-A8CE-E969A4D584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0FB374F-75F4-4416-ACED-B923D7418F64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263676-D59A-4C36-A8CE-E969A4D584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итогового сочинения (изложения) </a:t>
            </a:r>
            <a:br>
              <a:rPr lang="ru-RU" dirty="0" smtClean="0"/>
            </a:b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1 декабря </a:t>
            </a:r>
            <a:r>
              <a:rPr lang="ru-RU" dirty="0" smtClean="0"/>
              <a:t>2021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34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2249488"/>
            <a:ext cx="8229600" cy="432435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600" dirty="0" smtClean="0"/>
              <a:t> Итоговое сочинение (изложение)</a:t>
            </a:r>
          </a:p>
          <a:p>
            <a:pPr marL="109728" indent="0" algn="ctr">
              <a:buNone/>
            </a:pPr>
            <a:r>
              <a:rPr lang="ru-RU" sz="3600" dirty="0" smtClean="0"/>
              <a:t>01 декабря 2021г. </a:t>
            </a:r>
          </a:p>
          <a:p>
            <a:pPr marL="109728" indent="0" algn="ctr">
              <a:buNone/>
            </a:pPr>
            <a:r>
              <a:rPr lang="ru-RU" sz="3600" dirty="0" smtClean="0"/>
              <a:t>Участвовали 2354 человека.</a:t>
            </a:r>
          </a:p>
          <a:p>
            <a:pPr marL="109728" indent="0" algn="ctr">
              <a:buNone/>
            </a:pPr>
            <a:r>
              <a:rPr lang="ru-RU" sz="3600" dirty="0" smtClean="0"/>
              <a:t>2 учащихся писали изложение.</a:t>
            </a:r>
            <a:endParaRPr lang="ru-RU" sz="3600" dirty="0"/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094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Темы итогового сочинения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204864"/>
            <a:ext cx="73448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/>
              <a:t>1.Почему </a:t>
            </a:r>
            <a:r>
              <a:rPr lang="ru-RU" sz="2000" dirty="0"/>
              <a:t>людей привлекает идея путешествия во времени</a:t>
            </a:r>
            <a:r>
              <a:rPr lang="ru-RU" sz="2000" dirty="0" smtClean="0"/>
              <a:t>?</a:t>
            </a:r>
          </a:p>
          <a:p>
            <a:pPr lvl="0"/>
            <a:endParaRPr lang="ru-RU" sz="2000" dirty="0"/>
          </a:p>
          <a:p>
            <a:pPr lvl="0"/>
            <a:r>
              <a:rPr lang="ru-RU" sz="2000" dirty="0" smtClean="0"/>
              <a:t>2.Согласны </a:t>
            </a:r>
            <a:r>
              <a:rPr lang="ru-RU" sz="2000" dirty="0"/>
              <a:t>ли Вы со словами А.А. Вознесенского: «Все прогрессы </a:t>
            </a:r>
            <a:r>
              <a:rPr lang="ru-RU" sz="2000" dirty="0" err="1"/>
              <a:t>реакционны</a:t>
            </a:r>
            <a:r>
              <a:rPr lang="ru-RU" sz="2000" dirty="0"/>
              <a:t>, если рушится человек</a:t>
            </a:r>
            <a:r>
              <a:rPr lang="ru-RU" sz="2000" dirty="0" smtClean="0"/>
              <a:t>»?</a:t>
            </a:r>
          </a:p>
          <a:p>
            <a:pPr lvl="0"/>
            <a:endParaRPr lang="ru-RU" sz="2000" dirty="0"/>
          </a:p>
          <a:p>
            <a:pPr lvl="0"/>
            <a:r>
              <a:rPr lang="ru-RU" sz="2000" dirty="0" smtClean="0"/>
              <a:t>3.Когда </a:t>
            </a:r>
            <a:r>
              <a:rPr lang="ru-RU" sz="2000" dirty="0"/>
              <a:t>слово становится преступлением</a:t>
            </a:r>
            <a:r>
              <a:rPr lang="ru-RU" sz="2000" dirty="0" smtClean="0"/>
              <a:t>?</a:t>
            </a:r>
          </a:p>
          <a:p>
            <a:pPr lvl="0"/>
            <a:endParaRPr lang="ru-RU" sz="2000" dirty="0"/>
          </a:p>
          <a:p>
            <a:pPr lvl="0"/>
            <a:r>
              <a:rPr lang="ru-RU" sz="2000" dirty="0" smtClean="0"/>
              <a:t>4.Произведение </a:t>
            </a:r>
            <a:r>
              <a:rPr lang="ru-RU" sz="2000" dirty="0"/>
              <a:t>какого писателя (композитора, режиссёра) я бы порекомендовал своим друзьям</a:t>
            </a:r>
            <a:r>
              <a:rPr lang="ru-RU" sz="2000" dirty="0" smtClean="0"/>
              <a:t>?</a:t>
            </a:r>
          </a:p>
          <a:p>
            <a:pPr lvl="0"/>
            <a:endParaRPr lang="ru-RU" sz="2000" dirty="0"/>
          </a:p>
          <a:p>
            <a:pPr lvl="0"/>
            <a:r>
              <a:rPr lang="ru-RU" sz="2000" dirty="0" smtClean="0"/>
              <a:t>5.В </a:t>
            </a:r>
            <a:r>
              <a:rPr lang="ru-RU" sz="2000" dirty="0"/>
              <a:t>чём может проявляться любовь к своему отечеству?</a:t>
            </a:r>
          </a:p>
        </p:txBody>
      </p:sp>
    </p:spTree>
    <p:extLst>
      <p:ext uri="{BB962C8B-B14F-4D97-AF65-F5344CB8AC3E}">
        <p14:creationId xmlns:p14="http://schemas.microsoft.com/office/powerpoint/2010/main" val="275057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Выбор тем итогового сочинения </a:t>
            </a:r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8237216"/>
              </p:ext>
            </p:extLst>
          </p:nvPr>
        </p:nvGraphicFramePr>
        <p:xfrm>
          <a:off x="1619672" y="2132856"/>
          <a:ext cx="6048672" cy="3607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382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Выбор тем итогового сочинения </a:t>
            </a:r>
            <a:endParaRPr lang="ru-RU" b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474146"/>
              </p:ext>
            </p:extLst>
          </p:nvPr>
        </p:nvGraphicFramePr>
        <p:xfrm>
          <a:off x="1115616" y="2420888"/>
          <a:ext cx="626469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08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Статистика результатов итогового </a:t>
            </a:r>
            <a:r>
              <a:rPr lang="ru-RU" dirty="0" smtClean="0"/>
              <a:t>сочинения (изложения)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527710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225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287883"/>
              </p:ext>
            </p:extLst>
          </p:nvPr>
        </p:nvGraphicFramePr>
        <p:xfrm>
          <a:off x="971600" y="2564904"/>
          <a:ext cx="75608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Статистика результатов (незачет)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81505"/>
              </p:ext>
            </p:extLst>
          </p:nvPr>
        </p:nvGraphicFramePr>
        <p:xfrm>
          <a:off x="1475656" y="2276872"/>
          <a:ext cx="648072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441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Статистика результатов по критериям (незачет)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445791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81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Даты пересдачи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sz="4000" dirty="0" smtClean="0"/>
              <a:t>02 февраля 2022 </a:t>
            </a:r>
            <a:r>
              <a:rPr lang="ru-RU" sz="4000" dirty="0"/>
              <a:t>г</a:t>
            </a:r>
            <a:r>
              <a:rPr lang="ru-RU" sz="40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4000" dirty="0" smtClean="0"/>
              <a:t> 04 мая 2022 г.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5421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1222</TotalTime>
  <Words>159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Анализ результатов итогового сочинения (изложения)  .</vt:lpstr>
      <vt:lpstr>Презентация PowerPoint</vt:lpstr>
      <vt:lpstr>Темы итогового сочинения</vt:lpstr>
      <vt:lpstr>Выбор тем итогового сочинения </vt:lpstr>
      <vt:lpstr>Выбор тем итогового сочинения </vt:lpstr>
      <vt:lpstr>Статистика результатов итогового сочинения (изложения)</vt:lpstr>
      <vt:lpstr>Статистика результатов (незачет)</vt:lpstr>
      <vt:lpstr>Статистика результатов по критериям (незачет)</vt:lpstr>
      <vt:lpstr>Даты пересдачи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итогового сочинения (изложения)  .</dc:title>
  <dc:creator>СЦРО</dc:creator>
  <cp:lastModifiedBy>СЦРО</cp:lastModifiedBy>
  <cp:revision>28</cp:revision>
  <dcterms:created xsi:type="dcterms:W3CDTF">2021-12-15T09:38:02Z</dcterms:created>
  <dcterms:modified xsi:type="dcterms:W3CDTF">2021-12-21T11:46:57Z</dcterms:modified>
</cp:coreProperties>
</file>