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95701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102215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07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984309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763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615134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168052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406821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30239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F5C77D0-2FDA-4B5B-8F91-6F2CDC2548AB}" type="datetimeFigureOut">
              <a:rPr lang="ru-RU" smtClean="0"/>
              <a:t>11.03.2022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91404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F5C77D0-2FDA-4B5B-8F91-6F2CDC2548AB}" type="datetimeFigureOut">
              <a:rPr lang="ru-RU" smtClean="0"/>
              <a:t>11.03.2022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307819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F5C77D0-2FDA-4B5B-8F91-6F2CDC2548AB}" type="datetimeFigureOut">
              <a:rPr lang="ru-RU" smtClean="0"/>
              <a:t>11.03.2022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61751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F5C77D0-2FDA-4B5B-8F91-6F2CDC2548AB}" type="datetimeFigureOut">
              <a:rPr lang="ru-RU" smtClean="0"/>
              <a:t>11.03.2022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33634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C77D0-2FDA-4B5B-8F91-6F2CDC2548AB}" type="datetimeFigureOut">
              <a:rPr lang="ru-RU" smtClean="0"/>
              <a:t>11.03.2022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167483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C77D0-2FDA-4B5B-8F91-6F2CDC2548AB}" type="datetimeFigureOut">
              <a:rPr lang="ru-RU" smtClean="0"/>
              <a:t>11.03.2022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162906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F5C77D0-2FDA-4B5B-8F91-6F2CDC2548AB}" type="datetimeFigureOut">
              <a:rPr lang="ru-RU" smtClean="0"/>
              <a:t>11.03.2022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6B0E93-B2AE-4729-993C-136C1B82BF38}" type="slidenum">
              <a:rPr lang="ru-RU" smtClean="0"/>
              <a:t>‹#›</a:t>
            </a:fld>
            <a:endParaRPr lang="ru-RU"/>
          </a:p>
        </p:txBody>
      </p:sp>
    </p:spTree>
    <p:extLst>
      <p:ext uri="{BB962C8B-B14F-4D97-AF65-F5344CB8AC3E}">
        <p14:creationId xmlns:p14="http://schemas.microsoft.com/office/powerpoint/2010/main" val="307534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5C77D0-2FDA-4B5B-8F91-6F2CDC2548AB}" type="datetimeFigureOut">
              <a:rPr lang="ru-RU" smtClean="0"/>
              <a:t>11.03.2022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6B0E93-B2AE-4729-993C-136C1B82BF38}" type="slidenum">
              <a:rPr lang="ru-RU" smtClean="0"/>
              <a:t>‹#›</a:t>
            </a:fld>
            <a:endParaRPr lang="ru-RU"/>
          </a:p>
        </p:txBody>
      </p:sp>
    </p:spTree>
    <p:extLst>
      <p:ext uri="{BB962C8B-B14F-4D97-AF65-F5344CB8AC3E}">
        <p14:creationId xmlns:p14="http://schemas.microsoft.com/office/powerpoint/2010/main" val="418667906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Как писать электронное письмо?</a:t>
            </a:r>
            <a:endParaRPr lang="ru-RU" dirty="0"/>
          </a:p>
        </p:txBody>
      </p:sp>
      <p:sp>
        <p:nvSpPr>
          <p:cNvPr id="3" name="Подзаголовок 2"/>
          <p:cNvSpPr>
            <a:spLocks noGrp="1"/>
          </p:cNvSpPr>
          <p:nvPr>
            <p:ph type="subTitle" idx="1"/>
          </p:nvPr>
        </p:nvSpPr>
        <p:spPr>
          <a:xfrm>
            <a:off x="1746913" y="4808561"/>
            <a:ext cx="7527090" cy="1059976"/>
          </a:xfrm>
        </p:spPr>
        <p:txBody>
          <a:bodyPr/>
          <a:lstStyle/>
          <a:p>
            <a:r>
              <a:rPr lang="ru-RU" dirty="0" smtClean="0"/>
              <a:t>Презентацию выполнила: Керолиди Ольга Дмитриевна, учитель английского языка, гимназии №6 им. Ф.М Зорина.</a:t>
            </a:r>
            <a:endParaRPr lang="ru-RU" dirty="0"/>
          </a:p>
        </p:txBody>
      </p:sp>
    </p:spTree>
    <p:extLst>
      <p:ext uri="{BB962C8B-B14F-4D97-AF65-F5344CB8AC3E}">
        <p14:creationId xmlns:p14="http://schemas.microsoft.com/office/powerpoint/2010/main" val="95467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Надежда на последующие </a:t>
            </a:r>
            <a:r>
              <a:rPr lang="ru-RU" dirty="0" smtClean="0"/>
              <a:t>контакты</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Она может </a:t>
            </a:r>
            <a:r>
              <a:rPr lang="ru-RU" dirty="0"/>
              <a:t>быть выражена по-разному, например: </a:t>
            </a:r>
          </a:p>
          <a:p>
            <a:r>
              <a:rPr lang="en-US" i="1" dirty="0"/>
              <a:t>Write back soon. </a:t>
            </a:r>
            <a:endParaRPr lang="ru-RU" dirty="0"/>
          </a:p>
          <a:p>
            <a:r>
              <a:rPr lang="en-US" i="1" dirty="0"/>
              <a:t>Hope to hear from you soon. </a:t>
            </a:r>
            <a:endParaRPr lang="ru-RU" dirty="0"/>
          </a:p>
          <a:p>
            <a:r>
              <a:rPr lang="en-US" i="1" dirty="0"/>
              <a:t>Please, write to me soon.</a:t>
            </a:r>
            <a:endParaRPr lang="ru-RU" dirty="0"/>
          </a:p>
          <a:p>
            <a:r>
              <a:rPr lang="en-US" i="1" dirty="0"/>
              <a:t>Drop me a line</a:t>
            </a:r>
            <a:r>
              <a:rPr lang="ru-RU" i="1" dirty="0" smtClean="0"/>
              <a:t>.</a:t>
            </a:r>
          </a:p>
          <a:p>
            <a:pPr marL="0" indent="0">
              <a:buNone/>
            </a:pPr>
            <a:r>
              <a:rPr lang="ru-RU" dirty="0"/>
              <a:t>Желательно, чтобы фраза была написана на отдельной строке, но не считается ошибкой, если она примыкает к фразе, объясняющей, почему автор заканчивает письмо (эта фраза необязательна, но допустима). Эти 2–3 фразы образуют отдельный абзац. Отметим, что фразы </a:t>
            </a:r>
            <a:r>
              <a:rPr lang="ru-RU" i="1" dirty="0"/>
              <a:t>“</a:t>
            </a:r>
            <a:r>
              <a:rPr lang="en-US" i="1" dirty="0"/>
              <a:t>I will write you soon</a:t>
            </a:r>
            <a:r>
              <a:rPr lang="ru-RU" i="1" dirty="0"/>
              <a:t>”</a:t>
            </a:r>
            <a:r>
              <a:rPr lang="ru-RU" dirty="0"/>
              <a:t>, </a:t>
            </a:r>
            <a:r>
              <a:rPr lang="ru-RU" i="1" dirty="0"/>
              <a:t>“</a:t>
            </a:r>
            <a:r>
              <a:rPr lang="en-US" i="1" dirty="0"/>
              <a:t>See you soon</a:t>
            </a:r>
            <a:r>
              <a:rPr lang="ru-RU" dirty="0"/>
              <a:t>” являются обещанием автора письма, а не выражением надежды на то, что друг вскоре ответит ему и не принимаются в качестве таковых.</a:t>
            </a:r>
          </a:p>
          <a:p>
            <a:pPr marL="0" indent="0">
              <a:buNone/>
            </a:pPr>
            <a:endParaRPr lang="ru-RU" dirty="0"/>
          </a:p>
          <a:p>
            <a:endParaRPr lang="ru-RU" dirty="0"/>
          </a:p>
        </p:txBody>
      </p:sp>
    </p:spTree>
    <p:extLst>
      <p:ext uri="{BB962C8B-B14F-4D97-AF65-F5344CB8AC3E}">
        <p14:creationId xmlns:p14="http://schemas.microsoft.com/office/powerpoint/2010/main" val="261427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tx1"/>
                </a:solidFill>
              </a:rPr>
              <a:t>Оценивание </a:t>
            </a:r>
            <a:r>
              <a:rPr lang="ru-RU" sz="3200" b="1" dirty="0">
                <a:solidFill>
                  <a:schemeClr val="tx1"/>
                </a:solidFill>
              </a:rPr>
              <a:t>ответа на задание 39 по аспекту 6 (стилевое оформление)</a:t>
            </a:r>
            <a:r>
              <a:rPr lang="ru-RU" sz="3200" dirty="0">
                <a:solidFill>
                  <a:schemeClr val="tx1"/>
                </a:solidFill>
              </a:rPr>
              <a:t> </a:t>
            </a:r>
          </a:p>
        </p:txBody>
      </p:sp>
      <p:sp>
        <p:nvSpPr>
          <p:cNvPr id="3" name="Объект 2"/>
          <p:cNvSpPr>
            <a:spLocks noGrp="1"/>
          </p:cNvSpPr>
          <p:nvPr>
            <p:ph idx="1"/>
          </p:nvPr>
        </p:nvSpPr>
        <p:spPr/>
        <p:txBody>
          <a:bodyPr/>
          <a:lstStyle/>
          <a:p>
            <a:pPr marL="0" indent="0">
              <a:buNone/>
            </a:pPr>
            <a:r>
              <a:rPr lang="ru-RU" dirty="0"/>
              <a:t>Нарушением стиля в задании 39 считается неправильно написанное обращение (например, </a:t>
            </a:r>
            <a:r>
              <a:rPr lang="ru-RU" i="1" dirty="0"/>
              <a:t>“</a:t>
            </a:r>
            <a:r>
              <a:rPr lang="ru-RU" i="1" dirty="0" err="1"/>
              <a:t>Dear</a:t>
            </a:r>
            <a:r>
              <a:rPr lang="ru-RU" i="1" dirty="0"/>
              <a:t> </a:t>
            </a:r>
            <a:r>
              <a:rPr lang="ru-RU" i="1" dirty="0" err="1"/>
              <a:t>Peter</a:t>
            </a:r>
            <a:r>
              <a:rPr lang="ru-RU" i="1" dirty="0"/>
              <a:t> </a:t>
            </a:r>
            <a:r>
              <a:rPr lang="ru-RU" i="1" dirty="0" err="1"/>
              <a:t>Smith</a:t>
            </a:r>
            <a:r>
              <a:rPr lang="ru-RU" i="1" dirty="0"/>
              <a:t>”</a:t>
            </a:r>
            <a:r>
              <a:rPr lang="ru-RU" dirty="0"/>
              <a:t>, т.е. кроме имени дана фамилия), подпись с аналогичной ошибкой (например, </a:t>
            </a:r>
            <a:r>
              <a:rPr lang="ru-RU" i="1" dirty="0"/>
              <a:t>“</a:t>
            </a:r>
            <a:r>
              <a:rPr lang="ru-RU" i="1" dirty="0" err="1"/>
              <a:t>Ann</a:t>
            </a:r>
            <a:r>
              <a:rPr lang="ru-RU" i="1" dirty="0"/>
              <a:t> </a:t>
            </a:r>
            <a:r>
              <a:rPr lang="ru-RU" i="1" dirty="0" err="1"/>
              <a:t>Ivanova</a:t>
            </a:r>
            <a:r>
              <a:rPr lang="ru-RU" i="1" dirty="0"/>
              <a:t>”</a:t>
            </a:r>
            <a:r>
              <a:rPr lang="ru-RU" dirty="0"/>
              <a:t>) и завершающая фраза (например, </a:t>
            </a:r>
            <a:r>
              <a:rPr lang="ru-RU" i="1" dirty="0"/>
              <a:t>“</a:t>
            </a:r>
            <a:r>
              <a:rPr lang="ru-RU" i="1" dirty="0" err="1"/>
              <a:t>Sincerely</a:t>
            </a:r>
            <a:r>
              <a:rPr lang="ru-RU" i="1" dirty="0"/>
              <a:t> </a:t>
            </a:r>
            <a:r>
              <a:rPr lang="ru-RU" i="1" dirty="0" err="1"/>
              <a:t>yours</a:t>
            </a:r>
            <a:r>
              <a:rPr lang="ru-RU" i="1" dirty="0"/>
              <a:t>”</a:t>
            </a:r>
            <a:r>
              <a:rPr lang="ru-RU" dirty="0"/>
              <a:t>).</a:t>
            </a:r>
          </a:p>
          <a:p>
            <a:pPr marL="0" indent="0">
              <a:buNone/>
            </a:pPr>
            <a:r>
              <a:rPr lang="ru-RU" dirty="0"/>
              <a:t>С</a:t>
            </a:r>
            <a:r>
              <a:rPr lang="ru-RU" dirty="0" smtClean="0"/>
              <a:t>тиль </a:t>
            </a:r>
            <a:r>
              <a:rPr lang="ru-RU" dirty="0"/>
              <a:t>электронного письма отличается от стиля традиционного «бумажного» письма большей близостью к разговорной речи. Так, использование разговорных грамматических форм в электронном письме не считается ошибкой, например: </a:t>
            </a:r>
            <a:r>
              <a:rPr lang="en-US" i="1" dirty="0" err="1"/>
              <a:t>gonna</a:t>
            </a:r>
            <a:r>
              <a:rPr lang="ru-RU" dirty="0"/>
              <a:t> – </a:t>
            </a:r>
            <a:r>
              <a:rPr lang="en-US" i="1" dirty="0"/>
              <a:t>going to</a:t>
            </a:r>
            <a:r>
              <a:rPr lang="ru-RU" dirty="0"/>
              <a:t>; </a:t>
            </a:r>
            <a:r>
              <a:rPr lang="en-US" i="1" dirty="0" err="1"/>
              <a:t>wanna</a:t>
            </a:r>
            <a:r>
              <a:rPr lang="ru-RU" dirty="0"/>
              <a:t> – </a:t>
            </a:r>
            <a:r>
              <a:rPr lang="en-US" i="1" dirty="0"/>
              <a:t>want to</a:t>
            </a:r>
            <a:r>
              <a:rPr lang="ru-RU" dirty="0"/>
              <a:t>. Вместе с тем выпускников следует предостеречь от использования </a:t>
            </a:r>
            <a:r>
              <a:rPr lang="ru-RU" dirty="0" err="1"/>
              <a:t>сниженно</a:t>
            </a:r>
            <a:r>
              <a:rPr lang="ru-RU" dirty="0"/>
              <a:t>-разговорного стиля (</a:t>
            </a:r>
            <a:r>
              <a:rPr lang="en-US" dirty="0"/>
              <a:t>highly colloquial</a:t>
            </a:r>
            <a:r>
              <a:rPr lang="ru-RU" dirty="0"/>
              <a:t>) или сленга (</a:t>
            </a:r>
            <a:r>
              <a:rPr lang="en-US" dirty="0"/>
              <a:t>slang</a:t>
            </a:r>
            <a:r>
              <a:rPr lang="ru-RU" dirty="0"/>
              <a:t>). </a:t>
            </a:r>
          </a:p>
          <a:p>
            <a:endParaRPr lang="ru-RU" dirty="0"/>
          </a:p>
        </p:txBody>
      </p:sp>
    </p:spTree>
    <p:extLst>
      <p:ext uri="{BB962C8B-B14F-4D97-AF65-F5344CB8AC3E}">
        <p14:creationId xmlns:p14="http://schemas.microsoft.com/office/powerpoint/2010/main" val="3644573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tx1"/>
                </a:solidFill>
              </a:rPr>
              <a:t>Организация текста</a:t>
            </a:r>
            <a:endParaRPr lang="ru-RU" dirty="0">
              <a:solidFill>
                <a:schemeClr val="tx1"/>
              </a:solidFill>
            </a:endParaRPr>
          </a:p>
        </p:txBody>
      </p:sp>
      <p:sp>
        <p:nvSpPr>
          <p:cNvPr id="3" name="Объект 2"/>
          <p:cNvSpPr>
            <a:spLocks noGrp="1"/>
          </p:cNvSpPr>
          <p:nvPr>
            <p:ph idx="1"/>
          </p:nvPr>
        </p:nvSpPr>
        <p:spPr/>
        <p:txBody>
          <a:bodyPr>
            <a:normAutofit lnSpcReduction="10000"/>
          </a:bodyPr>
          <a:lstStyle/>
          <a:p>
            <a:pPr marL="0" indent="0">
              <a:buNone/>
            </a:pPr>
            <a:r>
              <a:rPr lang="ru-RU" dirty="0" smtClean="0"/>
              <a:t>При оценивании ответа необходимо </a:t>
            </a:r>
            <a:r>
              <a:rPr lang="ru-RU" dirty="0"/>
              <a:t>принимать во внимание </a:t>
            </a:r>
            <a:r>
              <a:rPr lang="ru-RU" dirty="0" smtClean="0"/>
              <a:t>следующее:</a:t>
            </a:r>
            <a:endParaRPr lang="ru-RU" dirty="0"/>
          </a:p>
          <a:p>
            <a:pPr lvl="0"/>
            <a:r>
              <a:rPr lang="ru-RU" dirty="0"/>
              <a:t>логичность;</a:t>
            </a:r>
          </a:p>
          <a:p>
            <a:pPr lvl="0"/>
            <a:r>
              <a:rPr lang="ru-RU" dirty="0"/>
              <a:t>деление на абзацы;</a:t>
            </a:r>
          </a:p>
          <a:p>
            <a:pPr lvl="0"/>
            <a:r>
              <a:rPr lang="ru-RU" dirty="0"/>
              <a:t>средства логической связи;</a:t>
            </a:r>
          </a:p>
          <a:p>
            <a:pPr lvl="0"/>
            <a:r>
              <a:rPr lang="ru-RU" dirty="0"/>
              <a:t>обращение на отдельной строке;</a:t>
            </a:r>
          </a:p>
          <a:p>
            <a:pPr lvl="0"/>
            <a:r>
              <a:rPr lang="ru-RU" dirty="0"/>
              <a:t>завершающая фраза на отдельной строке;</a:t>
            </a:r>
          </a:p>
          <a:p>
            <a:pPr lvl="0"/>
            <a:r>
              <a:rPr lang="ru-RU" dirty="0"/>
              <a:t>подпись на отдельной строке.</a:t>
            </a:r>
          </a:p>
          <a:p>
            <a:pPr marL="0" indent="0">
              <a:buNone/>
            </a:pPr>
            <a:r>
              <a:rPr lang="ru-RU" dirty="0"/>
              <a:t>К сожалению, иногда участник экзамена, пытаясь сделать логичный переход к вопросам другу, пишет </a:t>
            </a:r>
            <a:r>
              <a:rPr lang="ru-RU" i="1" dirty="0"/>
              <a:t>“</a:t>
            </a:r>
            <a:r>
              <a:rPr lang="en-US" i="1" dirty="0"/>
              <a:t>Oh</a:t>
            </a:r>
            <a:r>
              <a:rPr lang="ru-RU" i="1" dirty="0"/>
              <a:t>, </a:t>
            </a:r>
            <a:r>
              <a:rPr lang="en-US" i="1" dirty="0"/>
              <a:t>what great news</a:t>
            </a:r>
            <a:r>
              <a:rPr lang="ru-RU" i="1" dirty="0"/>
              <a:t>!”</a:t>
            </a:r>
            <a:r>
              <a:rPr lang="ru-RU" dirty="0"/>
              <a:t> или </a:t>
            </a:r>
            <a:r>
              <a:rPr lang="ru-RU" i="1" dirty="0"/>
              <a:t>“</a:t>
            </a:r>
            <a:r>
              <a:rPr lang="ru-RU" i="1" dirty="0" err="1"/>
              <a:t>My</a:t>
            </a:r>
            <a:r>
              <a:rPr lang="ru-RU" i="1" dirty="0"/>
              <a:t> </a:t>
            </a:r>
            <a:r>
              <a:rPr lang="ru-RU" i="1" dirty="0" err="1"/>
              <a:t>congratulations</a:t>
            </a:r>
            <a:r>
              <a:rPr lang="ru-RU" i="1" dirty="0"/>
              <a:t>!”. </a:t>
            </a:r>
            <a:r>
              <a:rPr lang="ru-RU" dirty="0"/>
              <a:t>Если дальше он не поясняет, с чем он поздравляет или что за новости, а сразу приступает к вопросам, то это нарушение логичности. </a:t>
            </a:r>
          </a:p>
        </p:txBody>
      </p:sp>
    </p:spTree>
    <p:extLst>
      <p:ext uri="{BB962C8B-B14F-4D97-AF65-F5344CB8AC3E}">
        <p14:creationId xmlns:p14="http://schemas.microsoft.com/office/powerpoint/2010/main" val="3695697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100" dirty="0" smtClean="0">
                <a:solidFill>
                  <a:schemeClr val="tx1"/>
                </a:solidFill>
              </a:rPr>
              <a:t>Оценивание выполненной работы </a:t>
            </a:r>
            <a:r>
              <a:rPr lang="ru-RU" sz="3100" dirty="0">
                <a:solidFill>
                  <a:schemeClr val="tx1"/>
                </a:solidFill>
              </a:rPr>
              <a:t>по критерию «Языковое оформление текста</a:t>
            </a:r>
            <a:r>
              <a:rPr lang="ru-RU" sz="3100" dirty="0" smtClean="0">
                <a:solidFill>
                  <a:schemeClr val="tx1"/>
                </a:solidFill>
              </a:rPr>
              <a:t>»</a:t>
            </a:r>
            <a:r>
              <a:rPr lang="ru-RU" dirty="0" smtClean="0"/>
              <a:t> </a:t>
            </a:r>
            <a:endParaRPr lang="ru-RU" dirty="0"/>
          </a:p>
        </p:txBody>
      </p:sp>
      <p:sp>
        <p:nvSpPr>
          <p:cNvPr id="3" name="Объект 2"/>
          <p:cNvSpPr>
            <a:spLocks noGrp="1"/>
          </p:cNvSpPr>
          <p:nvPr>
            <p:ph idx="1"/>
          </p:nvPr>
        </p:nvSpPr>
        <p:spPr/>
        <p:txBody>
          <a:bodyPr/>
          <a:lstStyle/>
          <a:p>
            <a:pPr marL="0" indent="0">
              <a:buNone/>
            </a:pPr>
            <a:r>
              <a:rPr lang="ru-RU" dirty="0"/>
              <a:t>С</a:t>
            </a:r>
            <a:r>
              <a:rPr lang="ru-RU" dirty="0" smtClean="0"/>
              <a:t>ледует </a:t>
            </a:r>
            <a:r>
              <a:rPr lang="ru-RU" dirty="0"/>
              <a:t>помнить, что это задание базового уровня, а значит, мы не должны предъявлять к нему завышенных требований, например, в области пунктуации, которая в школьной программе представлена в крайне ограниченном объёме. Учитываются те знаки препинания, которые характерны для формата электронного личного письма в обращении, подписи, завершающей фразе. При этом отсутствие запятой после обращения ошибкой не является, ошибкой считается только восклицательный знак. Ошибкой в электронном личном письме считается восклицательный знак после обращения и завершающей фразы. Восклицательные знаки в конце предложений </a:t>
            </a:r>
            <a:r>
              <a:rPr lang="ru-RU" i="1" dirty="0"/>
              <a:t>“</a:t>
            </a:r>
            <a:r>
              <a:rPr lang="en-US" i="1" dirty="0"/>
              <a:t>Hi</a:t>
            </a:r>
            <a:r>
              <a:rPr lang="ru-RU" i="1" dirty="0"/>
              <a:t>!”, “</a:t>
            </a:r>
            <a:r>
              <a:rPr lang="en-US" i="1" dirty="0"/>
              <a:t>Hello there</a:t>
            </a:r>
            <a:r>
              <a:rPr lang="ru-RU" i="1" dirty="0"/>
              <a:t>!”,</a:t>
            </a:r>
            <a:r>
              <a:rPr lang="ru-RU" dirty="0"/>
              <a:t> “</a:t>
            </a:r>
            <a:r>
              <a:rPr lang="ru-RU" i="1" dirty="0" err="1"/>
              <a:t>Thank</a:t>
            </a:r>
            <a:r>
              <a:rPr lang="ru-RU" i="1" dirty="0"/>
              <a:t> </a:t>
            </a:r>
            <a:r>
              <a:rPr lang="ru-RU" i="1" dirty="0" err="1"/>
              <a:t>you</a:t>
            </a:r>
            <a:r>
              <a:rPr lang="ru-RU" i="1" dirty="0"/>
              <a:t> </a:t>
            </a:r>
            <a:r>
              <a:rPr lang="ru-RU" i="1" dirty="0" err="1"/>
              <a:t>for</a:t>
            </a:r>
            <a:r>
              <a:rPr lang="ru-RU" i="1" dirty="0"/>
              <a:t> </a:t>
            </a:r>
            <a:r>
              <a:rPr lang="ru-RU" i="1" dirty="0" err="1"/>
              <a:t>your</a:t>
            </a:r>
            <a:r>
              <a:rPr lang="ru-RU" i="1" dirty="0"/>
              <a:t> </a:t>
            </a:r>
            <a:r>
              <a:rPr lang="ru-RU" i="1" dirty="0" err="1"/>
              <a:t>letter</a:t>
            </a:r>
            <a:r>
              <a:rPr lang="ru-RU" i="1" dirty="0"/>
              <a:t>/</a:t>
            </a:r>
            <a:r>
              <a:rPr lang="en-US" i="1" dirty="0"/>
              <a:t>message</a:t>
            </a:r>
            <a:r>
              <a:rPr lang="ru-RU" i="1" dirty="0"/>
              <a:t>!”</a:t>
            </a:r>
            <a:r>
              <a:rPr lang="ru-RU" dirty="0"/>
              <a:t>,</a:t>
            </a:r>
            <a:r>
              <a:rPr lang="ru-RU" i="1" dirty="0"/>
              <a:t> “</a:t>
            </a:r>
            <a:r>
              <a:rPr lang="en-US" i="1" dirty="0"/>
              <a:t>Write back soon</a:t>
            </a:r>
            <a:r>
              <a:rPr lang="ru-RU" i="1" dirty="0"/>
              <a:t>!”</a:t>
            </a:r>
            <a:r>
              <a:rPr lang="ru-RU" dirty="0"/>
              <a:t> ошибкой не считаются. Точка после подписи считается ошибкой. Точка после завершающей фразы вместо запятой также считается ошибкой. </a:t>
            </a:r>
          </a:p>
          <a:p>
            <a:endParaRPr lang="ru-RU" dirty="0"/>
          </a:p>
        </p:txBody>
      </p:sp>
    </p:spTree>
    <p:extLst>
      <p:ext uri="{BB962C8B-B14F-4D97-AF65-F5344CB8AC3E}">
        <p14:creationId xmlns:p14="http://schemas.microsoft.com/office/powerpoint/2010/main" val="1772687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a:solidFill>
                  <a:schemeClr val="tx1"/>
                </a:solidFill>
              </a:rPr>
              <a:t>«Грамматика и лексика» </a:t>
            </a:r>
          </a:p>
        </p:txBody>
      </p:sp>
      <p:sp>
        <p:nvSpPr>
          <p:cNvPr id="3" name="Объект 2"/>
          <p:cNvSpPr>
            <a:spLocks noGrp="1"/>
          </p:cNvSpPr>
          <p:nvPr>
            <p:ph idx="1"/>
          </p:nvPr>
        </p:nvSpPr>
        <p:spPr/>
        <p:txBody>
          <a:bodyPr>
            <a:normAutofit lnSpcReduction="10000"/>
          </a:bodyPr>
          <a:lstStyle/>
          <a:p>
            <a:pPr marL="0" indent="0">
              <a:buNone/>
            </a:pPr>
            <a:r>
              <a:rPr lang="ru-RU" dirty="0"/>
              <a:t>В критериях оценивания прямо указывается, при каком числе ошибок какой балл выставляется за языковое оформление электронного личного письма. Максимальный балл (2) не означает, что в работе нет никаких описок или ошибок. При 2 лексико-грамматических ошибках, которые сопровождаются 2 орфографическими и пунктуационными ошибками, работа может быть оценена в 2 балла. Но если в работе 3 лексико-грамматические ошибки, то даже при отсутствии орфографических и пунктуационных ошибок её следует оценить в 1 балл. Если число лексико-грамматических ошибок и/или орфографических и пунктуационных ошибок превышает 5, то работа оценивается в 0 баллов по данному критерию. Следует обратить внимание на то, что повторяющиеся лексические, грамматические, орфографические ошибки считаются как одна. Если слово написано с 2–3 орфографическими ошибками, это все равно считается за 1 орфографическую ошибку – участник не знает написания одного слова.</a:t>
            </a:r>
          </a:p>
          <a:p>
            <a:pPr marL="0" indent="0">
              <a:buNone/>
            </a:pPr>
            <a:endParaRPr lang="ru-RU" dirty="0"/>
          </a:p>
          <a:p>
            <a:endParaRPr lang="ru-RU" dirty="0"/>
          </a:p>
        </p:txBody>
      </p:sp>
    </p:spTree>
    <p:extLst>
      <p:ext uri="{BB962C8B-B14F-4D97-AF65-F5344CB8AC3E}">
        <p14:creationId xmlns:p14="http://schemas.microsoft.com/office/powerpoint/2010/main" val="3925572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a:t>
            </a:r>
            <a:r>
              <a:rPr lang="ru-RU" smtClean="0"/>
              <a:t>электронного письма</a:t>
            </a:r>
            <a:endParaRPr lang="ru-RU"/>
          </a:p>
        </p:txBody>
      </p:sp>
      <p:sp>
        <p:nvSpPr>
          <p:cNvPr id="3" name="Объект 2"/>
          <p:cNvSpPr>
            <a:spLocks noGrp="1"/>
          </p:cNvSpPr>
          <p:nvPr>
            <p:ph idx="1"/>
          </p:nvPr>
        </p:nvSpPr>
        <p:spPr/>
        <p:txBody>
          <a:bodyPr>
            <a:normAutofit fontScale="85000" lnSpcReduction="20000"/>
          </a:bodyPr>
          <a:lstStyle/>
          <a:p>
            <a:r>
              <a:rPr lang="en-US" i="1" dirty="0"/>
              <a:t>Dear Ronny,</a:t>
            </a:r>
            <a:endParaRPr lang="ru-RU" dirty="0"/>
          </a:p>
          <a:p>
            <a:r>
              <a:rPr lang="en-US" i="1" dirty="0"/>
              <a:t>Thank you for your email. I was glad to hear from you again.</a:t>
            </a:r>
            <a:endParaRPr lang="ru-RU" dirty="0"/>
          </a:p>
          <a:p>
            <a:r>
              <a:rPr lang="en-US" i="1" dirty="0"/>
              <a:t>In your email you asked me about the weather here in summer. In Russia summer months are usually warm, and even hot, although we sometimes have cold and rainy periods in this season. As for my </a:t>
            </a:r>
            <a:r>
              <a:rPr lang="en-US" i="1" dirty="0" err="1"/>
              <a:t>favourite</a:t>
            </a:r>
            <a:r>
              <a:rPr lang="en-US" i="1" dirty="0"/>
              <a:t> season, I prefer winter, because we have the most fun holiday in winter. I’m talking about New Year. Besides, my birthday is in winter. Talking about my plans for the summer, I will probably go to Crete with my family, provided the borders are open.</a:t>
            </a:r>
            <a:endParaRPr lang="ru-RU" dirty="0"/>
          </a:p>
          <a:p>
            <a:r>
              <a:rPr lang="en-US" i="1" dirty="0"/>
              <a:t>Now I would like to ask you about your uncle. How old is he? Is he married? Is he a frequent guest in your home?</a:t>
            </a:r>
            <a:endParaRPr lang="ru-RU" dirty="0"/>
          </a:p>
          <a:p>
            <a:r>
              <a:rPr lang="en-US" i="1" dirty="0"/>
              <a:t>I hope to hear from you soon.</a:t>
            </a:r>
            <a:endParaRPr lang="ru-RU" dirty="0"/>
          </a:p>
          <a:p>
            <a:r>
              <a:rPr lang="ru-RU" i="1" dirty="0" err="1"/>
              <a:t>Best</a:t>
            </a:r>
            <a:r>
              <a:rPr lang="ru-RU" i="1" dirty="0"/>
              <a:t> </a:t>
            </a:r>
            <a:r>
              <a:rPr lang="ru-RU" i="1" dirty="0" err="1"/>
              <a:t>wishes</a:t>
            </a:r>
            <a:r>
              <a:rPr lang="ru-RU" i="1" dirty="0"/>
              <a:t>,</a:t>
            </a:r>
            <a:endParaRPr lang="ru-RU" dirty="0"/>
          </a:p>
          <a:p>
            <a:r>
              <a:rPr lang="ru-RU" i="1" dirty="0" err="1"/>
              <a:t>Polina</a:t>
            </a:r>
            <a:endParaRPr lang="ru-RU" dirty="0"/>
          </a:p>
          <a:p>
            <a:r>
              <a:rPr lang="ru-RU" i="1" dirty="0"/>
              <a:t>132 слова</a:t>
            </a:r>
            <a:endParaRPr lang="ru-RU" dirty="0"/>
          </a:p>
          <a:p>
            <a:r>
              <a:rPr lang="ru-RU" dirty="0"/>
              <a:t> </a:t>
            </a:r>
          </a:p>
          <a:p>
            <a:endParaRPr lang="ru-RU" dirty="0"/>
          </a:p>
        </p:txBody>
      </p:sp>
    </p:spTree>
    <p:extLst>
      <p:ext uri="{BB962C8B-B14F-4D97-AF65-F5344CB8AC3E}">
        <p14:creationId xmlns:p14="http://schemas.microsoft.com/office/powerpoint/2010/main" val="2178814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9558" y="427629"/>
            <a:ext cx="8714444" cy="991737"/>
          </a:xfrm>
        </p:spPr>
        <p:txBody>
          <a:bodyPr/>
          <a:lstStyle/>
          <a:p>
            <a:pPr algn="ctr"/>
            <a:r>
              <a:rPr lang="ru-RU" dirty="0" smtClean="0"/>
              <a:t>Пример задания 39</a:t>
            </a:r>
            <a:endParaRPr lang="ru-RU" dirty="0"/>
          </a:p>
        </p:txBody>
      </p:sp>
      <p:sp>
        <p:nvSpPr>
          <p:cNvPr id="3" name="Объект 2"/>
          <p:cNvSpPr>
            <a:spLocks noGrp="1"/>
          </p:cNvSpPr>
          <p:nvPr>
            <p:ph idx="1"/>
          </p:nvPr>
        </p:nvSpPr>
        <p:spPr>
          <a:xfrm>
            <a:off x="677334" y="1260143"/>
            <a:ext cx="6751597" cy="5486400"/>
          </a:xfrm>
        </p:spPr>
        <p:txBody>
          <a:bodyPr>
            <a:noAutofit/>
          </a:bodyPr>
          <a:lstStyle/>
          <a:p>
            <a:pPr marL="0" indent="0">
              <a:buNone/>
            </a:pPr>
            <a:endParaRPr lang="en-US" sz="1400" dirty="0"/>
          </a:p>
          <a:p>
            <a:pPr marL="0" indent="0">
              <a:buNone/>
            </a:pPr>
            <a:r>
              <a:rPr lang="en-US" sz="1400" dirty="0"/>
              <a:t>You have received an email message from your English-speaking pen-friend Ronny:</a:t>
            </a:r>
          </a:p>
          <a:p>
            <a:pPr marL="0" indent="0">
              <a:buNone/>
            </a:pPr>
            <a:r>
              <a:rPr lang="en-US" sz="1400" dirty="0" smtClean="0"/>
              <a:t>From</a:t>
            </a:r>
            <a:r>
              <a:rPr lang="en-US" sz="1400" dirty="0"/>
              <a:t>: Ronny@mail.uk </a:t>
            </a:r>
          </a:p>
          <a:p>
            <a:pPr marL="0" indent="0">
              <a:buNone/>
            </a:pPr>
            <a:r>
              <a:rPr lang="en-US" sz="1400" dirty="0"/>
              <a:t>To: </a:t>
            </a:r>
            <a:r>
              <a:rPr lang="en-US" sz="1400" dirty="0" smtClean="0"/>
              <a:t>Russian_friend@ege.ru</a:t>
            </a:r>
            <a:endParaRPr lang="en-US" sz="1400" dirty="0"/>
          </a:p>
          <a:p>
            <a:pPr marL="0" indent="0">
              <a:buNone/>
            </a:pPr>
            <a:r>
              <a:rPr lang="en-US" sz="1400" dirty="0"/>
              <a:t>Subject: </a:t>
            </a:r>
            <a:r>
              <a:rPr lang="en-US" sz="1400" dirty="0" smtClean="0"/>
              <a:t>Summer</a:t>
            </a:r>
            <a:endParaRPr lang="en-US" sz="1400" dirty="0"/>
          </a:p>
          <a:p>
            <a:pPr marL="0" indent="0">
              <a:buNone/>
            </a:pPr>
            <a:r>
              <a:rPr lang="en-US" sz="1400" dirty="0"/>
              <a:t>…I am so happy that summer has come and we are going to have a long holiday.</a:t>
            </a:r>
          </a:p>
          <a:p>
            <a:pPr marL="0" indent="0">
              <a:buNone/>
            </a:pPr>
            <a:r>
              <a:rPr lang="en-US" sz="1400" dirty="0"/>
              <a:t>What’s the weather like in Russia in summer? What is your </a:t>
            </a:r>
            <a:r>
              <a:rPr lang="en-US" sz="1400" dirty="0" err="1"/>
              <a:t>favourite</a:t>
            </a:r>
            <a:r>
              <a:rPr lang="en-US" sz="1400" dirty="0"/>
              <a:t> season and why this one? What are your plans for the </a:t>
            </a:r>
            <a:r>
              <a:rPr lang="en-US" sz="1400" dirty="0" smtClean="0"/>
              <a:t>summer?</a:t>
            </a:r>
            <a:r>
              <a:rPr lang="ru-RU" sz="1400" dirty="0" smtClean="0"/>
              <a:t> </a:t>
            </a:r>
          </a:p>
          <a:p>
            <a:pPr marL="0" indent="0">
              <a:buNone/>
            </a:pPr>
            <a:r>
              <a:rPr lang="en-US" sz="1400" dirty="0" smtClean="0"/>
              <a:t>My </a:t>
            </a:r>
            <a:r>
              <a:rPr lang="en-US" sz="1400" dirty="0"/>
              <a:t>uncle Keith is coming to visit us next week... </a:t>
            </a:r>
          </a:p>
          <a:p>
            <a:pPr marL="0" indent="0">
              <a:buNone/>
            </a:pPr>
            <a:r>
              <a:rPr lang="en-US" sz="1400" dirty="0"/>
              <a:t>Write an email to Ronny. </a:t>
            </a:r>
          </a:p>
          <a:p>
            <a:pPr marL="0" indent="0">
              <a:buNone/>
            </a:pPr>
            <a:r>
              <a:rPr lang="en-US" sz="1400" dirty="0"/>
              <a:t>In your message:</a:t>
            </a:r>
          </a:p>
          <a:p>
            <a:pPr marL="0" indent="0">
              <a:buNone/>
            </a:pPr>
            <a:r>
              <a:rPr lang="ru-RU" sz="1400" dirty="0" smtClean="0"/>
              <a:t>-</a:t>
            </a:r>
            <a:r>
              <a:rPr lang="en-US" sz="1400" dirty="0" smtClean="0"/>
              <a:t>answer </a:t>
            </a:r>
            <a:r>
              <a:rPr lang="en-US" sz="1400" dirty="0"/>
              <a:t>his questions;</a:t>
            </a:r>
          </a:p>
          <a:p>
            <a:pPr marL="0" indent="0">
              <a:buNone/>
            </a:pPr>
            <a:r>
              <a:rPr lang="ru-RU" sz="1400" dirty="0" smtClean="0"/>
              <a:t>-</a:t>
            </a:r>
            <a:r>
              <a:rPr lang="en-US" sz="1400" dirty="0" smtClean="0"/>
              <a:t>ask </a:t>
            </a:r>
            <a:r>
              <a:rPr lang="en-US" sz="1400" dirty="0"/>
              <a:t>3 questions about his uncle.</a:t>
            </a:r>
          </a:p>
          <a:p>
            <a:pPr marL="0" indent="0">
              <a:buNone/>
            </a:pPr>
            <a:r>
              <a:rPr lang="en-US" sz="1400" dirty="0"/>
              <a:t>Write 100–140 words.</a:t>
            </a:r>
          </a:p>
          <a:p>
            <a:pPr marL="0" indent="0">
              <a:buNone/>
            </a:pPr>
            <a:r>
              <a:rPr lang="en-US" sz="1400" dirty="0"/>
              <a:t>Remember the rules of email writing.</a:t>
            </a:r>
          </a:p>
        </p:txBody>
      </p:sp>
    </p:spTree>
    <p:extLst>
      <p:ext uri="{BB962C8B-B14F-4D97-AF65-F5344CB8AC3E}">
        <p14:creationId xmlns:p14="http://schemas.microsoft.com/office/powerpoint/2010/main" val="365513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Кратко обозначим структуру и содержание электронного личного письма.</a:t>
            </a:r>
            <a:endParaRPr lang="ru-RU" dirty="0"/>
          </a:p>
        </p:txBody>
      </p:sp>
      <p:sp>
        <p:nvSpPr>
          <p:cNvPr id="3" name="Объект 2"/>
          <p:cNvSpPr>
            <a:spLocks noGrp="1"/>
          </p:cNvSpPr>
          <p:nvPr>
            <p:ph idx="1"/>
          </p:nvPr>
        </p:nvSpPr>
        <p:spPr>
          <a:xfrm>
            <a:off x="582304" y="2160589"/>
            <a:ext cx="8691698" cy="4353942"/>
          </a:xfrm>
        </p:spPr>
        <p:txBody>
          <a:bodyPr>
            <a:normAutofit/>
          </a:bodyPr>
          <a:lstStyle/>
          <a:p>
            <a:pPr marL="0" indent="0">
              <a:buNone/>
            </a:pPr>
            <a:r>
              <a:rPr lang="ru-RU" dirty="0" smtClean="0"/>
              <a:t>• обращение/приветствие/приветствие </a:t>
            </a:r>
            <a:r>
              <a:rPr lang="ru-RU" dirty="0"/>
              <a:t>с обращением (слева, на отдельной </a:t>
            </a:r>
            <a:r>
              <a:rPr lang="ru-RU" dirty="0" smtClean="0"/>
              <a:t>строке)</a:t>
            </a:r>
          </a:p>
          <a:p>
            <a:pPr marL="0" indent="0">
              <a:buNone/>
            </a:pPr>
            <a:r>
              <a:rPr lang="ru-RU" dirty="0"/>
              <a:t>• </a:t>
            </a:r>
            <a:r>
              <a:rPr lang="ru-RU" dirty="0" smtClean="0"/>
              <a:t>благодарность </a:t>
            </a:r>
            <a:r>
              <a:rPr lang="ru-RU" dirty="0"/>
              <a:t>за полученное письмо или/и выражение радости о получении нового письма (начало письма, отдельный абзац);</a:t>
            </a:r>
          </a:p>
          <a:p>
            <a:pPr marL="0" indent="0">
              <a:buNone/>
            </a:pPr>
            <a:r>
              <a:rPr lang="ru-RU" dirty="0" smtClean="0"/>
              <a:t>• сообщение</a:t>
            </a:r>
            <a:r>
              <a:rPr lang="ru-RU" dirty="0"/>
              <a:t>: ответы на вопросы зарубежного друга (отдельный абзац);</a:t>
            </a:r>
          </a:p>
          <a:p>
            <a:pPr marL="0" indent="0">
              <a:buNone/>
            </a:pPr>
            <a:r>
              <a:rPr lang="ru-RU" dirty="0" smtClean="0"/>
              <a:t>• запрос </a:t>
            </a:r>
            <a:r>
              <a:rPr lang="ru-RU" dirty="0"/>
              <a:t>информации: постановка вопросов в соответствии с заданием (отдельный абзац);</a:t>
            </a:r>
          </a:p>
          <a:p>
            <a:pPr marL="0" indent="0">
              <a:buNone/>
            </a:pPr>
            <a:r>
              <a:rPr lang="ru-RU" dirty="0" smtClean="0"/>
              <a:t>• выражение </a:t>
            </a:r>
            <a:r>
              <a:rPr lang="ru-RU" dirty="0"/>
              <a:t>надежды на дальнейшие контакты (перед завершающей фразой);</a:t>
            </a:r>
          </a:p>
          <a:p>
            <a:pPr marL="0" indent="0">
              <a:buNone/>
            </a:pPr>
            <a:r>
              <a:rPr lang="ru-RU" dirty="0" smtClean="0"/>
              <a:t>• завершающая </a:t>
            </a:r>
            <a:r>
              <a:rPr lang="ru-RU" dirty="0"/>
              <a:t>фраза (неофициальный стиль, на отдельной строке);</a:t>
            </a:r>
          </a:p>
          <a:p>
            <a:pPr marL="0" indent="0">
              <a:buNone/>
            </a:pPr>
            <a:r>
              <a:rPr lang="ru-RU" dirty="0" smtClean="0"/>
              <a:t>• подпись </a:t>
            </a:r>
            <a:r>
              <a:rPr lang="ru-RU" dirty="0"/>
              <a:t>автора (неофициальный стиль, только имя, на отдельной строке).</a:t>
            </a:r>
          </a:p>
          <a:p>
            <a:endParaRPr lang="ru-RU" dirty="0"/>
          </a:p>
          <a:p>
            <a:pPr marL="0" indent="0">
              <a:buNone/>
            </a:pPr>
            <a:endParaRPr lang="ru-RU" dirty="0"/>
          </a:p>
        </p:txBody>
      </p:sp>
    </p:spTree>
    <p:extLst>
      <p:ext uri="{BB962C8B-B14F-4D97-AF65-F5344CB8AC3E}">
        <p14:creationId xmlns:p14="http://schemas.microsoft.com/office/powerpoint/2010/main" val="185435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галочка png | PNG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435" y="225829"/>
            <a:ext cx="1675329" cy="191732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pPr algn="ctr"/>
            <a:r>
              <a:rPr lang="ru-RU" dirty="0" smtClean="0"/>
              <a:t>Оценивание электронного письма</a:t>
            </a:r>
            <a:endParaRPr lang="ru-RU" dirty="0"/>
          </a:p>
        </p:txBody>
      </p:sp>
      <p:sp>
        <p:nvSpPr>
          <p:cNvPr id="3" name="Объект 2"/>
          <p:cNvSpPr>
            <a:spLocks noGrp="1"/>
          </p:cNvSpPr>
          <p:nvPr>
            <p:ph idx="1"/>
          </p:nvPr>
        </p:nvSpPr>
        <p:spPr/>
        <p:txBody>
          <a:bodyPr>
            <a:normAutofit/>
          </a:bodyPr>
          <a:lstStyle/>
          <a:p>
            <a:pPr marL="0" indent="0">
              <a:buNone/>
            </a:pPr>
            <a:r>
              <a:rPr lang="ru-RU" dirty="0" smtClean="0"/>
              <a:t>Ответы </a:t>
            </a:r>
            <a:r>
              <a:rPr lang="ru-RU" dirty="0"/>
              <a:t>на задание 39 (электронное личное письмо) оцениваются по трём критериям: «Решение коммуникативной задачи» (РКЗ) (0–2 балла), «Организация текста» (0–2 балла), «Языковое оформление текста» (0–2 балла). Максимальное число баллов за успешное выполнение задания 39 – 6 баллов</a:t>
            </a:r>
            <a:r>
              <a:rPr lang="ru-RU" dirty="0" smtClean="0"/>
              <a:t>.</a:t>
            </a:r>
            <a:endParaRPr lang="ru-RU" dirty="0"/>
          </a:p>
          <a:p>
            <a:pPr marL="0" indent="0">
              <a:buNone/>
            </a:pPr>
            <a:r>
              <a:rPr lang="ru-RU" dirty="0"/>
              <a:t>Начнём с важнейшего критерия РКЗ, в котором выделяются 6 аспектов: ответы на вопросы (3 аспекта: каждый вопрос – аспект), три вопроса, поставленных автором письма (1 аспект), аспект вежливости (1 аспект, включающий благодарность или/и выражение положительных эмоций от получения письма, надежду на последующие контакты) и стиль (1 аспект, причём в случае задания 39 базового уровня сложности требования к соблюдению неофициального стиля включают только правильный выбор обращения, заключительной фразы и подписи).</a:t>
            </a:r>
          </a:p>
          <a:p>
            <a:endParaRPr lang="ru-RU" dirty="0"/>
          </a:p>
          <a:p>
            <a:pPr marL="0" indent="0">
              <a:buNone/>
            </a:pPr>
            <a:endParaRPr lang="ru-RU" dirty="0"/>
          </a:p>
          <a:p>
            <a:endParaRPr lang="ru-RU" dirty="0"/>
          </a:p>
        </p:txBody>
      </p:sp>
    </p:spTree>
    <p:extLst>
      <p:ext uri="{BB962C8B-B14F-4D97-AF65-F5344CB8AC3E}">
        <p14:creationId xmlns:p14="http://schemas.microsoft.com/office/powerpoint/2010/main" val="318834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Оценивание электронного письма</a:t>
            </a:r>
          </a:p>
        </p:txBody>
      </p:sp>
      <p:sp>
        <p:nvSpPr>
          <p:cNvPr id="3" name="Объект 2"/>
          <p:cNvSpPr>
            <a:spLocks noGrp="1"/>
          </p:cNvSpPr>
          <p:nvPr>
            <p:ph idx="1"/>
          </p:nvPr>
        </p:nvSpPr>
        <p:spPr/>
        <p:txBody>
          <a:bodyPr/>
          <a:lstStyle/>
          <a:p>
            <a:r>
              <a:rPr lang="ru-RU" dirty="0" smtClean="0"/>
              <a:t> </a:t>
            </a:r>
            <a:r>
              <a:rPr lang="ru-RU" dirty="0"/>
              <a:t>У</a:t>
            </a:r>
            <a:r>
              <a:rPr lang="ru-RU" dirty="0" smtClean="0"/>
              <a:t>частник </a:t>
            </a:r>
            <a:r>
              <a:rPr lang="ru-RU" dirty="0"/>
              <a:t>экзамена должен написать на бланке № 2 номер задания и текст своего ответного письма зарубежному другу по переписке. Перерисовывать рамку, строки </a:t>
            </a:r>
            <a:r>
              <a:rPr lang="en-US" dirty="0"/>
              <a:t>From</a:t>
            </a:r>
            <a:r>
              <a:rPr lang="ru-RU" dirty="0"/>
              <a:t>/</a:t>
            </a:r>
            <a:r>
              <a:rPr lang="en-US" dirty="0"/>
              <a:t>To</a:t>
            </a:r>
            <a:r>
              <a:rPr lang="ru-RU" dirty="0"/>
              <a:t>/</a:t>
            </a:r>
            <a:r>
              <a:rPr lang="en-US" dirty="0"/>
              <a:t>Subject</a:t>
            </a:r>
            <a:r>
              <a:rPr lang="ru-RU" dirty="0"/>
              <a:t> не следует. Если участник всё же сделал это, балл не снижается (по крайней мере в ЕГЭ 2022 г.), но в подсчёт слов эти элементы не войдут. </a:t>
            </a:r>
          </a:p>
          <a:p>
            <a:r>
              <a:rPr lang="ru-RU" dirty="0"/>
              <a:t>В электронном письме, в отличие от традиционного письма, не указываются адрес и дата. Если участник всё же сделал это, то это считается нарушением по критерию «Организация текста». Указание даты и/или адреса отправителя в электронном письме считается за 1 логическую ошибку. Таким образом, в подсчёт слов входит написанный участником текст, начиная с обращения/приветствия (</a:t>
            </a:r>
            <a:r>
              <a:rPr lang="en-US" i="1" dirty="0"/>
              <a:t>Dear Ronny</a:t>
            </a:r>
            <a:r>
              <a:rPr lang="ru-RU" i="1" dirty="0"/>
              <a:t>,</a:t>
            </a:r>
            <a:r>
              <a:rPr lang="ru-RU" dirty="0"/>
              <a:t> / </a:t>
            </a:r>
            <a:r>
              <a:rPr lang="en-US" i="1" dirty="0"/>
              <a:t>Hello Ronny</a:t>
            </a:r>
            <a:r>
              <a:rPr lang="ru-RU" i="1" dirty="0"/>
              <a:t>,</a:t>
            </a:r>
            <a:r>
              <a:rPr lang="ru-RU" dirty="0"/>
              <a:t>) и заканчивая подписью автора ответного письма. </a:t>
            </a:r>
          </a:p>
        </p:txBody>
      </p:sp>
    </p:spTree>
    <p:extLst>
      <p:ext uri="{BB962C8B-B14F-4D97-AF65-F5344CB8AC3E}">
        <p14:creationId xmlns:p14="http://schemas.microsoft.com/office/powerpoint/2010/main" val="208727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Autofit/>
          </a:bodyPr>
          <a:lstStyle/>
          <a:p>
            <a:r>
              <a:rPr lang="ru-RU" sz="2800" dirty="0">
                <a:solidFill>
                  <a:schemeClr val="tx1"/>
                </a:solidFill>
              </a:rPr>
              <a:t>Нарушения в объёме</a:t>
            </a:r>
            <a:r>
              <a:rPr lang="ru-RU" sz="2800" b="1" dirty="0">
                <a:solidFill>
                  <a:schemeClr val="tx1"/>
                </a:solidFill>
              </a:rPr>
              <a:t> </a:t>
            </a:r>
            <a:r>
              <a:rPr lang="ru-RU" sz="2800" dirty="0">
                <a:solidFill>
                  <a:schemeClr val="tx1"/>
                </a:solidFill>
              </a:rPr>
              <a:t>при выполнении задания 39 (требуемый объём </a:t>
            </a:r>
            <a:r>
              <a:rPr lang="ru-RU" sz="2800" b="1" dirty="0">
                <a:solidFill>
                  <a:schemeClr val="tx1"/>
                </a:solidFill>
              </a:rPr>
              <a:t>100–140 слов</a:t>
            </a:r>
            <a:r>
              <a:rPr lang="ru-RU" sz="2800" dirty="0">
                <a:solidFill>
                  <a:schemeClr val="tx1"/>
                </a:solidFill>
              </a:rPr>
              <a:t>):</a:t>
            </a:r>
            <a:br>
              <a:rPr lang="ru-RU" sz="2800" dirty="0">
                <a:solidFill>
                  <a:schemeClr val="tx1"/>
                </a:solidFill>
              </a:rPr>
            </a:br>
            <a:endParaRPr lang="ru-RU" sz="2800" dirty="0">
              <a:solidFill>
                <a:schemeClr val="tx1"/>
              </a:solidFill>
            </a:endParaRPr>
          </a:p>
        </p:txBody>
      </p:sp>
      <p:sp>
        <p:nvSpPr>
          <p:cNvPr id="8" name="Объект 7"/>
          <p:cNvSpPr>
            <a:spLocks noGrp="1"/>
          </p:cNvSpPr>
          <p:nvPr>
            <p:ph idx="1"/>
          </p:nvPr>
        </p:nvSpPr>
        <p:spPr/>
        <p:txBody>
          <a:bodyPr>
            <a:normAutofit/>
          </a:bodyPr>
          <a:lstStyle/>
          <a:p>
            <a:r>
              <a:rPr lang="ru-RU" dirty="0" smtClean="0"/>
              <a:t>–</a:t>
            </a:r>
            <a:r>
              <a:rPr lang="ru-RU" dirty="0"/>
              <a:t>	если в ответе на задание 39 менее 90 слов, то ответ проверке не подлежит и оценивается 0 баллов;</a:t>
            </a:r>
          </a:p>
          <a:p>
            <a:r>
              <a:rPr lang="ru-RU" dirty="0"/>
              <a:t>–	если объём задания превышает допустимый в пределах 10%, т.е. в письме не более 154 слов, то задание проверяется полностью без снижения баллов;</a:t>
            </a:r>
          </a:p>
          <a:p>
            <a:r>
              <a:rPr lang="ru-RU" dirty="0"/>
              <a:t>–	при превышении объёма более чем на 10%, т.е. если в задании 39 более 154 слов, проверяется только та часть работы, которая соответствует требуемому объёму, т.е. с начала письма отсчитываются 140 слов, которые и подлежат проверке;  </a:t>
            </a:r>
          </a:p>
          <a:p>
            <a:r>
              <a:rPr lang="ru-RU" dirty="0"/>
              <a:t>–	если значительно превышен объём и 140 слов приходятся на вопрос, то такой вопрос не засчитывается. Если 140 слов практически включают вопрос (не хватает только </a:t>
            </a:r>
            <a:r>
              <a:rPr lang="ru-RU" u="sng" dirty="0"/>
              <a:t>одного</a:t>
            </a:r>
            <a:r>
              <a:rPr lang="ru-RU" dirty="0"/>
              <a:t> слова), то такой вопрос засчитывается.</a:t>
            </a:r>
          </a:p>
          <a:p>
            <a:endParaRPr lang="ru-RU" dirty="0"/>
          </a:p>
        </p:txBody>
      </p:sp>
    </p:spTree>
    <p:extLst>
      <p:ext uri="{BB962C8B-B14F-4D97-AF65-F5344CB8AC3E}">
        <p14:creationId xmlns:p14="http://schemas.microsoft.com/office/powerpoint/2010/main" val="31924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solidFill>
                  <a:schemeClr val="tx1"/>
                </a:solidFill>
              </a:rPr>
              <a:t>Д</a:t>
            </a:r>
            <a:r>
              <a:rPr lang="ru-RU" sz="2800" dirty="0" smtClean="0">
                <a:solidFill>
                  <a:schemeClr val="tx1"/>
                </a:solidFill>
              </a:rPr>
              <a:t>ля </a:t>
            </a:r>
            <a:r>
              <a:rPr lang="ru-RU" sz="2800" dirty="0">
                <a:solidFill>
                  <a:schemeClr val="tx1"/>
                </a:solidFill>
              </a:rPr>
              <a:t>успешного решения поставленной коммуникативной задачи экзаменуемый должен:</a:t>
            </a:r>
            <a:br>
              <a:rPr lang="ru-RU" sz="2800" dirty="0">
                <a:solidFill>
                  <a:schemeClr val="tx1"/>
                </a:solidFill>
              </a:rPr>
            </a:br>
            <a:endParaRPr lang="ru-RU" sz="2800" dirty="0">
              <a:solidFill>
                <a:schemeClr val="tx1"/>
              </a:solidFill>
            </a:endParaRPr>
          </a:p>
        </p:txBody>
      </p:sp>
      <p:sp>
        <p:nvSpPr>
          <p:cNvPr id="3" name="Объект 2"/>
          <p:cNvSpPr>
            <a:spLocks noGrp="1"/>
          </p:cNvSpPr>
          <p:nvPr>
            <p:ph idx="1"/>
          </p:nvPr>
        </p:nvSpPr>
        <p:spPr/>
        <p:txBody>
          <a:bodyPr>
            <a:normAutofit fontScale="92500" lnSpcReduction="20000"/>
          </a:bodyPr>
          <a:lstStyle/>
          <a:p>
            <a:pPr lvl="0"/>
            <a:r>
              <a:rPr lang="ru-RU" dirty="0"/>
              <a:t>дать полный и точный ответ на вопрос 1 друга по переписке (аспект 1);</a:t>
            </a:r>
          </a:p>
          <a:p>
            <a:pPr lvl="0"/>
            <a:r>
              <a:rPr lang="ru-RU" dirty="0"/>
              <a:t>дать полный и точный ответ на вопрос 2 друга по переписке (аспект 2);</a:t>
            </a:r>
          </a:p>
          <a:p>
            <a:pPr lvl="0"/>
            <a:r>
              <a:rPr lang="ru-RU" dirty="0"/>
              <a:t>дать полный и точный ответ на вопрос 3 друга по переписке (аспект 3);</a:t>
            </a:r>
          </a:p>
          <a:p>
            <a:pPr lvl="0"/>
            <a:r>
              <a:rPr lang="ru-RU" dirty="0"/>
              <a:t>задать 3 вопроса по указанной в задании теме, ориентируясь не только на письмо-стимул, но и, главным образом, на ту часть инструкции, которая расположена под письмом-стимулом и где прямо указана тема для вопросов другу (аспект 4);</a:t>
            </a:r>
          </a:p>
          <a:p>
            <a:pPr lvl="0"/>
            <a:r>
              <a:rPr lang="ru-RU" dirty="0"/>
              <a:t>соблюсти принятые в английском языке нормы вежливости, т.е. поблагодарить друга по переписке за его письмо или/и выразить положительные эмоции от его получения и выразить надежду на последующие контакты (аспект 5);</a:t>
            </a:r>
          </a:p>
          <a:p>
            <a:pPr lvl="0"/>
            <a:r>
              <a:rPr lang="ru-RU" dirty="0"/>
              <a:t>правильно выбрать стилевое оформление письма, т.е. дать обращение, завершающую фразу, подпись автора (только имя) в соответствии с неофициальным стилем (аспект 6).</a:t>
            </a:r>
          </a:p>
          <a:p>
            <a:endParaRPr lang="ru-RU" dirty="0"/>
          </a:p>
        </p:txBody>
      </p:sp>
    </p:spTree>
    <p:extLst>
      <p:ext uri="{BB962C8B-B14F-4D97-AF65-F5344CB8AC3E}">
        <p14:creationId xmlns:p14="http://schemas.microsoft.com/office/powerpoint/2010/main" val="3420039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solidFill>
                  <a:schemeClr val="tx1"/>
                </a:solidFill>
              </a:rPr>
              <a:t>Особую трудность для экзаменуемых представляет запрос информации в соответствии с коммуникативной задачей – </a:t>
            </a:r>
            <a:r>
              <a:rPr lang="ru-RU" sz="2400" b="1" dirty="0">
                <a:solidFill>
                  <a:schemeClr val="tx1"/>
                </a:solidFill>
              </a:rPr>
              <a:t>вопросы другу по переписке</a:t>
            </a:r>
            <a:endParaRPr lang="ru-RU" sz="2400" dirty="0">
              <a:solidFill>
                <a:schemeClr val="tx1"/>
              </a:solidFill>
            </a:endParaRPr>
          </a:p>
        </p:txBody>
      </p:sp>
      <p:sp>
        <p:nvSpPr>
          <p:cNvPr id="3" name="Объект 2"/>
          <p:cNvSpPr>
            <a:spLocks noGrp="1"/>
          </p:cNvSpPr>
          <p:nvPr>
            <p:ph idx="1"/>
          </p:nvPr>
        </p:nvSpPr>
        <p:spPr>
          <a:xfrm>
            <a:off x="677334" y="1878842"/>
            <a:ext cx="8596668" cy="4813110"/>
          </a:xfrm>
        </p:spPr>
        <p:txBody>
          <a:bodyPr>
            <a:normAutofit fontScale="25000" lnSpcReduction="20000"/>
          </a:bodyPr>
          <a:lstStyle/>
          <a:p>
            <a:pPr marL="0" indent="0">
              <a:buNone/>
            </a:pPr>
            <a:r>
              <a:rPr lang="ru-RU" sz="4800" dirty="0"/>
              <a:t>Типичными ошибками выпускников чаще всего являются неумение задать точный вопрос, соответствующий теме, либо </a:t>
            </a:r>
            <a:r>
              <a:rPr lang="ru-RU" sz="4800" dirty="0" err="1"/>
              <a:t>развёрнуть</a:t>
            </a:r>
            <a:r>
              <a:rPr lang="ru-RU" sz="4800" dirty="0"/>
              <a:t> вопрос. Часто встречается дублирование вопросов, постановка вопросов к информации, которая уже известна. </a:t>
            </a:r>
            <a:endParaRPr lang="ru-RU" sz="4800" dirty="0" smtClean="0"/>
          </a:p>
          <a:p>
            <a:r>
              <a:rPr lang="ru-RU" sz="4800" dirty="0" smtClean="0"/>
              <a:t>Задание </a:t>
            </a:r>
            <a:r>
              <a:rPr lang="ru-RU" sz="4800" dirty="0"/>
              <a:t>в письме</a:t>
            </a:r>
            <a:r>
              <a:rPr lang="en-US" sz="4800" dirty="0"/>
              <a:t>-</a:t>
            </a:r>
            <a:r>
              <a:rPr lang="ru-RU" sz="4800" dirty="0"/>
              <a:t>стимуле</a:t>
            </a:r>
            <a:r>
              <a:rPr lang="en-US" sz="4800" dirty="0"/>
              <a:t>: </a:t>
            </a:r>
            <a:r>
              <a:rPr lang="en-US" sz="4800" i="1" dirty="0"/>
              <a:t>…I won the city contest in Geography last week</a:t>
            </a:r>
            <a:r>
              <a:rPr lang="en-US" sz="4800" dirty="0"/>
              <a:t>.</a:t>
            </a:r>
            <a:endParaRPr lang="ru-RU" sz="4800" dirty="0"/>
          </a:p>
          <a:p>
            <a:r>
              <a:rPr lang="ru-RU" sz="4800" dirty="0"/>
              <a:t>Задание после письма</a:t>
            </a:r>
            <a:r>
              <a:rPr lang="en-US" sz="4800" dirty="0"/>
              <a:t>-</a:t>
            </a:r>
            <a:r>
              <a:rPr lang="ru-RU" sz="4800" dirty="0"/>
              <a:t>стимула</a:t>
            </a:r>
            <a:r>
              <a:rPr lang="en-US" sz="4800" dirty="0"/>
              <a:t>: </a:t>
            </a:r>
            <a:r>
              <a:rPr lang="en-US" sz="4800" i="1" dirty="0"/>
              <a:t>ask 3 questions about the city contest in Geography</a:t>
            </a:r>
            <a:r>
              <a:rPr lang="en-US" sz="4800" dirty="0"/>
              <a:t>.</a:t>
            </a:r>
            <a:endParaRPr lang="ru-RU" sz="4800" dirty="0"/>
          </a:p>
          <a:p>
            <a:pPr marL="0" indent="0" algn="ctr">
              <a:buNone/>
            </a:pPr>
            <a:r>
              <a:rPr lang="ru-RU" sz="5600" b="1" dirty="0" smtClean="0"/>
              <a:t>                     Рассмотрим </a:t>
            </a:r>
            <a:r>
              <a:rPr lang="ru-RU" sz="5600" b="1" dirty="0"/>
              <a:t>вопросы, заданные участниками экзамена. </a:t>
            </a:r>
          </a:p>
          <a:p>
            <a:r>
              <a:rPr lang="en-US" sz="4800" i="1" dirty="0"/>
              <a:t>What about your Geography contest</a:t>
            </a:r>
            <a:r>
              <a:rPr lang="ru-RU" sz="4800" i="1" dirty="0"/>
              <a:t>?</a:t>
            </a:r>
            <a:r>
              <a:rPr lang="ru-RU" sz="4800" dirty="0"/>
              <a:t> – вопрос не принят, так как не развёрнут.</a:t>
            </a:r>
          </a:p>
          <a:p>
            <a:r>
              <a:rPr lang="ru-RU" sz="4800" i="1" dirty="0" err="1"/>
              <a:t>Do</a:t>
            </a:r>
            <a:r>
              <a:rPr lang="ru-RU" sz="4800" i="1" dirty="0"/>
              <a:t> </a:t>
            </a:r>
            <a:r>
              <a:rPr lang="ru-RU" sz="4800" i="1" dirty="0" err="1"/>
              <a:t>you</a:t>
            </a:r>
            <a:r>
              <a:rPr lang="ru-RU" sz="4800" i="1" dirty="0"/>
              <a:t> </a:t>
            </a:r>
            <a:r>
              <a:rPr lang="ru-RU" sz="4800" i="1" dirty="0" err="1"/>
              <a:t>like</a:t>
            </a:r>
            <a:r>
              <a:rPr lang="ru-RU" sz="4800" i="1" dirty="0"/>
              <a:t> </a:t>
            </a:r>
            <a:r>
              <a:rPr lang="ru-RU" sz="4800" i="1" dirty="0" err="1"/>
              <a:t>Geography</a:t>
            </a:r>
            <a:r>
              <a:rPr lang="ru-RU" sz="4800" i="1" dirty="0"/>
              <a:t>?</a:t>
            </a:r>
            <a:r>
              <a:rPr lang="ru-RU" sz="4800" dirty="0"/>
              <a:t> – вопрос не принят, так как имеет общий характер и нет запроса информации о КОНКРЕТНОМ конкурсе. </a:t>
            </a:r>
          </a:p>
          <a:p>
            <a:r>
              <a:rPr lang="ru-RU" sz="4800" i="1" dirty="0" err="1"/>
              <a:t>Was</a:t>
            </a:r>
            <a:r>
              <a:rPr lang="ru-RU" sz="4800" i="1" dirty="0"/>
              <a:t> </a:t>
            </a:r>
            <a:r>
              <a:rPr lang="ru-RU" sz="4800" i="1" dirty="0" err="1"/>
              <a:t>it</a:t>
            </a:r>
            <a:r>
              <a:rPr lang="ru-RU" sz="4800" i="1" dirty="0"/>
              <a:t> a </a:t>
            </a:r>
            <a:r>
              <a:rPr lang="ru-RU" sz="4800" i="1" dirty="0" err="1"/>
              <a:t>school</a:t>
            </a:r>
            <a:r>
              <a:rPr lang="ru-RU" sz="4800" i="1" dirty="0"/>
              <a:t> </a:t>
            </a:r>
            <a:r>
              <a:rPr lang="ru-RU" sz="4800" i="1" dirty="0" err="1"/>
              <a:t>contest</a:t>
            </a:r>
            <a:r>
              <a:rPr lang="ru-RU" sz="4800" i="1" dirty="0"/>
              <a:t>?</a:t>
            </a:r>
            <a:r>
              <a:rPr lang="ru-RU" sz="4800" dirty="0"/>
              <a:t> – вопрос не принят, так как в письме-стимуле сказано, что это городской конкурс. </a:t>
            </a:r>
          </a:p>
          <a:p>
            <a:r>
              <a:rPr lang="ru-RU" sz="4800" i="1" dirty="0" err="1"/>
              <a:t>Did</a:t>
            </a:r>
            <a:r>
              <a:rPr lang="ru-RU" sz="4800" i="1" dirty="0"/>
              <a:t> </a:t>
            </a:r>
            <a:r>
              <a:rPr lang="ru-RU" sz="4800" i="1" dirty="0" err="1"/>
              <a:t>you</a:t>
            </a:r>
            <a:r>
              <a:rPr lang="ru-RU" sz="4800" i="1" dirty="0"/>
              <a:t> </a:t>
            </a:r>
            <a:r>
              <a:rPr lang="ru-RU" sz="4800" i="1" dirty="0" err="1"/>
              <a:t>fail</a:t>
            </a:r>
            <a:r>
              <a:rPr lang="ru-RU" sz="4800" i="1" dirty="0"/>
              <a:t> </a:t>
            </a:r>
            <a:r>
              <a:rPr lang="ru-RU" sz="4800" i="1" dirty="0" err="1"/>
              <a:t>the</a:t>
            </a:r>
            <a:r>
              <a:rPr lang="ru-RU" sz="4800" i="1" dirty="0"/>
              <a:t> </a:t>
            </a:r>
            <a:r>
              <a:rPr lang="ru-RU" sz="4800" i="1" dirty="0" err="1"/>
              <a:t>contest</a:t>
            </a:r>
            <a:r>
              <a:rPr lang="ru-RU" sz="4800" i="1" dirty="0"/>
              <a:t>?</a:t>
            </a:r>
            <a:r>
              <a:rPr lang="ru-RU" sz="4800" dirty="0"/>
              <a:t> – вопрос не принят, так как в письме-стимуле сказано, что друг выиграл конкурс.</a:t>
            </a:r>
          </a:p>
          <a:p>
            <a:r>
              <a:rPr lang="ru-RU" sz="4800" i="1" dirty="0" err="1"/>
              <a:t>When</a:t>
            </a:r>
            <a:r>
              <a:rPr lang="ru-RU" sz="4800" i="1" dirty="0"/>
              <a:t> </a:t>
            </a:r>
            <a:r>
              <a:rPr lang="ru-RU" sz="4800" i="1" dirty="0" err="1"/>
              <a:t>was</a:t>
            </a:r>
            <a:r>
              <a:rPr lang="ru-RU" sz="4800" i="1" dirty="0"/>
              <a:t> </a:t>
            </a:r>
            <a:r>
              <a:rPr lang="ru-RU" sz="4800" i="1" dirty="0" err="1"/>
              <a:t>the</a:t>
            </a:r>
            <a:r>
              <a:rPr lang="ru-RU" sz="4800" i="1" dirty="0"/>
              <a:t> </a:t>
            </a:r>
            <a:r>
              <a:rPr lang="ru-RU" sz="4800" i="1" dirty="0" err="1"/>
              <a:t>contest</a:t>
            </a:r>
            <a:r>
              <a:rPr lang="ru-RU" sz="4800" i="1" dirty="0"/>
              <a:t> </a:t>
            </a:r>
            <a:r>
              <a:rPr lang="ru-RU" sz="4800" i="1" dirty="0" err="1"/>
              <a:t>held</a:t>
            </a:r>
            <a:r>
              <a:rPr lang="ru-RU" sz="4800" i="1" dirty="0"/>
              <a:t>?</a:t>
            </a:r>
            <a:r>
              <a:rPr lang="ru-RU" sz="4800" dirty="0"/>
              <a:t> – вопрос не принят, так как в письме-стимуле сказано, что конкурс был на прошлой неделе. </a:t>
            </a:r>
          </a:p>
          <a:p>
            <a:r>
              <a:rPr lang="en-US" sz="4800" i="1" dirty="0"/>
              <a:t>Where was the Geography contest held? </a:t>
            </a:r>
            <a:r>
              <a:rPr lang="ru-RU" sz="4800" i="1" dirty="0" err="1"/>
              <a:t>Was</a:t>
            </a:r>
            <a:r>
              <a:rPr lang="ru-RU" sz="4800" i="1" dirty="0"/>
              <a:t> </a:t>
            </a:r>
            <a:r>
              <a:rPr lang="ru-RU" sz="4800" i="1" dirty="0" err="1"/>
              <a:t>it</a:t>
            </a:r>
            <a:r>
              <a:rPr lang="ru-RU" sz="4800" i="1" dirty="0"/>
              <a:t> </a:t>
            </a:r>
            <a:r>
              <a:rPr lang="ru-RU" sz="4800" i="1" dirty="0" err="1"/>
              <a:t>held</a:t>
            </a:r>
            <a:r>
              <a:rPr lang="ru-RU" sz="4800" i="1" dirty="0"/>
              <a:t> </a:t>
            </a:r>
            <a:r>
              <a:rPr lang="ru-RU" sz="4800" i="1" dirty="0" err="1"/>
              <a:t>in</a:t>
            </a:r>
            <a:r>
              <a:rPr lang="ru-RU" sz="4800" i="1" dirty="0"/>
              <a:t> </a:t>
            </a:r>
            <a:r>
              <a:rPr lang="ru-RU" sz="4800" i="1" dirty="0" err="1"/>
              <a:t>your</a:t>
            </a:r>
            <a:r>
              <a:rPr lang="ru-RU" sz="4800" i="1" dirty="0"/>
              <a:t> </a:t>
            </a:r>
            <a:r>
              <a:rPr lang="ru-RU" sz="4800" i="1" dirty="0" err="1"/>
              <a:t>school</a:t>
            </a:r>
            <a:r>
              <a:rPr lang="ru-RU" sz="4800" i="1" dirty="0"/>
              <a:t>?</a:t>
            </a:r>
            <a:r>
              <a:rPr lang="ru-RU" sz="4800" dirty="0"/>
              <a:t> – первый вопрос принят, второй нет, так как дублирует первый.</a:t>
            </a:r>
          </a:p>
          <a:p>
            <a:r>
              <a:rPr lang="ru-RU" sz="4800" i="1" dirty="0" err="1"/>
              <a:t>How</a:t>
            </a:r>
            <a:r>
              <a:rPr lang="ru-RU" sz="4800" i="1" dirty="0"/>
              <a:t> </a:t>
            </a:r>
            <a:r>
              <a:rPr lang="ru-RU" sz="4800" i="1" dirty="0" err="1"/>
              <a:t>many</a:t>
            </a:r>
            <a:r>
              <a:rPr lang="ru-RU" sz="4800" i="1" dirty="0"/>
              <a:t> </a:t>
            </a:r>
            <a:r>
              <a:rPr lang="ru-RU" sz="4800" i="1" dirty="0" err="1"/>
              <a:t>people</a:t>
            </a:r>
            <a:r>
              <a:rPr lang="ru-RU" sz="4800" i="1" dirty="0"/>
              <a:t> </a:t>
            </a:r>
            <a:r>
              <a:rPr lang="ru-RU" sz="4800" i="1" dirty="0" err="1"/>
              <a:t>participated</a:t>
            </a:r>
            <a:r>
              <a:rPr lang="ru-RU" sz="4800" i="1" dirty="0"/>
              <a:t> </a:t>
            </a:r>
            <a:r>
              <a:rPr lang="ru-RU" sz="4800" i="1" dirty="0" err="1"/>
              <a:t>in</a:t>
            </a:r>
            <a:r>
              <a:rPr lang="ru-RU" sz="4800" i="1" dirty="0"/>
              <a:t> </a:t>
            </a:r>
            <a:r>
              <a:rPr lang="ru-RU" sz="4800" i="1" dirty="0" err="1"/>
              <a:t>it</a:t>
            </a:r>
            <a:r>
              <a:rPr lang="ru-RU" sz="4800" i="1" dirty="0"/>
              <a:t>?</a:t>
            </a:r>
            <a:r>
              <a:rPr lang="ru-RU" sz="4800" dirty="0"/>
              <a:t> – вопрос должен быть принят, если он не стоит первым, иначе не понятно, о чём идёт речь.</a:t>
            </a:r>
          </a:p>
          <a:p>
            <a:r>
              <a:rPr lang="en-US" sz="4800" i="1" dirty="0"/>
              <a:t>How long did the Geography contest last?</a:t>
            </a:r>
            <a:r>
              <a:rPr lang="en-US" sz="4800" dirty="0"/>
              <a:t> – </a:t>
            </a:r>
            <a:r>
              <a:rPr lang="ru-RU" sz="4800" dirty="0"/>
              <a:t>вопрос принят</a:t>
            </a:r>
            <a:r>
              <a:rPr lang="en-US" sz="4800" dirty="0"/>
              <a:t>.</a:t>
            </a:r>
            <a:endParaRPr lang="ru-RU" sz="4800" dirty="0"/>
          </a:p>
          <a:p>
            <a:endParaRPr lang="ru-RU" dirty="0"/>
          </a:p>
        </p:txBody>
      </p:sp>
    </p:spTree>
    <p:extLst>
      <p:ext uri="{BB962C8B-B14F-4D97-AF65-F5344CB8AC3E}">
        <p14:creationId xmlns:p14="http://schemas.microsoft.com/office/powerpoint/2010/main" val="2919890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аспект (нормы вежливости)</a:t>
            </a:r>
            <a:endParaRPr lang="ru-RU" dirty="0"/>
          </a:p>
        </p:txBody>
      </p:sp>
      <p:sp>
        <p:nvSpPr>
          <p:cNvPr id="3" name="Объект 2"/>
          <p:cNvSpPr>
            <a:spLocks noGrp="1"/>
          </p:cNvSpPr>
          <p:nvPr>
            <p:ph idx="1"/>
          </p:nvPr>
        </p:nvSpPr>
        <p:spPr/>
        <p:txBody>
          <a:bodyPr/>
          <a:lstStyle/>
          <a:p>
            <a:pPr marL="0" indent="0">
              <a:buNone/>
            </a:pPr>
            <a:r>
              <a:rPr lang="ru-RU" dirty="0"/>
              <a:t>Благодарность за полученное письмо или/и выражение положительных эмоций от его получения, например: </a:t>
            </a:r>
          </a:p>
          <a:p>
            <a:r>
              <a:rPr lang="en-US" i="1" dirty="0"/>
              <a:t>Thanks for your recent email.</a:t>
            </a:r>
            <a:endParaRPr lang="ru-RU" dirty="0"/>
          </a:p>
          <a:p>
            <a:r>
              <a:rPr lang="en-US" i="1" dirty="0"/>
              <a:t>Thanks for your message. </a:t>
            </a:r>
            <a:endParaRPr lang="ru-RU" dirty="0"/>
          </a:p>
          <a:p>
            <a:r>
              <a:rPr lang="en-US" i="1" dirty="0"/>
              <a:t>Thanks for writing to me. </a:t>
            </a:r>
            <a:endParaRPr lang="ru-RU" dirty="0"/>
          </a:p>
          <a:p>
            <a:r>
              <a:rPr lang="en-US" i="1" dirty="0"/>
              <a:t>Great to hear from you.  </a:t>
            </a:r>
            <a:endParaRPr lang="ru-RU" dirty="0"/>
          </a:p>
          <a:p>
            <a:r>
              <a:rPr lang="en-US" i="1" dirty="0"/>
              <a:t>I was very glad to hear from you (again).</a:t>
            </a:r>
            <a:endParaRPr lang="ru-RU" dirty="0"/>
          </a:p>
          <a:p>
            <a:r>
              <a:rPr lang="en-US" i="1" dirty="0"/>
              <a:t>I’m always glad to get messages from you. </a:t>
            </a:r>
            <a:endParaRPr lang="ru-RU" dirty="0"/>
          </a:p>
          <a:p>
            <a:r>
              <a:rPr lang="en-US" i="1" dirty="0"/>
              <a:t>Thanks for your message. I was very glad to hear from you.</a:t>
            </a:r>
            <a:endParaRPr lang="ru-RU" dirty="0"/>
          </a:p>
          <a:p>
            <a:r>
              <a:rPr lang="en-US" i="1" dirty="0"/>
              <a:t>Thanks for writing to me. Great to hear from you.  </a:t>
            </a:r>
            <a:endParaRPr lang="ru-RU" dirty="0"/>
          </a:p>
          <a:p>
            <a:endParaRPr lang="ru-RU" dirty="0"/>
          </a:p>
        </p:txBody>
      </p:sp>
    </p:spTree>
    <p:extLst>
      <p:ext uri="{BB962C8B-B14F-4D97-AF65-F5344CB8AC3E}">
        <p14:creationId xmlns:p14="http://schemas.microsoft.com/office/powerpoint/2010/main" val="292697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104</TotalTime>
  <Words>1563</Words>
  <Application>Microsoft Office PowerPoint</Application>
  <PresentationFormat>Произвольный</PresentationFormat>
  <Paragraphs>100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Как писать электронное письмо?</vt:lpstr>
      <vt:lpstr>Пример задания 39</vt:lpstr>
      <vt:lpstr>Кратко обозначим структуру и содержание электронного личного письма.</vt:lpstr>
      <vt:lpstr>Оценивание электронного письма</vt:lpstr>
      <vt:lpstr>Оценивание электронного письма</vt:lpstr>
      <vt:lpstr>Нарушения в объёме при выполнении задания 39 (требуемый объём 100–140 слов): </vt:lpstr>
      <vt:lpstr>Для успешного решения поставленной коммуникативной задачи экзаменуемый должен: </vt:lpstr>
      <vt:lpstr>Особую трудность для экзаменуемых представляет запрос информации в соответствии с коммуникативной задачей – вопросы другу по переписке</vt:lpstr>
      <vt:lpstr>5 аспект (нормы вежливости)</vt:lpstr>
      <vt:lpstr>Надежда на последующие контакты</vt:lpstr>
      <vt:lpstr>Оценивание ответа на задание 39 по аспекту 6 (стилевое оформление) </vt:lpstr>
      <vt:lpstr>Организация текста</vt:lpstr>
      <vt:lpstr>Оценивание выполненной работы по критерию «Языковое оформление текста» </vt:lpstr>
      <vt:lpstr>«Грамматика и лексика» </vt:lpstr>
      <vt:lpstr>Образец электронного письма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писать электронное письмо?</dc:title>
  <dc:creator>213</dc:creator>
  <cp:lastModifiedBy>СЦРО</cp:lastModifiedBy>
  <cp:revision>8</cp:revision>
  <dcterms:created xsi:type="dcterms:W3CDTF">2022-03-11T08:08:52Z</dcterms:created>
  <dcterms:modified xsi:type="dcterms:W3CDTF">2022-03-11T11:58:56Z</dcterms:modified>
</cp:coreProperties>
</file>