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93607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60000" y="3459600"/>
            <a:ext cx="93607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60000" y="34596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6280" y="34596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25120" y="14850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89880" y="14850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60000" y="34596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25120" y="34596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89880" y="34596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60000" y="1485000"/>
            <a:ext cx="936072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2c3e50"/>
              </a:solidFill>
              <a:latin typeface="Source Sans Pro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936072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60000" y="225720"/>
            <a:ext cx="9360720" cy="333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2c3e50"/>
              </a:solidFill>
              <a:latin typeface="Source Sans Pro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360000" y="34596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60000" y="1485000"/>
            <a:ext cx="936072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2c3e50"/>
              </a:solidFill>
              <a:latin typeface="Source Sans Pro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156280" y="34596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360000" y="3459600"/>
            <a:ext cx="93607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93607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360000" y="3459600"/>
            <a:ext cx="93607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360000" y="34596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156280" y="34596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525120" y="14850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689880" y="14850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360000" y="34596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525120" y="34596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689880" y="3459600"/>
            <a:ext cx="30139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936072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60000" y="225720"/>
            <a:ext cx="9360720" cy="333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2c3e50"/>
              </a:solidFill>
              <a:latin typeface="Source Sans Pro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60000" y="34596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6280" y="34596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6280" y="1485000"/>
            <a:ext cx="456768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60000" y="3459600"/>
            <a:ext cx="9360720" cy="180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"/>
          <p:cNvSpPr/>
          <p:nvPr/>
        </p:nvSpPr>
        <p:spPr>
          <a:xfrm>
            <a:off x="0" y="5400360"/>
            <a:ext cx="10080720" cy="270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"/>
          <p:cNvSpPr/>
          <p:nvPr/>
        </p:nvSpPr>
        <p:spPr>
          <a:xfrm>
            <a:off x="0" y="0"/>
            <a:ext cx="10080720" cy="1215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1" lang="ru-RU" sz="2700" spc="-1" strike="noStrike">
                <a:solidFill>
                  <a:srgbClr val="ffffff"/>
                </a:solidFill>
                <a:latin typeface="Source Sans Pro Black"/>
              </a:rPr>
              <a:t>Для правки текста заглавия щёлкните мышью</a:t>
            </a:r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60000" y="1485000"/>
            <a:ext cx="9360720" cy="378036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txBody>
          <a:bodyPr lIns="0" rIns="0" tIns="0" bIns="0" anchor="t">
            <a:noAutofit/>
          </a:bodyPr>
          <a:p>
            <a:pPr marL="432000" indent="-324000"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2400" spc="-1" strike="noStrike">
                <a:solidFill>
                  <a:srgbClr val="2c3e50"/>
                </a:solidFill>
                <a:latin typeface="Source Sans Pro Semibold"/>
              </a:rPr>
              <a:t>Для правки структуры щёлкните мышью</a:t>
            </a:r>
            <a:endParaRPr b="1" lang="ru-RU" sz="2400" spc="-1" strike="noStrike">
              <a:solidFill>
                <a:srgbClr val="2c3e50"/>
              </a:solidFill>
              <a:latin typeface="Source Sans Pro Semibold"/>
            </a:endParaRPr>
          </a:p>
          <a:p>
            <a:pPr lvl="1" marL="864000" indent="-324000">
              <a:spcAft>
                <a:spcPts val="850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ru-RU" sz="2100" spc="-1" strike="noStrike">
                <a:solidFill>
                  <a:srgbClr val="2c3e50"/>
                </a:solidFill>
                <a:latin typeface="Source Sans Pro"/>
              </a:rPr>
              <a:t>Второй уровень структуры</a:t>
            </a:r>
            <a:endParaRPr b="0" lang="ru-RU" sz="2100" spc="-1" strike="noStrike">
              <a:solidFill>
                <a:srgbClr val="2c3e50"/>
              </a:solidFill>
              <a:latin typeface="Source Sans Pro"/>
            </a:endParaRPr>
          </a:p>
          <a:p>
            <a:pPr lvl="2" marL="1296000" indent="-288000">
              <a:spcAft>
                <a:spcPts val="635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2c3e50"/>
                </a:solidFill>
                <a:latin typeface="Source Sans Pro"/>
              </a:rPr>
              <a:t>Третий уровень структуры</a:t>
            </a:r>
            <a:endParaRPr b="0" lang="ru-RU" sz="1800" spc="-1" strike="noStrike">
              <a:solidFill>
                <a:srgbClr val="2c3e50"/>
              </a:solidFill>
              <a:latin typeface="Source Sans Pro"/>
            </a:endParaRPr>
          </a:p>
          <a:p>
            <a:pPr lvl="3" marL="1728000" indent="-216000">
              <a:spcAft>
                <a:spcPts val="425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ru-RU" sz="1500" spc="-1" strike="noStrike">
                <a:solidFill>
                  <a:srgbClr val="2c3e50"/>
                </a:solidFill>
                <a:latin typeface="Source Sans Pro"/>
              </a:rPr>
              <a:t>Четвёртый уровень структуры</a:t>
            </a:r>
            <a:endParaRPr b="0" lang="ru-RU" sz="1500" spc="-1" strike="noStrike">
              <a:solidFill>
                <a:srgbClr val="2c3e50"/>
              </a:solidFill>
              <a:latin typeface="Source Sans Pro"/>
            </a:endParaRPr>
          </a:p>
          <a:p>
            <a:pPr lvl="4" marL="2160000" indent="-216000">
              <a:spcAft>
                <a:spcPts val="21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2c3e50"/>
                </a:solidFill>
                <a:latin typeface="Source Sans Pro"/>
              </a:rPr>
              <a:t>Пятый уровень структуры</a:t>
            </a:r>
            <a:endParaRPr b="0" lang="ru-RU" sz="1500" spc="-1" strike="noStrike">
              <a:solidFill>
                <a:srgbClr val="2c3e50"/>
              </a:solidFill>
              <a:latin typeface="Source Sans Pro"/>
            </a:endParaRPr>
          </a:p>
          <a:p>
            <a:pPr lvl="5" marL="2592000" indent="-216000">
              <a:spcAft>
                <a:spcPts val="21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2c3e50"/>
                </a:solidFill>
                <a:latin typeface="Source Sans Pro"/>
              </a:rPr>
              <a:t>Шестой уровень структуры</a:t>
            </a:r>
            <a:endParaRPr b="0" lang="ru-RU" sz="1500" spc="-1" strike="noStrike">
              <a:solidFill>
                <a:srgbClr val="2c3e50"/>
              </a:solidFill>
              <a:latin typeface="Source Sans Pro"/>
            </a:endParaRPr>
          </a:p>
          <a:p>
            <a:pPr lvl="6" marL="3024000" indent="-216000">
              <a:spcAft>
                <a:spcPts val="21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2c3e50"/>
                </a:solidFill>
                <a:latin typeface="Source Sans Pro"/>
              </a:rPr>
              <a:t>Седьмой уровень структуры</a:t>
            </a:r>
            <a:endParaRPr b="0" lang="ru-RU" sz="1500" spc="-1" strike="noStrike">
              <a:solidFill>
                <a:srgbClr val="2c3e50"/>
              </a:solidFill>
              <a:latin typeface="Source Sans Pro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360000" y="5400360"/>
            <a:ext cx="288036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p>
            <a:r>
              <a:rPr b="1" lang="ru-RU" sz="1800" spc="-1" strike="noStrike">
                <a:solidFill>
                  <a:srgbClr val="ffffff"/>
                </a:solidFill>
                <a:latin typeface="Source Sans Pro Black"/>
              </a:rPr>
              <a:t>&lt;дата/время&gt;</a:t>
            </a:r>
            <a:endParaRPr b="1" lang="ru-RU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20000" y="5400360"/>
            <a:ext cx="324036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p>
            <a:pPr algn="ctr"/>
            <a:r>
              <a:rPr b="1" lang="ru-RU" sz="1800" spc="-1" strike="noStrike">
                <a:solidFill>
                  <a:srgbClr val="ffffff"/>
                </a:solidFill>
                <a:latin typeface="Source Sans Pro Black"/>
              </a:rPr>
              <a:t>&lt;нижний колонтитул&gt;</a:t>
            </a:r>
            <a:endParaRPr b="1" lang="ru-RU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4" name=""/>
          <p:cNvSpPr/>
          <p:nvPr/>
        </p:nvSpPr>
        <p:spPr>
          <a:xfrm>
            <a:off x="9315360" y="5175360"/>
            <a:ext cx="450000" cy="450000"/>
          </a:xfrm>
          <a:prstGeom prst="ellipse">
            <a:avLst/>
          </a:prstGeom>
          <a:solidFill>
            <a:srgbClr val="1abc9c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"/>
          <p:cNvSpPr txBox="1"/>
          <p:nvPr/>
        </p:nvSpPr>
        <p:spPr>
          <a:xfrm>
            <a:off x="9180360" y="5130360"/>
            <a:ext cx="720000" cy="5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fld id="{04698FB1-6B44-4AC7-BF47-B90384935D7D}" type="slidenum">
              <a:rPr b="1" lang="ru-RU" sz="2400" spc="-1" strike="noStrike">
                <a:solidFill>
                  <a:srgbClr val="ffffff"/>
                </a:solidFill>
                <a:latin typeface="Source Sans Pro Black"/>
              </a:rPr>
              <a:t>&lt;номер&gt;</a:t>
            </a:fld>
            <a:endParaRPr b="1" lang="ru-RU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88720" y="1172160"/>
            <a:ext cx="907128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latin typeface="Arial"/>
              </a:rPr>
              <a:t>ИОМ</a:t>
            </a:r>
            <a:endParaRPr b="1" lang="ru-RU" sz="4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540000" y="4860000"/>
            <a:ext cx="9395280" cy="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3200" spc="-1" strike="noStrike">
                <a:solidFill>
                  <a:srgbClr val="2c3e50"/>
                </a:solidFill>
                <a:latin typeface="Source Sans Pro"/>
              </a:rPr>
              <a:t>Ватутина И.Е.</a:t>
            </a:r>
            <a:endParaRPr b="0" lang="ru-RU" sz="3200" spc="-1" strike="noStrike">
              <a:solidFill>
                <a:srgbClr val="2c3e50"/>
              </a:solidFill>
              <a:latin typeface="Source Sans Pro"/>
            </a:endParaRPr>
          </a:p>
        </p:txBody>
      </p:sp>
      <p:sp>
        <p:nvSpPr>
          <p:cNvPr id="84" name=""/>
          <p:cNvSpPr txBox="1"/>
          <p:nvPr/>
        </p:nvSpPr>
        <p:spPr>
          <a:xfrm>
            <a:off x="211320" y="2167200"/>
            <a:ext cx="9680040" cy="1965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 </a:t>
            </a:r>
            <a:r>
              <a:rPr b="0" lang="ru-RU" sz="4400" spc="-1" strike="noStrike">
                <a:latin typeface="Arial"/>
              </a:rPr>
              <a:t>Индивидуальный Образовательный Маршрут педагога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just"/>
            <a:r>
              <a:rPr b="0" lang="ru-RU" sz="1400" spc="-1" strike="noStrike">
                <a:latin typeface="Times New Roman"/>
                <a:ea typeface="Microsoft YaHei"/>
              </a:rPr>
              <a:t>Основным отличием привычного нам плана самообразования от индивидуального образовательного маршрута является то, что последний — это АДРЕСНАЯ, ДИФФЕРЕНЦИРОВАННАЯ программа сопровождения, обеспечивающая педагогу профессиональное развитие по госстандарту в рамках 4 компетенций и ликвидации профессиональных дефицитов.</a:t>
            </a:r>
            <a:endParaRPr b="1" lang="ru-RU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936072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spcAft>
                <a:spcPts val="1057"/>
              </a:spcAft>
            </a:pPr>
            <a:r>
              <a:rPr b="1" lang="ru-RU" sz="1400" spc="-1" strike="noStrike">
                <a:solidFill>
                  <a:srgbClr val="2c3e50"/>
                </a:solidFill>
                <a:latin typeface="Times New Roman"/>
              </a:rPr>
              <a:t>Предметная компетентность — научные знания, способы деятельности, опыт творческой деятельности.</a:t>
            </a:r>
            <a:endParaRPr b="1" lang="ru-RU" sz="1400" spc="-1" strike="noStrike">
              <a:solidFill>
                <a:srgbClr val="2c3e50"/>
              </a:solidFill>
              <a:latin typeface="Times New Roman"/>
            </a:endParaRPr>
          </a:p>
          <a:p>
            <a:pPr algn="just">
              <a:spcAft>
                <a:spcPts val="1057"/>
              </a:spcAft>
            </a:pPr>
            <a:endParaRPr b="1" lang="ru-RU" sz="1400" spc="-1" strike="noStrike">
              <a:solidFill>
                <a:srgbClr val="2c3e50"/>
              </a:solidFill>
              <a:latin typeface="Times New Roman"/>
            </a:endParaRPr>
          </a:p>
          <a:p>
            <a:pPr algn="just">
              <a:spcAft>
                <a:spcPts val="1057"/>
              </a:spcAft>
            </a:pPr>
            <a:r>
              <a:rPr b="1" lang="ru-RU" sz="1400" spc="-1" strike="noStrike">
                <a:solidFill>
                  <a:srgbClr val="2c3e50"/>
                </a:solidFill>
                <a:latin typeface="Times New Roman"/>
              </a:rPr>
              <a:t>Методическая компетентность — владение общей методикой обучения, Владение современными технологиями обучения и воспитания, владение навыками педагогической диагностики.</a:t>
            </a:r>
            <a:endParaRPr b="1" lang="ru-RU" sz="1400" spc="-1" strike="noStrike">
              <a:solidFill>
                <a:srgbClr val="2c3e50"/>
              </a:solidFill>
              <a:latin typeface="Times New Roman"/>
            </a:endParaRPr>
          </a:p>
          <a:p>
            <a:pPr algn="just">
              <a:spcAft>
                <a:spcPts val="1057"/>
              </a:spcAft>
            </a:pPr>
            <a:endParaRPr b="1" lang="ru-RU" sz="1400" spc="-1" strike="noStrike">
              <a:solidFill>
                <a:srgbClr val="2c3e50"/>
              </a:solidFill>
              <a:latin typeface="Times New Roman"/>
            </a:endParaRPr>
          </a:p>
          <a:p>
            <a:pPr algn="just">
              <a:spcAft>
                <a:spcPts val="1057"/>
              </a:spcAft>
            </a:pPr>
            <a:r>
              <a:rPr b="1" lang="ru-RU" sz="1400" spc="-1" strike="noStrike">
                <a:solidFill>
                  <a:srgbClr val="2c3e50"/>
                </a:solidFill>
                <a:latin typeface="Times New Roman"/>
              </a:rPr>
              <a:t>Психолого- педагогическая компетентность. - прикладные знания общей педагогики, прикладные знания в области педагогической психологии, прикладные знания в области возрастной физиологии и гигиены.</a:t>
            </a:r>
            <a:endParaRPr b="1" lang="ru-RU" sz="1400" spc="-1" strike="noStrike">
              <a:solidFill>
                <a:srgbClr val="2c3e50"/>
              </a:solidFill>
              <a:latin typeface="Times New Roman"/>
            </a:endParaRPr>
          </a:p>
          <a:p>
            <a:pPr algn="just">
              <a:spcAft>
                <a:spcPts val="1057"/>
              </a:spcAft>
            </a:pPr>
            <a:endParaRPr b="1" lang="ru-RU" sz="1400" spc="-1" strike="noStrike">
              <a:solidFill>
                <a:srgbClr val="2c3e50"/>
              </a:solidFill>
              <a:latin typeface="Times New Roman"/>
            </a:endParaRPr>
          </a:p>
          <a:p>
            <a:pPr algn="just">
              <a:spcAft>
                <a:spcPts val="1057"/>
              </a:spcAft>
            </a:pPr>
            <a:r>
              <a:rPr b="1" lang="ru-RU" sz="1400" spc="-1" strike="noStrike">
                <a:solidFill>
                  <a:srgbClr val="2c3e50"/>
                </a:solidFill>
                <a:latin typeface="Times New Roman"/>
              </a:rPr>
              <a:t>Коммуникативная компетентность- личностно-деловые качества и специальные способности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 к успешному и эффективному педагогическому взаимодействию со всеми участниками образовательного пространства и с социальным окружением для решения широкого круга педагогических задач</a:t>
            </a:r>
            <a:endParaRPr b="1" lang="ru-RU" sz="1400" spc="-1" strike="noStrike">
              <a:solidFill>
                <a:srgbClr val="2c3e5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1" lang="ru-RU" sz="2700" spc="-1" strike="noStrike">
                <a:solidFill>
                  <a:srgbClr val="ffffff"/>
                </a:solidFill>
                <a:latin typeface="Source Sans Pro Black"/>
              </a:rPr>
              <a:t>3 группы затруднений</a:t>
            </a:r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88" name=""/>
          <p:cNvGraphicFramePr/>
          <p:nvPr/>
        </p:nvGraphicFramePr>
        <p:xfrm>
          <a:off x="504000" y="1326600"/>
          <a:ext cx="9071640" cy="3970800"/>
        </p:xfrm>
        <a:graphic>
          <a:graphicData uri="http://schemas.openxmlformats.org/drawingml/2006/table">
            <a:tbl>
              <a:tblPr/>
              <a:tblGrid>
                <a:gridCol w="3024000"/>
                <a:gridCol w="3024000"/>
                <a:gridCol w="3024000"/>
              </a:tblGrid>
              <a:tr h="928800"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solidFill>
                            <a:srgbClr val="202124"/>
                          </a:solidFill>
                          <a:latin typeface="Times New Roman"/>
                          <a:ea typeface="Microsoft YaHei"/>
                        </a:rPr>
                        <a:t>Составление и разработка рабочей программы, оценка достижений планируемых результатов</a:t>
                      </a:r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 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5cbabb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Знания и реализация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5cbabb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Затруднения в выстраивании педагогической деятельности с учетом результатов и потребностей обучающихся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5cbabb"/>
                    </a:solidFill>
                  </a:tcPr>
                </a:tc>
              </a:tr>
              <a:tr h="1496880"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разработка рабочей программы (программы внеурочной деятельности) по своему предмету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тематическое планирование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учет рабочей программы воспитания при планировании уроков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разработка оценочных материалов для оценки достижения предметных результатов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6ce1e2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знания нормативно-правовой базы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владение содержанием учебного предмета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владение структурой и содержанием УМК по своему предмету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использование эффективных методик и технологий, разнообразных форм работы на уроке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обеспечение активной работы школьников в течение всего урока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выявление типичных ошибок и затруднений школьников в учебе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организация занятий по методике уровневой дифференциации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6ce1e2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самооценивание собственной работы через анализ результатов обучающихся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владение методиками для работы с детьми ОВЗ и детьми-инвалидами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владение методиками для работы с одаренными детьми</a:t>
                      </a:r>
                      <a:endParaRPr b="0" lang="ru-RU" sz="1400" spc="-1" strike="noStrike">
                        <a:latin typeface="Times New Roman"/>
                      </a:endParaRPr>
                    </a:p>
                    <a:p>
                      <a:pPr algn="just"/>
                      <a:r>
                        <a:rPr b="0" lang="ru-RU" sz="1400" spc="-1" strike="noStrike">
                          <a:latin typeface="Times New Roman"/>
                        </a:rPr>
                        <a:t>владение методиками для работы с обучающимися, систематически испытывающих затруднения в усвоении учебного материала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6ce1e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1" lang="ru-RU" sz="2700" spc="-1" strike="noStrike">
                <a:solidFill>
                  <a:srgbClr val="ffffff"/>
                </a:solidFill>
                <a:latin typeface="Source Sans Pro Black"/>
              </a:rPr>
              <a:t>Индивидуальный Образовательный Маршрут</a:t>
            </a:r>
            <a:br/>
            <a:r>
              <a:rPr b="1" lang="ru-RU" sz="2700" spc="-1" strike="noStrike">
                <a:solidFill>
                  <a:srgbClr val="ffffff"/>
                </a:solidFill>
                <a:latin typeface="Source Sans Pro Black"/>
              </a:rPr>
              <a:t>(ФИО педагога, стаж, квалификация)</a:t>
            </a:r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90" name=""/>
          <p:cNvGraphicFramePr/>
          <p:nvPr/>
        </p:nvGraphicFramePr>
        <p:xfrm>
          <a:off x="504000" y="1326600"/>
          <a:ext cx="9071640" cy="3725640"/>
        </p:xfrm>
        <a:graphic>
          <a:graphicData uri="http://schemas.openxmlformats.org/drawingml/2006/table">
            <a:tbl>
              <a:tblPr/>
              <a:tblGrid>
                <a:gridCol w="1814400"/>
                <a:gridCol w="1814400"/>
                <a:gridCol w="1814400"/>
                <a:gridCol w="1814400"/>
                <a:gridCol w="1814400"/>
              </a:tblGrid>
              <a:tr h="1057680"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Профессиональные дефициты/ задачи на предстоящий период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5cbabb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Образовательные задачи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5cbabb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Формы работы/ взаимодействия по реализации образовательных задач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5cbabb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Сроки реализации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5cbabb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Форма представления результата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5cbabb"/>
                    </a:solidFill>
                  </a:tcPr>
                </a:tc>
              </a:tr>
              <a:tr h="1766880"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здесь указываем  свой проф дефицит — это может быть достаточно широкая тема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6ce1e2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то, чему мы должны научиться, что освоить, чтобы ликвидировать проф дефицит. Формулировки:  расширить, обогатить, конкретизировать представление, научиться применять, освоить методики, и т.д.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6ce1e2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участие в семинарах, лекции, собеседования, консультации, посещение уроков коллег, изучение литературы. Конкретизировать тематикой, ссылками, авторами, указать книжные издания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6ce1e2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по каждой задаче и по каждой форме работы указать конкретные даты, если нет точной даты — месяц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6ce1e2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just"/>
                      <a:r>
                        <a:rPr b="0" lang="ru-RU" sz="1400" spc="-1" strike="noStrike">
                          <a:latin typeface="Times New Roman"/>
                          <a:ea typeface="Microsoft YaHei"/>
                        </a:rPr>
                        <a:t>То, что мы можем предъявить по каждой образовательной задаче. Публикации, статьи, доклады на конференциях, семинарах, выступления в методобъединениях, открытые уроки и т.д.</a:t>
                      </a:r>
                      <a:endParaRPr b="0" lang="ru-RU" sz="1400" spc="-1" strike="noStrike">
                        <a:latin typeface="Times New Roman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6ce1e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1" lang="ru-RU" sz="2700" spc="-1" strike="noStrike">
                <a:solidFill>
                  <a:srgbClr val="ffffff"/>
                </a:solidFill>
                <a:latin typeface="Source Sans Pro Black"/>
              </a:rPr>
              <a:t>SOFT SKILLS</a:t>
            </a:r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540000" y="1326240"/>
            <a:ext cx="4384800" cy="3288600"/>
          </a:xfrm>
          <a:prstGeom prst="rect">
            <a:avLst/>
          </a:prstGeom>
          <a:ln w="0">
            <a:noFill/>
          </a:ln>
        </p:spPr>
      </p:pic>
      <p:pic>
        <p:nvPicPr>
          <p:cNvPr id="93" name="" descr=""/>
          <p:cNvPicPr/>
          <p:nvPr/>
        </p:nvPicPr>
        <p:blipFill>
          <a:blip r:embed="rId2"/>
          <a:stretch/>
        </p:blipFill>
        <p:spPr>
          <a:xfrm>
            <a:off x="4860000" y="1374840"/>
            <a:ext cx="4587480" cy="324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1" lang="ru-RU" sz="2700" spc="-1" strike="noStrike">
                <a:solidFill>
                  <a:srgbClr val="ffffff"/>
                </a:solidFill>
                <a:latin typeface="Source Sans Pro Black"/>
              </a:rPr>
              <a:t>Индивидуальная карта мягких навыков</a:t>
            </a:r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2160000" y="983520"/>
            <a:ext cx="5760000" cy="4056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72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1" lang="ru-RU" sz="2700" spc="-1" strike="noStrike">
                <a:solidFill>
                  <a:srgbClr val="ffffff"/>
                </a:solidFill>
                <a:latin typeface="Source Sans Pro Black"/>
              </a:rPr>
              <a:t>Основные направления:</a:t>
            </a:r>
            <a:endParaRPr b="1" lang="ru-RU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9360720" cy="37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Управление временем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Управление эмоциями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Управление ситуацией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Ознакомиться подробнее можно здесь: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https://rosuchebnik.ru/upload/service/soft-skills/Рабочая_тетрадь_Soft_Skills_2020.pdf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LibreOffice/7.2.3.2$Windows_X86_64 LibreOffice_project/d166454616c1632304285822f9c83ce2e660fd92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2022-03-20T17:17:21Z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