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72" r:id="rId5"/>
    <p:sldId id="259" r:id="rId6"/>
    <p:sldId id="260" r:id="rId7"/>
    <p:sldId id="265" r:id="rId8"/>
    <p:sldId id="273" r:id="rId9"/>
    <p:sldId id="261" r:id="rId10"/>
    <p:sldId id="262" r:id="rId11"/>
    <p:sldId id="274" r:id="rId12"/>
    <p:sldId id="275" r:id="rId13"/>
    <p:sldId id="267" r:id="rId14"/>
    <p:sldId id="271" r:id="rId15"/>
    <p:sldId id="277" r:id="rId16"/>
    <p:sldId id="266" r:id="rId17"/>
    <p:sldId id="268" r:id="rId18"/>
    <p:sldId id="276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0A7B2-F007-2312-ACB6-48BC36B9F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3166608"/>
          </a:xfrm>
        </p:spPr>
        <p:txBody>
          <a:bodyPr>
            <a:normAutofit/>
          </a:bodyPr>
          <a:lstStyle/>
          <a:p>
            <a:r>
              <a:rPr lang="ru-RU" dirty="0"/>
              <a:t>Реконструкция и моделирование текста: разнообразие форм работы с текстовой информацией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69BA68-9340-1E21-67E8-C5CD1F840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702628"/>
            <a:ext cx="8791575" cy="555171"/>
          </a:xfrm>
        </p:spPr>
        <p:txBody>
          <a:bodyPr>
            <a:noAutofit/>
          </a:bodyPr>
          <a:lstStyle/>
          <a:p>
            <a:r>
              <a:rPr lang="ru-RU" dirty="0"/>
              <a:t>Подготовила: Сорокина Татьяна Ивановна,</a:t>
            </a:r>
          </a:p>
          <a:p>
            <a:r>
              <a:rPr lang="ru-RU" dirty="0"/>
              <a:t> учитель географии МОБУ Гимназия №9 имени Н. Островского г. Сочи</a:t>
            </a:r>
          </a:p>
        </p:txBody>
      </p:sp>
    </p:spTree>
    <p:extLst>
      <p:ext uri="{BB962C8B-B14F-4D97-AF65-F5344CB8AC3E}">
        <p14:creationId xmlns:p14="http://schemas.microsoft.com/office/powerpoint/2010/main" val="382128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C90CDC-0127-B743-1B52-8BA44EFE1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4" y="1929473"/>
            <a:ext cx="8752115" cy="3992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C41568-34E4-C3E0-ABCD-32D082E28593}"/>
              </a:ext>
            </a:extLst>
          </p:cNvPr>
          <p:cNvSpPr txBox="1"/>
          <p:nvPr/>
        </p:nvSpPr>
        <p:spPr>
          <a:xfrm>
            <a:off x="1502229" y="522515"/>
            <a:ext cx="9949542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«Рельеф земли»</a:t>
            </a:r>
          </a:p>
          <a:p>
            <a:pPr algn="ctr">
              <a:spcAft>
                <a:spcPts val="800"/>
              </a:spcAft>
            </a:pP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  <a:r>
              <a:rPr lang="ru-RU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опираясь на знания учащихся из курса 6 класса, продолжить формирование таких понятий, как литосфера, рельеф, научить наблюдать, сравнивать и сопоставлять изучаемые явления, выделять общие признаки.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9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525A69-3A34-ED6E-EB38-7A55F317E9E5}"/>
              </a:ext>
            </a:extLst>
          </p:cNvPr>
          <p:cNvSpPr txBox="1"/>
          <p:nvPr/>
        </p:nvSpPr>
        <p:spPr>
          <a:xfrm>
            <a:off x="1045029" y="174171"/>
            <a:ext cx="10646228" cy="6350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класс текст  об Амазонке: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«…В Атлантический океан несёт свои воды Амазонка, имеющая самый большой речной бассейн в мире, площадь которого равна площади всей Австралии. Амазонка отличается сложным режимом. Подъём воды в её северных и южных притоках происходит в разное время года. Это сглаживает колебания уровня Амазонки, поэтому она полноводна круглый год. Воды Амазонки поднимаются на 12-15 м, разливаются на десятки и даже стони километров, затопляя обширные пространства, образуя непроходимые болота.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считать от главного истока, который питает реку Укаяли и несёт воду в Амазонку, то её длина превышает длину Нила. У Амазонки много полноводных притоков (Мадейра, Риу-Негру,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Тапажос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др.); 20 из них имеют длину от 1500 до 3500 км; более сотни притоков Амазонки судоходны. Океанские пароходы поднимаются по амазонке из Атлантики до Икитоса, расположенного близ Анд.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Ширина русла Амазонки в среднем течении 5 км, в нижнем – 80 км, а в устье достигает 320 км. Устье Амазонки очищается от наносов морскими приливами и отливами.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Воды Амазонки богаты жизнью. В тихих заводях растёт кувшинка виктория-регия с плавающими листьями диаметром до 2 м. Число видов рыб в реке, как полагают некоторые учёные, больше, чем во всём тихом океане. Среди рыб наиболее известны хищные пираньи, электрические угри, акулы, промысловая рыба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пирарука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длиной до 4 м. В реке водятся кайманы (вид крокодилов), а также млекопитающие – пресноводные дельфины. Стоит ли удивляться, что столь могучая и необъятная река породила множество легенд и мифов».</a:t>
            </a:r>
          </a:p>
        </p:txBody>
      </p:sp>
    </p:spTree>
    <p:extLst>
      <p:ext uri="{BB962C8B-B14F-4D97-AF65-F5344CB8AC3E}">
        <p14:creationId xmlns:p14="http://schemas.microsoft.com/office/powerpoint/2010/main" val="189688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30A97B-F861-0628-4C72-0170A8F432C2}"/>
              </a:ext>
            </a:extLst>
          </p:cNvPr>
          <p:cNvSpPr txBox="1"/>
          <p:nvPr/>
        </p:nvSpPr>
        <p:spPr>
          <a:xfrm>
            <a:off x="1349829" y="653143"/>
            <a:ext cx="1003662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Приёмы работы с текстом: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Прочитай текст.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Подчеркни слова, значения которых тебе не ясно.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Найди значение этих слов в словаре.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Вспомни значение терминов: речной бассейн, режим реки, исток, устье. При необходимости, загляни в словарь.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Найди на карте атласа названные в тексте географические объекты.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Обозначь Амазонку и её притоки на контурной карте.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Найди в каждом абзаце ключевые слова, подчеркни их волнистой линией.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Запиши в тетрадь тему рассказа и выпиши в столбик ключевые слова.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Прочитай текст ещё раз и подготовь связный рассказ, используя свои записи.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99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1120462"/>
            <a:ext cx="87061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FFFF00"/>
                </a:solidFill>
              </a:rPr>
              <a:t>Практическая работа</a:t>
            </a:r>
          </a:p>
          <a:p>
            <a:endParaRPr lang="ru-RU" sz="3600" b="1" i="1" dirty="0">
              <a:solidFill>
                <a:srgbClr val="FFFF00"/>
              </a:solidFill>
            </a:endParaRPr>
          </a:p>
          <a:p>
            <a:r>
              <a:rPr lang="ru-RU" sz="3600" b="1" i="1" dirty="0">
                <a:solidFill>
                  <a:srgbClr val="FFFF00"/>
                </a:solidFill>
              </a:rPr>
              <a:t> Разработка </a:t>
            </a:r>
            <a:r>
              <a:rPr lang="ru-RU" sz="3600" b="1" i="1" dirty="0" err="1">
                <a:solidFill>
                  <a:srgbClr val="FFFF00"/>
                </a:solidFill>
              </a:rPr>
              <a:t>разноуровневых</a:t>
            </a:r>
            <a:r>
              <a:rPr lang="ru-RU" sz="3600" b="1" i="1" dirty="0">
                <a:solidFill>
                  <a:srgbClr val="FFFF00"/>
                </a:solidFill>
              </a:rPr>
              <a:t> заданий для оценки читательской грамотности обучающихся</a:t>
            </a:r>
          </a:p>
          <a:p>
            <a:endParaRPr lang="ru-RU" sz="2400" dirty="0"/>
          </a:p>
        </p:txBody>
      </p:sp>
      <p:pic>
        <p:nvPicPr>
          <p:cNvPr id="4" name="Рисунок 3" descr="Book Desktop, открытая книга, прямоугольник, обои для рабочего стола,  материал png | PNGW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921" y="3606086"/>
            <a:ext cx="3638751" cy="2568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69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1673" y="592428"/>
            <a:ext cx="954324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Разноуровневые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задания для оценки читательской грамотности обучающихся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эффективных средств индивидуального подхода к учащимся на уроках географии может быть использование дифференцированных заданий. При этом сложность заданий определяется совокупностью нескольких показателей: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объемом задания (количеством поставленных вопросов, числом звеньев вцепи рассуждения, числом устанавливаемых причин и следствий, удельным весом расчетов, графических работ и др.); </a:t>
            </a:r>
          </a:p>
          <a:p>
            <a:r>
              <a:rPr lang="ru-RU" sz="2200" dirty="0"/>
              <a:t>– типом мыслительной деятельности, необходимой для выполнения заданий (воспроизведение ранее усвоенных знаний, применение знаний в типичных или нестандартных условиях, поиск новых способов решения учебной проблемы или новой информации из дополнительных источников);</a:t>
            </a:r>
          </a:p>
          <a:p>
            <a:r>
              <a:rPr lang="ru-RU" sz="2200" dirty="0"/>
              <a:t> – наличием или отсутствием программных ответов, подсказок; – количеством используемых источников информации. С учетом требований, предъявляемых к учебной деятельности, выделяют три уровня усвоения знаний</a:t>
            </a:r>
          </a:p>
          <a:p>
            <a:pPr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4" y="592428"/>
            <a:ext cx="553792" cy="19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906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FA5741-0D9E-4450-0222-56317FB5F834}"/>
              </a:ext>
            </a:extLst>
          </p:cNvPr>
          <p:cNvSpPr txBox="1"/>
          <p:nvPr/>
        </p:nvSpPr>
        <p:spPr>
          <a:xfrm>
            <a:off x="1284514" y="152400"/>
            <a:ext cx="86650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5448300" algn="l"/>
              </a:tabLst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Уровни усвоения в ходе овладения новым знанием</a:t>
            </a:r>
          </a:p>
          <a:p>
            <a:pPr algn="ctr">
              <a:tabLst>
                <a:tab pos="5448300" algn="l"/>
              </a:tabLst>
            </a:pP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5448300" algn="l"/>
              </a:tabLst>
            </a:pP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448300" algn="l"/>
              </a:tabLs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998B254-10FF-F305-7CFD-2CA233F01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68373"/>
              </p:ext>
            </p:extLst>
          </p:nvPr>
        </p:nvGraphicFramePr>
        <p:xfrm>
          <a:off x="718457" y="805544"/>
          <a:ext cx="10624457" cy="550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07">
                  <a:extLst>
                    <a:ext uri="{9D8B030D-6E8A-4147-A177-3AD203B41FA5}">
                      <a16:colId xmlns:a16="http://schemas.microsoft.com/office/drawing/2014/main" val="1356934054"/>
                    </a:ext>
                  </a:extLst>
                </a:gridCol>
                <a:gridCol w="4021965">
                  <a:extLst>
                    <a:ext uri="{9D8B030D-6E8A-4147-A177-3AD203B41FA5}">
                      <a16:colId xmlns:a16="http://schemas.microsoft.com/office/drawing/2014/main" val="3454791798"/>
                    </a:ext>
                  </a:extLst>
                </a:gridCol>
                <a:gridCol w="5268685">
                  <a:extLst>
                    <a:ext uri="{9D8B030D-6E8A-4147-A177-3AD203B41FA5}">
                      <a16:colId xmlns:a16="http://schemas.microsoft.com/office/drawing/2014/main" val="3594339105"/>
                    </a:ext>
                  </a:extLst>
                </a:gridCol>
              </a:tblGrid>
              <a:tr h="1081004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Уровни усвоения </a:t>
                      </a:r>
                    </a:p>
                    <a:p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знаний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Мыслительная деятельность учащихся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действиям учащихся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050245"/>
                  </a:ext>
                </a:extLst>
              </a:tr>
              <a:tr h="1169036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Запоминание  и непосредственное воспроизведение содержания изученного материала различной сложности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Показывать (опознавать), называть, распознавать, узнавать, давать определение, пересказывать и т. д.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50023"/>
                  </a:ext>
                </a:extLst>
              </a:tr>
              <a:tr h="988215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5448300" algn="l"/>
                        </a:tabLs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знаний в знакомой ситуации по образцу. Выполнение действий с четко обозначенными правилами. Применение знаний на основе алгоритма, схемы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Измерять, объяснять, составлять что-то по готовой схеме, соотносить, характеризовать, сравнивать, соблюдать правила  и т. д.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44580"/>
                  </a:ext>
                </a:extLst>
              </a:tr>
              <a:tr h="2248145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знаний в незнакомой ситуации, то есть творчески. Предполагает использование в качестве ориентира какой-либо обобщенной идеи, методологических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Составлять устный или письменный ответ  на проблемный вопрос, высказывать суждение, выделять существенные признаки, анализировать информацию, написать сочинение, давать отзыв или рецензию, приводить  и обосновывать собственные примеры и оценки, искать необходимую информацию и другие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77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814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189" y="244701"/>
            <a:ext cx="10483403" cy="223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Задания:</a:t>
            </a:r>
            <a:endParaRPr lang="ru-RU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 текст.</a:t>
            </a:r>
            <a:endParaRPr lang="ru-RU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план текста.</a:t>
            </a:r>
            <a:endParaRPr lang="ru-RU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план-конспект</a:t>
            </a:r>
            <a:endParaRPr lang="ru-RU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тезисный план текста.</a:t>
            </a:r>
            <a:endParaRPr lang="ru-RU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Резюме.</a:t>
            </a:r>
            <a:endParaRPr lang="ru-RU" kern="1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Разработайте </a:t>
            </a:r>
            <a:r>
              <a:rPr lang="ru-RU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разноуровневые</a:t>
            </a: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задания для оценки читательской грамотности обучающихся.</a:t>
            </a:r>
            <a:endParaRPr lang="ru-RU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9700" y="2743199"/>
            <a:ext cx="10676587" cy="3553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Облик земного шара. Как распределены по земному шару вода и суша?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Первое, что привлекло бы внимание пришельца из космоса при взгляде на нашу планету, - это её красочность. На Земле преобладает синий цвет морей и океанов, занимающих более 2/3 поверхности планеты. Именно поэтому космонавты назвали Землю «голубой планетой». Они утверждают, что из космоса она кажется маленькой, очень хрупкой и беззащитной.    Путешествия </a:t>
            </a:r>
            <a:r>
              <a:rPr lang="ru-RU" kern="1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Фернана</a:t>
            </a:r>
            <a:r>
              <a:rPr lang="ru-RU" kern="1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Магеллана (1470 – 1521), Джеймса Кука (1728 – 1779) и других мореплавателей позволили людям представить истинные размеры водных пространств нашей планеты, очертания и приблизительные размеры материков. Суша занимает менее 1/3 поверхности Земли, которую правильнее было бы назвать «планетой Океан». Конечно, это огромное пространство. Но, представьте себе, как велик океан, если по площади он в два раза превосходит сушу!    Суша распределена по земному шару крайне неравномерно. Материки как будто «столпились» в Северном полушарии. В Южном полушарии суша занимает только 1/5 его часть. </a:t>
            </a:r>
            <a:endParaRPr lang="ru-RU" sz="16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2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342" y="772732"/>
            <a:ext cx="1063794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Глобальное потепление. Гималайские горы готовят смертельный удар</a:t>
            </a:r>
            <a:endParaRPr lang="ru-RU" sz="2400" dirty="0"/>
          </a:p>
          <a:p>
            <a:r>
              <a:rPr lang="ru-RU" dirty="0">
                <a:solidFill>
                  <a:srgbClr val="FFFF00"/>
                </a:solidFill>
              </a:rPr>
              <a:t>Эксперты Организации объединенных наций пришли к выводу, что причиной таяния древних гималайских ледников стало глобальное потепление. Для исследования этого горного района была создана специальная группа альпинистов, которая была направлена в регион. В течение двух недель лучшие альпинисты мира, многие из которых являются по совместительству и экологами, изучали в горах последствия глобального потепления. К сожалению, информацию они предоставили самую неутешительную. По свидетельству альпинистов, признаки уже полностью вступившего в силу потепления видны всюду: на скалах обнаружены глубокие следы отступающих ледников, а ледниковые озера уже наполнены измельченным льдом. Знаменитый ледник, с которого около пятидесяти лет назад поднимались на Джомолунгму ее первые покорители – Эдмон Хиллари и </a:t>
            </a:r>
            <a:r>
              <a:rPr lang="ru-RU" dirty="0" err="1">
                <a:solidFill>
                  <a:srgbClr val="FFFF00"/>
                </a:solidFill>
              </a:rPr>
              <a:t>Норгей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Тенцинг</a:t>
            </a:r>
            <a:r>
              <a:rPr lang="ru-RU" dirty="0">
                <a:solidFill>
                  <a:srgbClr val="FFFF00"/>
                </a:solidFill>
              </a:rPr>
              <a:t>, – отступил более чем на пять километров вверх, и его таяние продолжается. Свыше сорока гималайских ледниковых озер могут вскоре выйти из берегов. Если это произойдет, то последствия будут самыми плачевными. Переполнение ледниковых озер вызовет горные сели и наводнения, представляющие угрозу жизням тысяч людей. Исследования, проведённые в Непале и Бутане, показали, что, начиная с середины 1970-х годов, повышение температуры почти на один градус по Цельсию привело к таянию снежных равнин и ледников и, как следствие, наводнению озер. В 1985, в Непале переполненное озеро разрушило 14 мостов. Только в Непале и Бутане обнаружено по меньшей мере 44 потенциально опасных озера (по материалам зарубежной печати).  </a:t>
            </a:r>
          </a:p>
        </p:txBody>
      </p:sp>
    </p:spTree>
    <p:extLst>
      <p:ext uri="{BB962C8B-B14F-4D97-AF65-F5344CB8AC3E}">
        <p14:creationId xmlns:p14="http://schemas.microsoft.com/office/powerpoint/2010/main" val="1937588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0A2956-D68F-5223-2DC6-FD86310F5F46}"/>
              </a:ext>
            </a:extLst>
          </p:cNvPr>
          <p:cNvSpPr txBox="1"/>
          <p:nvPr/>
        </p:nvSpPr>
        <p:spPr>
          <a:xfrm>
            <a:off x="870857" y="631371"/>
            <a:ext cx="10580913" cy="581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текстовое задание в ОГЭ (30 задание):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Эта  страна  расположена  в  двух  частях  света.  Большая  часть  территории страны  расположена  на  полуострове,  название  которого  непосредственно связано  с  одной  из  этих  частей  света. Ее берега  омывают  воды  нескольких морей. Значительную часть территории занимает нагорье. Самый большой по численности  населения  город  страны  расположен  на  берегах  пролива,  а столица страны расположена в ее центральной части.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37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6D9769-3184-193D-3CF4-77435C5D762F}"/>
              </a:ext>
            </a:extLst>
          </p:cNvPr>
          <p:cNvSpPr txBox="1"/>
          <p:nvPr/>
        </p:nvSpPr>
        <p:spPr>
          <a:xfrm>
            <a:off x="1219200" y="740230"/>
            <a:ext cx="9818914" cy="481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 страна-архипелаг – одна из самых экономически развитых в мире. </a:t>
            </a:r>
            <a:r>
              <a:rPr lang="ru-RU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Бóльшую</a:t>
            </a: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часть её территории занимают горы, здесь часты землетрясения, есть действующие вулканы. Страна бедна полезными ископаемыми. Из-за большой вытянутости её территории климатические условия разнообразны. Вдоль восточного побережья проходит тёплое океаническое течение. Страна расположена на пути тайфунов, зарождающихся в Тихом океане.  </a:t>
            </a:r>
          </a:p>
        </p:txBody>
      </p:sp>
    </p:spTree>
    <p:extLst>
      <p:ext uri="{BB962C8B-B14F-4D97-AF65-F5344CB8AC3E}">
        <p14:creationId xmlns:p14="http://schemas.microsoft.com/office/powerpoint/2010/main" val="52564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23" y="528034"/>
            <a:ext cx="111273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Работа с текстом учебника относится к словесным методам обучения географии, так как посредством учебного текста происходит передача учебной информации, и именно она оказывает влияние на развитие мышления, формирование знаний, умений и навыков;</a:t>
            </a:r>
          </a:p>
          <a:p>
            <a:r>
              <a:rPr lang="ru-RU" sz="2000" dirty="0"/>
              <a:t>1. Необходимо систематически использовать текст учебника на всех этапах процесса обучения: при изучении нового учебного материала, проверке, закреплении и обобщении знаний.</a:t>
            </a:r>
          </a:p>
          <a:p>
            <a:r>
              <a:rPr lang="ru-RU" sz="2000" dirty="0"/>
              <a:t>2.  Необходимо целенаправленное обучение школьников умениям работать со всеми элементами учебника, применять текст учебника в сочетании с другими средствами обучения: картами, учебными картинами, аудиовизуальными средствами, материалами внеклассного чтения и др.</a:t>
            </a:r>
          </a:p>
          <a:p>
            <a:r>
              <a:rPr lang="ru-RU" sz="2000" dirty="0"/>
              <a:t>3.  Поэтапное усложнение видов работы с текстами  учебника и  другими элементами от класса к классу выводит учащихся на новый уровень: они начинают самостоятельно осваивать разные приемы работы с информацией, а это приводит к достижению результатов: предметных,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личностных</a:t>
            </a:r>
          </a:p>
          <a:p>
            <a:r>
              <a:rPr lang="ru-RU" sz="2000" dirty="0"/>
              <a:t>4. Работа с текстами учебника должна рассматриваться как обязательный учебный труд школьников.</a:t>
            </a:r>
          </a:p>
          <a:p>
            <a:r>
              <a:rPr lang="ru-RU" sz="2000" dirty="0"/>
              <a:t>Умения и навыки работы с книгой человек должен приобрести в школе.  Главное - научить школьника самостоятельно учиться, размышлять, сопоставлять, анализировать, ставить вопросы, т. е. мыслить. В ходе этой работы у учащихся происходит развитие ключевых компетентностей таких как, технологическая, готовность к самообразованию.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300041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8C6553-9F9F-ABFC-D45B-D8E2F0FE9A68}"/>
              </a:ext>
            </a:extLst>
          </p:cNvPr>
          <p:cNvSpPr txBox="1"/>
          <p:nvPr/>
        </p:nvSpPr>
        <p:spPr>
          <a:xfrm>
            <a:off x="914399" y="827315"/>
            <a:ext cx="10319657" cy="3757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 регион России по его краткому описанию. Эта область расположена в Европейской части страны и граничит  с зарубежными странами. </a:t>
            </a:r>
            <a:r>
              <a:rPr lang="ru-RU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Бóльшая</a:t>
            </a: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часть её территории расположена  за полярным кругом. Большое значение имеет наличие на её территории железных руд и руд цветных металлов. На территории области работает крупная АЭС. </a:t>
            </a:r>
          </a:p>
        </p:txBody>
      </p:sp>
    </p:spTree>
    <p:extLst>
      <p:ext uri="{BB962C8B-B14F-4D97-AF65-F5344CB8AC3E}">
        <p14:creationId xmlns:p14="http://schemas.microsoft.com/office/powerpoint/2010/main" val="2260287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CD7056-1437-BE3A-922C-A3651E30983C}"/>
              </a:ext>
            </a:extLst>
          </p:cNvPr>
          <p:cNvSpPr txBox="1"/>
          <p:nvPr/>
        </p:nvSpPr>
        <p:spPr>
          <a:xfrm>
            <a:off x="1066800" y="722137"/>
            <a:ext cx="10450286" cy="5607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Антарктическая кругосветная экспедиция В декабре 2016 г. из порта г. Кейптаун в большое плавание отправилась команда Антарктической кругосветной экспедиции, которая завершилась  в марте 2017 г. Это масштабный исследовательский проект Швейцарского полярного института и Российского географического общества (РГО). Экспедиция прошла по намеченному маршруту на российском научно - исследовательском судне «Академик Трешников», оснащённом современными научными лабораториями, вспомогательными плавательными средствами и даже тремя вертолётами. На борту судна находились  50 студентов из университетов разных стран мира, которые принимали участие в проекте «Морской университет РГО». В его рамках в течение  25 дней молодые специалисты под руководством опытных учёных проводили океанографические и гидрометеорологические исследования в пределах антарктического и субантарктического климатических поясов. </a:t>
            </a:r>
          </a:p>
        </p:txBody>
      </p:sp>
    </p:spTree>
    <p:extLst>
      <p:ext uri="{BB962C8B-B14F-4D97-AF65-F5344CB8AC3E}">
        <p14:creationId xmlns:p14="http://schemas.microsoft.com/office/powerpoint/2010/main" val="302304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2E90D8-8326-191E-C5FB-DD01DB0CEC23}"/>
              </a:ext>
            </a:extLst>
          </p:cNvPr>
          <p:cNvSpPr txBox="1"/>
          <p:nvPr/>
        </p:nvSpPr>
        <p:spPr>
          <a:xfrm>
            <a:off x="762000" y="500743"/>
            <a:ext cx="1096518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/>
              <a:t>Способы переработки информации</a:t>
            </a:r>
          </a:p>
          <a:p>
            <a:pPr algn="ctr"/>
            <a:r>
              <a:rPr lang="ru-RU" sz="2400" b="1" dirty="0"/>
              <a:t>ПЛАН </a:t>
            </a:r>
          </a:p>
          <a:p>
            <a:r>
              <a:rPr lang="ru-RU" sz="2400" dirty="0"/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Составление плана позволяет выделить основные, главные положения и последовательно записать их. Различают планы простые и сложные. </a:t>
            </a:r>
          </a:p>
          <a:p>
            <a:pPr indent="450215"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этапы составления планов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изучении нового материала.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Простой план.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Внимательно прочитать изучаемый материал.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Разделить материал на основные смысловые части.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Выделить главные мысли этих частей.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Озаглавить каждую часть (это будут пункты плана).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Сложный план.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Пункты 1,2,3,4 - те же, что и при составлении простого плана.</a:t>
            </a:r>
          </a:p>
          <a:p>
            <a:pPr marL="342900" lvl="0" indent="-342900" algn="just">
              <a:buFont typeface="+mj-lt"/>
              <a:buAutoNum type="arabicPeriod" startAt="5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Разделить на смысловые части содержание каждого пункта и озаглавить их (это будут подпункты плана).</a:t>
            </a:r>
          </a:p>
          <a:p>
            <a:pPr marL="342900" lvl="0" indent="-342900" algn="just">
              <a:buFont typeface="+mj-lt"/>
              <a:buAutoNum type="arabicPeriod" startAt="5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Проверить план: полностью ли отражено содержание, не повторяются ли пункты и подпункты плана, достаточно ли четко они сформулированы.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31FA47-ED0D-D3BC-FF94-F47F391AECED}"/>
              </a:ext>
            </a:extLst>
          </p:cNvPr>
          <p:cNvSpPr txBox="1"/>
          <p:nvPr/>
        </p:nvSpPr>
        <p:spPr>
          <a:xfrm>
            <a:off x="849087" y="370114"/>
            <a:ext cx="10537370" cy="5998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0" algn="just">
              <a:lnSpc>
                <a:spcPts val="15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 работе с текстом на уроках географии используется множество различных приемов.</a:t>
            </a:r>
          </a:p>
          <a:p>
            <a:pPr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Наиболее часто используемые:                                                     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комментированное чтение (в 5 – 6 классах), которое позволяет лучше понять и усвоить материал, выделить главное;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составление простой таблицы на основе параграфа учебника (в 5 – 6 классах);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составление сравнительной таблицы на основе прочитанного текста с обязательным выделением в выводе черт сходства и различия географических объектов или явлений (7 – 11 классы);                                                 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высказывание своего мнения по тексту, обозначающему какую-либо проблему, с обязательным собственным предложением решения обозначенной в тексте проблемы (9 – 11 классы);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составление схемы по прочитанному тексту и обратное задание – написание текста по указанной схеме;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составление развернутых планов и конспектов параграфов;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создание схематичного рисунка по тексту;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нахождение географических ошибок в предложенном тексте;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заполнение текста пропущенными словами: при этом слова можно предложить, а можно и не предлагать, что усложнит работу;     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—составление кроссвордов(в5-7классах);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чтение и анализ художественного текста из произведений.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результате учащиеся должны определить природную зону, географический объект, описать погоду, объяснить суть или причину того или иного географического явления или процесса.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32C39F-7D65-D831-9203-6337B2BCB2AE}"/>
              </a:ext>
            </a:extLst>
          </p:cNvPr>
          <p:cNvSpPr txBox="1"/>
          <p:nvPr/>
        </p:nvSpPr>
        <p:spPr>
          <a:xfrm>
            <a:off x="457200" y="587829"/>
            <a:ext cx="113211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Конспект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это краткое письменное изложение чего-либо (лекции, речи, работы и т.п.). Конспект может включать в себя план, выписки, цитаты, тезисы. Конспект должен быть кратким и в то же время отражать основное содержание. 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Составление конспекта.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Разделить изучаемый материал на основные смысловые части, выделить главные мысли и выводы.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существенные положения изучаемого материала последовательно и кратко изложить своими словами или привести в виде цитат.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конспект включаются не только основные положения, но и обосновывающие их доводы, конкретные факты и примеры. Изложение их должно быть очень кратким.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Отдельные слова и целые предложения в конспекте могут быть написаны сокращенно, можно применять условные обозначения, принятые самим студентом.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Можно применять различные способы подчеркивания, выделения самого главного.</a:t>
            </a:r>
          </a:p>
        </p:txBody>
      </p:sp>
    </p:spTree>
    <p:extLst>
      <p:ext uri="{BB962C8B-B14F-4D97-AF65-F5344CB8AC3E}">
        <p14:creationId xmlns:p14="http://schemas.microsoft.com/office/powerpoint/2010/main" val="28856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A1B7C1-BEE6-FFEF-364D-2759B6101030}"/>
              </a:ext>
            </a:extLst>
          </p:cNvPr>
          <p:cNvSpPr txBox="1"/>
          <p:nvPr/>
        </p:nvSpPr>
        <p:spPr>
          <a:xfrm>
            <a:off x="911603" y="327171"/>
            <a:ext cx="10368793" cy="640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sz="3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Тезис 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короткое выражение, в котором содержится главная идея текста, то есть тезис рассказывает о том, о чем идет речь во всем тексте.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>
              <a:lnSpc>
                <a:spcPts val="1500"/>
              </a:lnSpc>
            </a:pP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>
              <a:lnSpc>
                <a:spcPts val="1500"/>
              </a:lnSpc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ctr">
              <a:lnSpc>
                <a:spcPts val="1500"/>
              </a:lnSpc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 составить тезисный план текста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fontAlgn="ctr">
              <a:lnSpc>
                <a:spcPts val="15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1.Прочтите текст. В каждом абзаце выделите предложения, в которых отражена главная мысль абзаца</a:t>
            </a:r>
          </a:p>
          <a:p>
            <a:pPr font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Запишите предложения в порядке, в котором они представлены в тексте. Вы получите тезисы</a:t>
            </a:r>
          </a:p>
          <a:p>
            <a:pPr font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Проверьте, не дублируются ли тезисы, полно ли они отражают содержание текста </a:t>
            </a:r>
          </a:p>
          <a:p>
            <a:pPr font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Если это необходимо, скорректируйте план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ctr">
              <a:lnSpc>
                <a:spcPts val="1500"/>
              </a:lnSpc>
            </a:pP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6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F292BD-B9F1-9B80-D270-485DA224E6EF}"/>
              </a:ext>
            </a:extLst>
          </p:cNvPr>
          <p:cNvSpPr txBox="1"/>
          <p:nvPr/>
        </p:nvSpPr>
        <p:spPr>
          <a:xfrm>
            <a:off x="674914" y="805543"/>
            <a:ext cx="10711543" cy="351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(франц. </a:t>
            </a:r>
            <a:r>
              <a:rPr lang="ru-RU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Resume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краткое изложение сути сказанного, прочитанного, написанного. Заключительный итог.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2800" b="1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исполнения: 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прочитать текст, 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выделить (карандашом) главные положения текста (основные мысли),</a:t>
            </a:r>
          </a:p>
          <a:p>
            <a:pPr marL="457200" indent="-457200" algn="just">
              <a:spcAft>
                <a:spcPts val="800"/>
              </a:spcAft>
              <a:buFontTx/>
              <a:buChar char="-"/>
            </a:pP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составить резюме (1 – 2 предложения).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8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4550AE-5C89-288E-D6D1-9937DB130BBA}"/>
              </a:ext>
            </a:extLst>
          </p:cNvPr>
          <p:cNvSpPr txBox="1"/>
          <p:nvPr/>
        </p:nvSpPr>
        <p:spPr>
          <a:xfrm>
            <a:off x="1284513" y="522513"/>
            <a:ext cx="9731829" cy="5506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20"/>
              </a:lnSpc>
              <a:spcAft>
                <a:spcPts val="800"/>
              </a:spcAft>
            </a:pPr>
            <a:r>
              <a:rPr lang="ru-RU" sz="32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3200" kern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Фишбоун</a:t>
            </a:r>
            <a:r>
              <a:rPr lang="ru-RU" sz="3200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2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kern="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основе </a:t>
            </a:r>
            <a:r>
              <a:rPr lang="ru-RU" sz="32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Фишбоуна</a:t>
            </a: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схематическая диаграмма в форме рыбьего скелета.</a:t>
            </a:r>
          </a:p>
          <a:p>
            <a:pPr indent="450215">
              <a:spcAft>
                <a:spcPts val="800"/>
              </a:spcAft>
            </a:pP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Схемы </a:t>
            </a:r>
            <a:r>
              <a:rPr lang="ru-RU" sz="32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Фишбоун</a:t>
            </a: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дают возможность:</a:t>
            </a:r>
            <a:endParaRPr lang="ru-RU" sz="32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Организовать работу участников в парах или группах;</a:t>
            </a:r>
            <a:endParaRPr lang="ru-RU" sz="32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Развивать критическое мышление;</a:t>
            </a:r>
            <a:endParaRPr lang="ru-RU" sz="32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Визуализировать взаимосвязи между причинами и следствиями;  </a:t>
            </a:r>
          </a:p>
          <a:p>
            <a:pPr indent="450215">
              <a:spcAft>
                <a:spcPts val="800"/>
              </a:spcAft>
            </a:pPr>
            <a:r>
              <a:rPr lang="ru-RU" sz="32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Ранжировать факторы по степени их значимости.</a:t>
            </a:r>
            <a:br>
              <a:rPr lang="ru-RU" sz="18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3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54B344-A3C9-1580-B688-988368BA0EE5}"/>
              </a:ext>
            </a:extLst>
          </p:cNvPr>
          <p:cNvSpPr txBox="1"/>
          <p:nvPr/>
        </p:nvSpPr>
        <p:spPr>
          <a:xfrm>
            <a:off x="922946" y="487110"/>
            <a:ext cx="10217634" cy="6754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ts val="1520"/>
              </a:lnSpc>
              <a:spcAft>
                <a:spcPts val="800"/>
              </a:spcAft>
            </a:pPr>
            <a:r>
              <a:rPr lang="ru-RU" sz="28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Составление схемы </a:t>
            </a:r>
            <a:r>
              <a:rPr lang="ru-RU" sz="2800" u="sng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Фишбоун</a:t>
            </a:r>
            <a:r>
              <a:rPr lang="ru-RU" sz="28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возрастной категории учащихся, желания и фантазии учителя схема может иметь  горизонтальный или вертикальный вид. Схема включает в себя основные четыре блока,  представленные в виде головы, хвоста, верхних и нижних косточек. Связующим звеном выступает  основная кость или хребет  рыбы.                                                                                                                                                                                          </a:t>
            </a:r>
            <a:r>
              <a:rPr lang="ru-RU" sz="26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 </a:t>
            </a:r>
            <a: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проблема, вопрос, тема, которая  подлежит анализу, сравнению, обсуждению.                                                                                                    </a:t>
            </a:r>
            <a:r>
              <a:rPr lang="ru-RU" sz="26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Верхние косточки</a:t>
            </a:r>
            <a: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(расположенные справа при вертикальной форме схемы или под углом 45 градусов сверху при горизонтальной) - на них фиксируются основные понятия темы, причины, которые привели к проблеме.</a:t>
            </a:r>
            <a:b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Нижние косточки</a:t>
            </a:r>
            <a: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(изображаются напротив) - факты, подтверждающие наличие сформулированных причин, или суть понятий, указанных на схеме.</a:t>
            </a:r>
            <a:b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Хвост-ответ на поставленный вопрос,</a:t>
            </a:r>
            <a: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выводы, обобщения.</a:t>
            </a:r>
            <a:br>
              <a:rPr lang="ru-RU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90895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2518</Words>
  <Application>Microsoft Office PowerPoint</Application>
  <PresentationFormat>Широкоэкранный</PresentationFormat>
  <Paragraphs>120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Tw Cen MT</vt:lpstr>
      <vt:lpstr>Контур</vt:lpstr>
      <vt:lpstr>Реконструкция и моделирование текста: разнообразие форм работы с текстовой информацией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Реконструкция и моделирование текста: разнообразие форм работы с текстовой информацией</dc:title>
  <dc:creator>Константин Сорокин</dc:creator>
  <cp:lastModifiedBy>Константин Сорокин</cp:lastModifiedBy>
  <cp:revision>8</cp:revision>
  <dcterms:created xsi:type="dcterms:W3CDTF">2023-01-17T15:00:49Z</dcterms:created>
  <dcterms:modified xsi:type="dcterms:W3CDTF">2023-01-24T06:52:31Z</dcterms:modified>
</cp:coreProperties>
</file>