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59" r:id="rId12"/>
    <p:sldId id="274" r:id="rId13"/>
    <p:sldId id="275" r:id="rId14"/>
    <p:sldId id="260" r:id="rId15"/>
    <p:sldId id="266" r:id="rId16"/>
    <p:sldId id="261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en-US" dirty="0" smtClean="0"/>
            <a:t>What is it?</a:t>
          </a:r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n-US" dirty="0" smtClean="0"/>
            <a:t>How des it work?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ru-RU" sz="2000" dirty="0" smtClean="0"/>
            <a:t>Когда мы дублируем фразы с помощью </a:t>
          </a:r>
          <a:r>
            <a:rPr lang="ru-RU" sz="2000" dirty="0" err="1" smtClean="0"/>
            <a:t>shadowing</a:t>
          </a:r>
          <a:r>
            <a:rPr lang="ru-RU" sz="2000" dirty="0" smtClean="0"/>
            <a:t>, мы активируем те же нейронные сети в мозге, которые необходимы для реального общения на этом языке</a:t>
          </a:r>
          <a:endParaRPr lang="en-US" sz="2000" dirty="0"/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AFA45226-24DA-498C-BC3D-E8537D2649F5}">
      <dgm:prSet phldrT="[Text]"/>
      <dgm:spPr/>
      <dgm:t>
        <a:bodyPr rtlCol="0"/>
        <a:lstStyle/>
        <a:p>
          <a:pPr rtl="0"/>
          <a:r>
            <a:rPr lang="en-US" dirty="0" smtClean="0"/>
            <a:t>Why does it work</a:t>
          </a:r>
          <a:endParaRPr lang="en-US" dirty="0"/>
        </a:p>
      </dgm:t>
    </dgm:pt>
    <dgm:pt modelId="{52C35B15-387E-484A-9935-F35D02A749CD}" type="parTrans" cxnId="{595865D4-225A-44CC-95FD-2A30D7D1C379}">
      <dgm:prSet/>
      <dgm:spPr/>
      <dgm:t>
        <a:bodyPr/>
        <a:lstStyle/>
        <a:p>
          <a:endParaRPr lang="ru-RU"/>
        </a:p>
      </dgm:t>
    </dgm:pt>
    <dgm:pt modelId="{A442988A-7DD2-4E5F-A93B-FC0FC1A206D8}" type="sibTrans" cxnId="{595865D4-225A-44CC-95FD-2A30D7D1C379}">
      <dgm:prSet/>
      <dgm:spPr/>
      <dgm:t>
        <a:bodyPr/>
        <a:lstStyle/>
        <a:p>
          <a:endParaRPr lang="ru-RU"/>
        </a:p>
      </dgm:t>
    </dgm:pt>
    <dgm:pt modelId="{59446FE5-53A2-4B37-BC82-240AB9FADECB}">
      <dgm:prSet custT="1"/>
      <dgm:spPr/>
      <dgm:t>
        <a:bodyPr/>
        <a:lstStyle/>
        <a:p>
          <a:r>
            <a:rPr lang="ru-RU" sz="2000" dirty="0" smtClean="0"/>
            <a:t>Метод изучения языка который заключается в том, чтобы проговаривать текст, одновременно слушая его профессиональную озвучку.</a:t>
          </a:r>
          <a:endParaRPr lang="ru-RU" sz="2000" dirty="0"/>
        </a:p>
      </dgm:t>
    </dgm:pt>
    <dgm:pt modelId="{887FAF55-A667-496B-BC4A-77F52C5DAAB4}" type="parTrans" cxnId="{8123E39D-2A05-406C-B5B8-7F784B9FA620}">
      <dgm:prSet/>
      <dgm:spPr/>
      <dgm:t>
        <a:bodyPr/>
        <a:lstStyle/>
        <a:p>
          <a:endParaRPr lang="ru-RU"/>
        </a:p>
      </dgm:t>
    </dgm:pt>
    <dgm:pt modelId="{3F715C68-88B8-4662-921C-B4CD0EB628CD}" type="sibTrans" cxnId="{8123E39D-2A05-406C-B5B8-7F784B9FA620}">
      <dgm:prSet/>
      <dgm:spPr/>
      <dgm:t>
        <a:bodyPr/>
        <a:lstStyle/>
        <a:p>
          <a:endParaRPr lang="ru-RU"/>
        </a:p>
      </dgm:t>
    </dgm:pt>
    <dgm:pt modelId="{384C6C1F-39DE-499B-A259-3EE3D1358AFA}">
      <dgm:prSet/>
      <dgm:spPr/>
      <dgm:t>
        <a:bodyPr/>
        <a:lstStyle/>
        <a:p>
          <a:r>
            <a:rPr lang="ru-RU" b="1" dirty="0" smtClean="0"/>
            <a:t>Практику фонетики без боязни ошибиться.</a:t>
          </a:r>
          <a:r>
            <a:rPr lang="ru-RU" dirty="0" smtClean="0"/>
            <a:t>
</a:t>
          </a:r>
          <a:r>
            <a:rPr lang="ru-RU" b="1" dirty="0" smtClean="0"/>
            <a:t>Наработку навыка говорения.</a:t>
          </a:r>
          <a:r>
            <a:rPr lang="ru-RU" dirty="0" smtClean="0"/>
            <a:t>
</a:t>
          </a:r>
          <a:r>
            <a:rPr lang="ru-RU" b="1" dirty="0" smtClean="0"/>
            <a:t>Беглость речи.  </a:t>
          </a:r>
          <a:r>
            <a:rPr lang="ru-RU" dirty="0" smtClean="0"/>
            <a:t>
Выработка произношения уже на начальном уровне.
В случае, когда </a:t>
          </a:r>
          <a:r>
            <a:rPr lang="ru-RU" dirty="0" err="1" smtClean="0"/>
            <a:t>шедоуинг</a:t>
          </a:r>
          <a:r>
            <a:rPr lang="ru-RU" dirty="0" smtClean="0"/>
            <a:t> практикуется не на учебных материалах, а на аудиокнигах, подкастах, фильмах, мультфильмах – </a:t>
          </a:r>
          <a:r>
            <a:rPr lang="ru-RU" b="1" dirty="0" smtClean="0"/>
            <a:t>удовольствие от постижения культуры страны изучаемого языка.</a:t>
          </a:r>
          <a:endParaRPr lang="ru-RU" b="1" dirty="0"/>
        </a:p>
      </dgm:t>
    </dgm:pt>
    <dgm:pt modelId="{369A945B-8115-496D-812D-6186D893BB8C}" type="parTrans" cxnId="{A3C0F97D-0701-4B60-9061-201E6F38D9FC}">
      <dgm:prSet/>
      <dgm:spPr/>
      <dgm:t>
        <a:bodyPr/>
        <a:lstStyle/>
        <a:p>
          <a:endParaRPr lang="ru-RU"/>
        </a:p>
      </dgm:t>
    </dgm:pt>
    <dgm:pt modelId="{182E6FB3-5E74-440F-8619-5BEC5D1D1BD4}" type="sibTrans" cxnId="{A3C0F97D-0701-4B60-9061-201E6F38D9FC}">
      <dgm:prSet/>
      <dgm:spPr/>
      <dgm:t>
        <a:bodyPr/>
        <a:lstStyle/>
        <a:p>
          <a:endParaRPr lang="ru-RU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56AB6D-7433-405F-A42B-0E56B588D9E8}" type="pres">
      <dgm:prSet presAssocID="{F9D46839-CD06-4669-AAE4-4D1E9AFEDA78}" presName="posSpace" presStyleCnt="0"/>
      <dgm:spPr/>
      <dgm:t>
        <a:bodyPr/>
        <a:lstStyle/>
        <a:p>
          <a:endParaRPr lang="ru-RU"/>
        </a:p>
      </dgm:t>
    </dgm:pt>
    <dgm:pt modelId="{75A85D3C-944E-4D5B-9C77-BC23681899A3}" type="pres">
      <dgm:prSet presAssocID="{F9D46839-CD06-4669-AAE4-4D1E9AFEDA78}" presName="vertFlow" presStyleCnt="0"/>
      <dgm:spPr/>
      <dgm:t>
        <a:bodyPr/>
        <a:lstStyle/>
        <a:p>
          <a:endParaRPr lang="ru-RU"/>
        </a:p>
      </dgm:t>
    </dgm:pt>
    <dgm:pt modelId="{76610052-BB81-4921-A7E9-AF8F3EBD81D5}" type="pres">
      <dgm:prSet presAssocID="{F9D46839-CD06-4669-AAE4-4D1E9AFEDA78}" presName="topSpace" presStyleCnt="0"/>
      <dgm:spPr/>
      <dgm:t>
        <a:bodyPr/>
        <a:lstStyle/>
        <a:p>
          <a:endParaRPr lang="ru-RU"/>
        </a:p>
      </dgm:t>
    </dgm:pt>
    <dgm:pt modelId="{2F4F34C2-3739-4E7C-B082-93A90E42AD91}" type="pres">
      <dgm:prSet presAssocID="{F9D46839-CD06-4669-AAE4-4D1E9AFEDA78}" presName="firstComp" presStyleCnt="0"/>
      <dgm:spPr/>
      <dgm:t>
        <a:bodyPr/>
        <a:lstStyle/>
        <a:p>
          <a:endParaRPr lang="ru-RU"/>
        </a:p>
      </dgm:t>
    </dgm:pt>
    <dgm:pt modelId="{BEF336B6-07D6-447B-ADBE-1BC1E6F22C66}" type="pres">
      <dgm:prSet presAssocID="{F9D46839-CD06-4669-AAE4-4D1E9AFEDA78}" presName="firstChild" presStyleLbl="bgAccFollowNode1" presStyleIdx="0" presStyleCnt="3" custScaleX="110372" custScaleY="312452" custLinFactNeighborX="-53141" custLinFactNeighborY="45458"/>
      <dgm:spPr/>
      <dgm:t>
        <a:bodyPr/>
        <a:lstStyle/>
        <a:p>
          <a:endParaRPr lang="ru-RU"/>
        </a:p>
      </dgm:t>
    </dgm:pt>
    <dgm:pt modelId="{D40BBCA8-6960-4497-90E9-BB57C21D84DF}" type="pres">
      <dgm:prSet presAssocID="{F9D46839-CD06-4669-AAE4-4D1E9AFEDA78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D1DCC-8DCB-4E0C-9A68-6A378C5DDA96}" type="pres">
      <dgm:prSet presAssocID="{F9D46839-CD06-4669-AAE4-4D1E9AFEDA78}" presName="negSpace" presStyleCnt="0"/>
      <dgm:spPr/>
      <dgm:t>
        <a:bodyPr/>
        <a:lstStyle/>
        <a:p>
          <a:endParaRPr lang="ru-RU"/>
        </a:p>
      </dgm:t>
    </dgm:pt>
    <dgm:pt modelId="{5E91DD9E-B081-40E8-8A73-60920E2A7276}" type="pres">
      <dgm:prSet presAssocID="{F9D46839-CD06-4669-AAE4-4D1E9AFEDA78}" presName="circle" presStyleLbl="node1" presStyleIdx="0" presStyleCnt="3" custLinFactNeighborX="48249" custLinFactNeighborY="-33777"/>
      <dgm:spPr/>
      <dgm:t>
        <a:bodyPr/>
        <a:lstStyle/>
        <a:p>
          <a:endParaRPr lang="ru-RU"/>
        </a:p>
      </dgm:t>
    </dgm:pt>
    <dgm:pt modelId="{47A67DD9-4448-4EB0-8B2F-D131E7589B38}" type="pres">
      <dgm:prSet presAssocID="{6497F199-DC2A-41F9-A449-D395E6BC4900}" presName="transSpace" presStyleCnt="0"/>
      <dgm:spPr/>
      <dgm:t>
        <a:bodyPr/>
        <a:lstStyle/>
        <a:p>
          <a:endParaRPr lang="ru-RU"/>
        </a:p>
      </dgm:t>
    </dgm:pt>
    <dgm:pt modelId="{6300E233-87DF-4270-9808-160BFEB8A5BE}" type="pres">
      <dgm:prSet presAssocID="{F2881FB1-6580-4F21-A283-BFAA6F91D5D2}" presName="posSpace" presStyleCnt="0"/>
      <dgm:spPr/>
      <dgm:t>
        <a:bodyPr/>
        <a:lstStyle/>
        <a:p>
          <a:endParaRPr lang="ru-RU"/>
        </a:p>
      </dgm:t>
    </dgm:pt>
    <dgm:pt modelId="{6E53DEF7-499E-42EE-802D-59B2F8915392}" type="pres">
      <dgm:prSet presAssocID="{F2881FB1-6580-4F21-A283-BFAA6F91D5D2}" presName="vertFlow" presStyleCnt="0"/>
      <dgm:spPr/>
      <dgm:t>
        <a:bodyPr/>
        <a:lstStyle/>
        <a:p>
          <a:endParaRPr lang="ru-RU"/>
        </a:p>
      </dgm:t>
    </dgm:pt>
    <dgm:pt modelId="{E08C30D1-35EA-4D05-9731-5D01E3FCBD09}" type="pres">
      <dgm:prSet presAssocID="{F2881FB1-6580-4F21-A283-BFAA6F91D5D2}" presName="topSpace" presStyleCnt="0"/>
      <dgm:spPr/>
      <dgm:t>
        <a:bodyPr/>
        <a:lstStyle/>
        <a:p>
          <a:endParaRPr lang="ru-RU"/>
        </a:p>
      </dgm:t>
    </dgm:pt>
    <dgm:pt modelId="{2F3BD88A-9166-4A26-B941-B9BAEE1A11D5}" type="pres">
      <dgm:prSet presAssocID="{F2881FB1-6580-4F21-A283-BFAA6F91D5D2}" presName="firstComp" presStyleCnt="0"/>
      <dgm:spPr/>
      <dgm:t>
        <a:bodyPr/>
        <a:lstStyle/>
        <a:p>
          <a:endParaRPr lang="ru-RU"/>
        </a:p>
      </dgm:t>
    </dgm:pt>
    <dgm:pt modelId="{F660F4B9-35DB-4256-A868-A35C6DCCF6B2}" type="pres">
      <dgm:prSet presAssocID="{F2881FB1-6580-4F21-A283-BFAA6F91D5D2}" presName="firstChild" presStyleLbl="bgAccFollowNode1" presStyleIdx="1" presStyleCnt="3" custScaleX="128741" custScaleY="309158" custLinFactNeighborX="-19248" custLinFactNeighborY="24874"/>
      <dgm:spPr/>
      <dgm:t>
        <a:bodyPr/>
        <a:lstStyle/>
        <a:p>
          <a:endParaRPr lang="ru-RU"/>
        </a:p>
      </dgm:t>
    </dgm:pt>
    <dgm:pt modelId="{10C9E3CF-3A8F-4100-8ACD-91E2373197A2}" type="pres">
      <dgm:prSet presAssocID="{F2881FB1-6580-4F21-A283-BFAA6F91D5D2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6330-53DB-4978-A56B-160862279381}" type="pres">
      <dgm:prSet presAssocID="{F2881FB1-6580-4F21-A283-BFAA6F91D5D2}" presName="negSpace" presStyleCnt="0"/>
      <dgm:spPr/>
      <dgm:t>
        <a:bodyPr/>
        <a:lstStyle/>
        <a:p>
          <a:endParaRPr lang="ru-RU"/>
        </a:p>
      </dgm:t>
    </dgm:pt>
    <dgm:pt modelId="{FD776C1E-557E-4553-9447-49B69EEC7907}" type="pres">
      <dgm:prSet presAssocID="{F2881FB1-6580-4F21-A283-BFAA6F91D5D2}" presName="circle" presStyleLbl="node1" presStyleIdx="1" presStyleCnt="3" custScaleX="113970" custLinFactNeighborX="5455" custLinFactNeighborY="-15980"/>
      <dgm:spPr/>
      <dgm:t>
        <a:bodyPr/>
        <a:lstStyle/>
        <a:p>
          <a:endParaRPr lang="ru-RU"/>
        </a:p>
      </dgm:t>
    </dgm:pt>
    <dgm:pt modelId="{FC2522F1-14BB-4B37-B60E-2E8A7E8A6C30}" type="pres">
      <dgm:prSet presAssocID="{A5ABDC17-7AB5-4F0E-992A-F9343F5D74EB}" presName="transSpace" presStyleCnt="0"/>
      <dgm:spPr/>
      <dgm:t>
        <a:bodyPr/>
        <a:lstStyle/>
        <a:p>
          <a:endParaRPr lang="ru-RU"/>
        </a:p>
      </dgm:t>
    </dgm:pt>
    <dgm:pt modelId="{693AA859-A05A-49E0-BBD2-84D3AB88EFD3}" type="pres">
      <dgm:prSet presAssocID="{AFA45226-24DA-498C-BC3D-E8537D2649F5}" presName="posSpace" presStyleCnt="0"/>
      <dgm:spPr/>
    </dgm:pt>
    <dgm:pt modelId="{5D07E41A-23F7-46F0-80DB-DD9AD384CCE5}" type="pres">
      <dgm:prSet presAssocID="{AFA45226-24DA-498C-BC3D-E8537D2649F5}" presName="vertFlow" presStyleCnt="0"/>
      <dgm:spPr/>
    </dgm:pt>
    <dgm:pt modelId="{438495AA-3261-44B3-BA57-87F397B684FA}" type="pres">
      <dgm:prSet presAssocID="{AFA45226-24DA-498C-BC3D-E8537D2649F5}" presName="topSpace" presStyleCnt="0"/>
      <dgm:spPr/>
    </dgm:pt>
    <dgm:pt modelId="{997B08A4-9B6D-46EF-A830-7B66A0F6BBC5}" type="pres">
      <dgm:prSet presAssocID="{AFA45226-24DA-498C-BC3D-E8537D2649F5}" presName="firstComp" presStyleCnt="0"/>
      <dgm:spPr/>
    </dgm:pt>
    <dgm:pt modelId="{2C3FCDE0-4975-4F3D-BD7C-3AA32DA5AB92}" type="pres">
      <dgm:prSet presAssocID="{AFA45226-24DA-498C-BC3D-E8537D2649F5}" presName="firstChild" presStyleLbl="bgAccFollowNode1" presStyleIdx="2" presStyleCnt="3" custScaleX="127796" custScaleY="299616" custLinFactNeighborX="-34619" custLinFactNeighborY="28657"/>
      <dgm:spPr/>
      <dgm:t>
        <a:bodyPr/>
        <a:lstStyle/>
        <a:p>
          <a:endParaRPr lang="ru-RU"/>
        </a:p>
      </dgm:t>
    </dgm:pt>
    <dgm:pt modelId="{4E075000-2877-4FC5-BAAA-DEAF0329AEFB}" type="pres">
      <dgm:prSet presAssocID="{AFA45226-24DA-498C-BC3D-E8537D2649F5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593DC-F4CE-4324-8FC7-24BB689C744E}" type="pres">
      <dgm:prSet presAssocID="{AFA45226-24DA-498C-BC3D-E8537D2649F5}" presName="negSpace" presStyleCnt="0"/>
      <dgm:spPr/>
    </dgm:pt>
    <dgm:pt modelId="{00A7BE08-B706-4A5E-A018-F789B4B3B0D6}" type="pres">
      <dgm:prSet presAssocID="{AFA45226-24DA-498C-BC3D-E8537D2649F5}" presName="circle" presStyleLbl="node1" presStyleIdx="2" presStyleCnt="3" custLinFactNeighborX="-4769" custLinFactNeighborY="-24225"/>
      <dgm:spPr/>
      <dgm:t>
        <a:bodyPr/>
        <a:lstStyle/>
        <a:p>
          <a:endParaRPr lang="ru-RU"/>
        </a:p>
      </dgm:t>
    </dgm:pt>
  </dgm:ptLst>
  <dgm:cxnLst>
    <dgm:cxn modelId="{6CB907F5-8F49-49AE-BAF1-C40A9B2E5342}" type="presOf" srcId="{59446FE5-53A2-4B37-BC82-240AB9FADECB}" destId="{BEF336B6-07D6-447B-ADBE-1BC1E6F22C66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03EA0C8-DAF0-4C0E-BC40-7F8AA00CE827}" type="presOf" srcId="{AFA45226-24DA-498C-BC3D-E8537D2649F5}" destId="{00A7BE08-B706-4A5E-A018-F789B4B3B0D6}" srcOrd="0" destOrd="0" presId="urn:microsoft.com/office/officeart/2005/8/layout/hList9"/>
    <dgm:cxn modelId="{4060FEE4-88BD-4A59-B0F3-54FE6E44C168}" type="presOf" srcId="{384C6C1F-39DE-499B-A259-3EE3D1358AFA}" destId="{2C3FCDE0-4975-4F3D-BD7C-3AA32DA5AB92}" srcOrd="0" destOrd="0" presId="urn:microsoft.com/office/officeart/2005/8/layout/hList9"/>
    <dgm:cxn modelId="{595865D4-225A-44CC-95FD-2A30D7D1C379}" srcId="{00C18FBF-3FF5-4C16-97CF-AF03740D7AB6}" destId="{AFA45226-24DA-498C-BC3D-E8537D2649F5}" srcOrd="2" destOrd="0" parTransId="{52C35B15-387E-484A-9935-F35D02A749CD}" sibTransId="{A442988A-7DD2-4E5F-A93B-FC0FC1A206D8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2ECBF68B-FFDE-4851-96AD-B1C163518B92}" type="presOf" srcId="{59446FE5-53A2-4B37-BC82-240AB9FADECB}" destId="{D40BBCA8-6960-4497-90E9-BB57C21D84DF}" srcOrd="1" destOrd="0" presId="urn:microsoft.com/office/officeart/2005/8/layout/hList9"/>
    <dgm:cxn modelId="{B4D94733-86A5-4C73-9D5E-D63EF1DD2CCE}" type="presOf" srcId="{384C6C1F-39DE-499B-A259-3EE3D1358AFA}" destId="{4E075000-2877-4FC5-BAAA-DEAF0329AEFB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8123E39D-2A05-406C-B5B8-7F784B9FA620}" srcId="{F9D46839-CD06-4669-AAE4-4D1E9AFEDA78}" destId="{59446FE5-53A2-4B37-BC82-240AB9FADECB}" srcOrd="0" destOrd="0" parTransId="{887FAF55-A667-496B-BC4A-77F52C5DAAB4}" sibTransId="{3F715C68-88B8-4662-921C-B4CD0EB628CD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B360AF86-151A-4704-B863-F925DFD87D9C}" type="presOf" srcId="{F9D46839-CD06-4669-AAE4-4D1E9AFEDA78}" destId="{5E91DD9E-B081-40E8-8A73-60920E2A7276}" srcOrd="0" destOrd="0" presId="urn:microsoft.com/office/officeart/2005/8/layout/hList9"/>
    <dgm:cxn modelId="{AD25A8A0-4628-40E2-8C9E-64E6AD4D4D91}" srcId="{00C18FBF-3FF5-4C16-97CF-AF03740D7AB6}" destId="{F9D46839-CD06-4669-AAE4-4D1E9AFEDA78}" srcOrd="0" destOrd="0" parTransId="{B6B535D8-00AB-4FA1-AAEC-92498ABC6F4C}" sibTransId="{6497F199-DC2A-41F9-A449-D395E6BC4900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A3C0F97D-0701-4B60-9061-201E6F38D9FC}" srcId="{AFA45226-24DA-498C-BC3D-E8537D2649F5}" destId="{384C6C1F-39DE-499B-A259-3EE3D1358AFA}" srcOrd="0" destOrd="0" parTransId="{369A945B-8115-496D-812D-6186D893BB8C}" sibTransId="{182E6FB3-5E74-440F-8619-5BEC5D1D1BD4}"/>
    <dgm:cxn modelId="{6AEF5C0D-3B50-45AC-B280-46FFD169FCD0}" type="presParOf" srcId="{0DC7A063-583D-4B0F-88B2-BD54F95D95AF}" destId="{1D56AB6D-7433-405F-A42B-0E56B588D9E8}" srcOrd="0" destOrd="0" presId="urn:microsoft.com/office/officeart/2005/8/layout/hList9"/>
    <dgm:cxn modelId="{B485CD51-2493-429D-A0FD-BF46219CC911}" type="presParOf" srcId="{0DC7A063-583D-4B0F-88B2-BD54F95D95AF}" destId="{75A85D3C-944E-4D5B-9C77-BC23681899A3}" srcOrd="1" destOrd="0" presId="urn:microsoft.com/office/officeart/2005/8/layout/hList9"/>
    <dgm:cxn modelId="{B1DA00F5-20A1-4AD3-BC9E-4103820C0BF1}" type="presParOf" srcId="{75A85D3C-944E-4D5B-9C77-BC23681899A3}" destId="{76610052-BB81-4921-A7E9-AF8F3EBD81D5}" srcOrd="0" destOrd="0" presId="urn:microsoft.com/office/officeart/2005/8/layout/hList9"/>
    <dgm:cxn modelId="{4EB3BD4B-5A10-4E02-8D84-F6853CA5B106}" type="presParOf" srcId="{75A85D3C-944E-4D5B-9C77-BC23681899A3}" destId="{2F4F34C2-3739-4E7C-B082-93A90E42AD91}" srcOrd="1" destOrd="0" presId="urn:microsoft.com/office/officeart/2005/8/layout/hList9"/>
    <dgm:cxn modelId="{38C7BE98-A770-48DE-8DB3-049C87EBD369}" type="presParOf" srcId="{2F4F34C2-3739-4E7C-B082-93A90E42AD91}" destId="{BEF336B6-07D6-447B-ADBE-1BC1E6F22C66}" srcOrd="0" destOrd="0" presId="urn:microsoft.com/office/officeart/2005/8/layout/hList9"/>
    <dgm:cxn modelId="{AE48180F-CB3E-435C-A342-7A852452415F}" type="presParOf" srcId="{2F4F34C2-3739-4E7C-B082-93A90E42AD91}" destId="{D40BBCA8-6960-4497-90E9-BB57C21D84DF}" srcOrd="1" destOrd="0" presId="urn:microsoft.com/office/officeart/2005/8/layout/hList9"/>
    <dgm:cxn modelId="{C9C0BFA0-A3F7-42D5-A494-3A8C80382691}" type="presParOf" srcId="{0DC7A063-583D-4B0F-88B2-BD54F95D95AF}" destId="{58BD1DCC-8DCB-4E0C-9A68-6A378C5DDA96}" srcOrd="2" destOrd="0" presId="urn:microsoft.com/office/officeart/2005/8/layout/hList9"/>
    <dgm:cxn modelId="{EAFB81A0-2325-4460-A547-88DF0F09E176}" type="presParOf" srcId="{0DC7A063-583D-4B0F-88B2-BD54F95D95AF}" destId="{5E91DD9E-B081-40E8-8A73-60920E2A7276}" srcOrd="3" destOrd="0" presId="urn:microsoft.com/office/officeart/2005/8/layout/hList9"/>
    <dgm:cxn modelId="{9F151577-13B3-41E0-95EB-BE81C0ABACDD}" type="presParOf" srcId="{0DC7A063-583D-4B0F-88B2-BD54F95D95AF}" destId="{47A67DD9-4448-4EB0-8B2F-D131E7589B38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1D38F3FA-E89A-4E5E-9073-68DB1F6B7D70}" type="presParOf" srcId="{0DC7A063-583D-4B0F-88B2-BD54F95D95AF}" destId="{FC2522F1-14BB-4B37-B60E-2E8A7E8A6C30}" srcOrd="9" destOrd="0" presId="urn:microsoft.com/office/officeart/2005/8/layout/hList9"/>
    <dgm:cxn modelId="{2C631673-6242-4951-AFB0-6A25E0EE3E4D}" type="presParOf" srcId="{0DC7A063-583D-4B0F-88B2-BD54F95D95AF}" destId="{693AA859-A05A-49E0-BBD2-84D3AB88EFD3}" srcOrd="10" destOrd="0" presId="urn:microsoft.com/office/officeart/2005/8/layout/hList9"/>
    <dgm:cxn modelId="{AA805D12-050D-4333-B537-071B634566B5}" type="presParOf" srcId="{0DC7A063-583D-4B0F-88B2-BD54F95D95AF}" destId="{5D07E41A-23F7-46F0-80DB-DD9AD384CCE5}" srcOrd="11" destOrd="0" presId="urn:microsoft.com/office/officeart/2005/8/layout/hList9"/>
    <dgm:cxn modelId="{DC47B929-32AC-484E-9E51-900695BE0270}" type="presParOf" srcId="{5D07E41A-23F7-46F0-80DB-DD9AD384CCE5}" destId="{438495AA-3261-44B3-BA57-87F397B684FA}" srcOrd="0" destOrd="0" presId="urn:microsoft.com/office/officeart/2005/8/layout/hList9"/>
    <dgm:cxn modelId="{1959843A-54C4-40F6-BEAB-0F5C9B6F8539}" type="presParOf" srcId="{5D07E41A-23F7-46F0-80DB-DD9AD384CCE5}" destId="{997B08A4-9B6D-46EF-A830-7B66A0F6BBC5}" srcOrd="1" destOrd="0" presId="urn:microsoft.com/office/officeart/2005/8/layout/hList9"/>
    <dgm:cxn modelId="{C0D45051-2479-4DA4-A726-3A17CC0EBEAF}" type="presParOf" srcId="{997B08A4-9B6D-46EF-A830-7B66A0F6BBC5}" destId="{2C3FCDE0-4975-4F3D-BD7C-3AA32DA5AB92}" srcOrd="0" destOrd="0" presId="urn:microsoft.com/office/officeart/2005/8/layout/hList9"/>
    <dgm:cxn modelId="{F6567F68-4637-4C16-AB7A-6CADB1CD399C}" type="presParOf" srcId="{997B08A4-9B6D-46EF-A830-7B66A0F6BBC5}" destId="{4E075000-2877-4FC5-BAAA-DEAF0329AEFB}" srcOrd="1" destOrd="0" presId="urn:microsoft.com/office/officeart/2005/8/layout/hList9"/>
    <dgm:cxn modelId="{C00029E7-7E55-4964-BAB2-2434AE55F158}" type="presParOf" srcId="{0DC7A063-583D-4B0F-88B2-BD54F95D95AF}" destId="{0ED593DC-F4CE-4324-8FC7-24BB689C744E}" srcOrd="12" destOrd="0" presId="urn:microsoft.com/office/officeart/2005/8/layout/hList9"/>
    <dgm:cxn modelId="{D310F216-248A-4179-A1F0-FE8573B467A4}" type="presParOf" srcId="{0DC7A063-583D-4B0F-88B2-BD54F95D95AF}" destId="{00A7BE08-B706-4A5E-A018-F789B4B3B0D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336B6-07D6-447B-ADBE-1BC1E6F22C66}">
      <dsp:nvSpPr>
        <dsp:cNvPr id="0" name=""/>
        <dsp:cNvSpPr/>
      </dsp:nvSpPr>
      <dsp:spPr>
        <a:xfrm>
          <a:off x="0" y="1155817"/>
          <a:ext cx="2441028" cy="4176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 изучения языка который заключается в том, чтобы проговаривать текст, одновременно слушая его профессиональную озвучку.</a:t>
          </a:r>
          <a:endParaRPr lang="ru-RU" sz="2000" kern="1200" dirty="0"/>
        </a:p>
      </dsp:txBody>
      <dsp:txXfrm>
        <a:off x="390564" y="1155817"/>
        <a:ext cx="2050463" cy="4176035"/>
      </dsp:txXfrm>
    </dsp:sp>
    <dsp:sp modelId="{5E91DD9E-B081-40E8-8A73-60920E2A7276}">
      <dsp:nvSpPr>
        <dsp:cNvPr id="0" name=""/>
        <dsp:cNvSpPr/>
      </dsp:nvSpPr>
      <dsp:spPr>
        <a:xfrm>
          <a:off x="564082" y="0"/>
          <a:ext cx="1335868" cy="13358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it?</a:t>
          </a:r>
          <a:endParaRPr lang="en-US" sz="2000" kern="1200" dirty="0"/>
        </a:p>
      </dsp:txBody>
      <dsp:txXfrm>
        <a:off x="759715" y="195633"/>
        <a:ext cx="944602" cy="944602"/>
      </dsp:txXfrm>
    </dsp:sp>
    <dsp:sp modelId="{F660F4B9-35DB-4256-A868-A35C6DCCF6B2}">
      <dsp:nvSpPr>
        <dsp:cNvPr id="0" name=""/>
        <dsp:cNvSpPr/>
      </dsp:nvSpPr>
      <dsp:spPr>
        <a:xfrm>
          <a:off x="3509090" y="1177532"/>
          <a:ext cx="3321152" cy="413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Когда мы дублируем фразы с помощью </a:t>
          </a:r>
          <a:r>
            <a:rPr lang="ru-RU" sz="2000" kern="1200" dirty="0" err="1" smtClean="0"/>
            <a:t>shadowing</a:t>
          </a:r>
          <a:r>
            <a:rPr lang="ru-RU" sz="2000" kern="1200" dirty="0" smtClean="0"/>
            <a:t>, мы активируем те же нейронные сети в мозге, которые необходимы для реального общения на этом языке</a:t>
          </a:r>
          <a:endParaRPr lang="en-US" sz="2000" kern="1200" dirty="0"/>
        </a:p>
      </dsp:txBody>
      <dsp:txXfrm>
        <a:off x="4040475" y="1177532"/>
        <a:ext cx="2789767" cy="4132009"/>
      </dsp:txXfrm>
    </dsp:sp>
    <dsp:sp modelId="{FD776C1E-557E-4553-9447-49B69EEC7907}">
      <dsp:nvSpPr>
        <dsp:cNvPr id="0" name=""/>
        <dsp:cNvSpPr/>
      </dsp:nvSpPr>
      <dsp:spPr>
        <a:xfrm>
          <a:off x="4363596" y="97263"/>
          <a:ext cx="1522489" cy="13358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des it work?</a:t>
          </a:r>
          <a:endParaRPr lang="en-US" sz="2000" kern="1200" dirty="0"/>
        </a:p>
      </dsp:txBody>
      <dsp:txXfrm>
        <a:off x="4586559" y="292896"/>
        <a:ext cx="1076563" cy="944602"/>
      </dsp:txXfrm>
    </dsp:sp>
    <dsp:sp modelId="{2C3FCDE0-4975-4F3D-BD7C-3AA32DA5AB92}">
      <dsp:nvSpPr>
        <dsp:cNvPr id="0" name=""/>
        <dsp:cNvSpPr/>
      </dsp:nvSpPr>
      <dsp:spPr>
        <a:xfrm>
          <a:off x="7962759" y="1228093"/>
          <a:ext cx="3272574" cy="400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Практику фонетики без боязни ошибиться.</a:t>
          </a:r>
          <a:r>
            <a:rPr lang="ru-RU" sz="1500" kern="1200" dirty="0" smtClean="0"/>
            <a:t>
</a:t>
          </a:r>
          <a:r>
            <a:rPr lang="ru-RU" sz="1500" b="1" kern="1200" dirty="0" smtClean="0"/>
            <a:t>Наработку навыка говорения.</a:t>
          </a:r>
          <a:r>
            <a:rPr lang="ru-RU" sz="1500" kern="1200" dirty="0" smtClean="0"/>
            <a:t>
</a:t>
          </a:r>
          <a:r>
            <a:rPr lang="ru-RU" sz="1500" b="1" kern="1200" dirty="0" smtClean="0"/>
            <a:t>Беглость речи.  </a:t>
          </a:r>
          <a:r>
            <a:rPr lang="ru-RU" sz="1500" kern="1200" dirty="0" smtClean="0"/>
            <a:t>
Выработка произношения уже на начальном уровне.
В случае, когда </a:t>
          </a:r>
          <a:r>
            <a:rPr lang="ru-RU" sz="1500" kern="1200" dirty="0" err="1" smtClean="0"/>
            <a:t>шедоуинг</a:t>
          </a:r>
          <a:r>
            <a:rPr lang="ru-RU" sz="1500" kern="1200" dirty="0" smtClean="0"/>
            <a:t> практикуется не на учебных материалах, а на аудиокнигах, подкастах, фильмах, мультфильмах – </a:t>
          </a:r>
          <a:r>
            <a:rPr lang="ru-RU" sz="1500" b="1" kern="1200" dirty="0" smtClean="0"/>
            <a:t>удовольствие от постижения культуры страны изучаемого языка.</a:t>
          </a:r>
          <a:endParaRPr lang="ru-RU" sz="1500" b="1" kern="1200" dirty="0"/>
        </a:p>
      </dsp:txBody>
      <dsp:txXfrm>
        <a:off x="8486371" y="1228093"/>
        <a:ext cx="2748962" cy="4004477"/>
      </dsp:txXfrm>
    </dsp:sp>
    <dsp:sp modelId="{00A7BE08-B706-4A5E-A018-F789B4B3B0D6}">
      <dsp:nvSpPr>
        <dsp:cNvPr id="0" name=""/>
        <dsp:cNvSpPr/>
      </dsp:nvSpPr>
      <dsp:spPr>
        <a:xfrm>
          <a:off x="8902825" y="0"/>
          <a:ext cx="1335868" cy="13358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Why does it work</a:t>
          </a:r>
          <a:endParaRPr lang="en-US" sz="2000" kern="1200" dirty="0"/>
        </a:p>
      </dsp:txBody>
      <dsp:txXfrm>
        <a:off x="9098458" y="195633"/>
        <a:ext cx="944602" cy="944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31.01.2023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0456" y="2292094"/>
            <a:ext cx="6812924" cy="3175255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Отработка чтения сложных слов и английской интонации.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Приём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ru-RU" dirty="0" err="1" smtClean="0"/>
              <a:t>Shadow</a:t>
            </a:r>
            <a:r>
              <a:rPr lang="ru-RU" dirty="0" smtClean="0"/>
              <a:t> </a:t>
            </a:r>
            <a:r>
              <a:rPr lang="ru-RU" dirty="0" err="1" smtClean="0"/>
              <a:t>reading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Задание </a:t>
            </a:r>
            <a:r>
              <a:rPr lang="ru-RU" sz="3100" dirty="0"/>
              <a:t>1 раздел 5</a:t>
            </a:r>
            <a:endParaRPr lang="ru-RU" sz="31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900" y="5112913"/>
            <a:ext cx="5734050" cy="354436"/>
          </a:xfrm>
        </p:spPr>
        <p:txBody>
          <a:bodyPr rtlCol="0"/>
          <a:lstStyle/>
          <a:p>
            <a:pPr algn="r" rtl="0"/>
            <a:r>
              <a:rPr lang="ru-RU" dirty="0" smtClean="0"/>
              <a:t>Говорение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600" dirty="0"/>
              <a:t>Schema=your background knowledge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407017"/>
            <a:ext cx="4919472" cy="447541"/>
          </a:xfrm>
        </p:spPr>
        <p:txBody>
          <a:bodyPr rtlCol="0"/>
          <a:lstStyle/>
          <a:p>
            <a:pPr rtl="0"/>
            <a:r>
              <a:rPr lang="en-US" dirty="0" smtClean="0"/>
              <a:t>Examples: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899" y="1944710"/>
            <a:ext cx="6145905" cy="4227490"/>
          </a:xfrm>
        </p:spPr>
        <p:txBody>
          <a:bodyPr rtlCol="0">
            <a:noAutofit/>
          </a:bodyPr>
          <a:lstStyle/>
          <a:p>
            <a:r>
              <a:rPr lang="en-US" sz="2800" dirty="0"/>
              <a:t>the KWL </a:t>
            </a:r>
            <a:r>
              <a:rPr lang="en-US" sz="2800" dirty="0" smtClean="0"/>
              <a:t>chart</a:t>
            </a:r>
          </a:p>
          <a:p>
            <a:r>
              <a:rPr lang="en-US" sz="2800" dirty="0" smtClean="0"/>
              <a:t>semantic map (</a:t>
            </a:r>
            <a:r>
              <a:rPr lang="ru-RU" sz="2800" dirty="0"/>
              <a:t>семантическая карта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r>
              <a:rPr lang="en-US" sz="2800" dirty="0" err="1" smtClean="0"/>
              <a:t>Realia</a:t>
            </a:r>
            <a:r>
              <a:rPr lang="en-US" sz="2800" dirty="0" smtClean="0"/>
              <a:t> </a:t>
            </a:r>
            <a:r>
              <a:rPr lang="en-US" sz="2800" dirty="0"/>
              <a:t>(visual aids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Pre-questioning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Experience Approach (LEA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Narrow Reading</a:t>
            </a:r>
          </a:p>
          <a:p>
            <a:r>
              <a:rPr lang="en-US" sz="2800" dirty="0" smtClean="0"/>
              <a:t>Reading </a:t>
            </a:r>
            <a:r>
              <a:rPr lang="en-US" sz="2800" dirty="0"/>
              <a:t>fairy tales in English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5" y="2228045"/>
            <a:ext cx="4784649" cy="39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7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SHADOW READING </a:t>
            </a:r>
            <a:r>
              <a:rPr lang="en-US" dirty="0" smtClean="0"/>
              <a:t>(Alexander Argüelles)</a:t>
            </a:r>
            <a:endParaRPr lang="ru-RU" dirty="0"/>
          </a:p>
        </p:txBody>
      </p:sp>
      <p:graphicFrame>
        <p:nvGraphicFramePr>
          <p:cNvPr id="4" name="Объект 3" descr="Список в столби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17159"/>
              </p:ext>
            </p:extLst>
          </p:nvPr>
        </p:nvGraphicFramePr>
        <p:xfrm>
          <a:off x="721217" y="1313644"/>
          <a:ext cx="11281893" cy="533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Practice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360607" y="1352283"/>
            <a:ext cx="11513713" cy="4958366"/>
          </a:xfrm>
        </p:spPr>
        <p:txBody>
          <a:bodyPr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Teacher reads the text aloud and students follow, marking the text for </a:t>
            </a:r>
            <a:r>
              <a:rPr lang="en-US" sz="2800" dirty="0" smtClean="0"/>
              <a:t>stress.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Teacher </a:t>
            </a:r>
            <a:r>
              <a:rPr lang="en-US" sz="2800" dirty="0"/>
              <a:t>reads the text a second time and the students mark for </a:t>
            </a:r>
            <a:r>
              <a:rPr lang="en-US" sz="2800" dirty="0" smtClean="0"/>
              <a:t>linking.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Individual </a:t>
            </a:r>
            <a:r>
              <a:rPr lang="en-US" sz="2800" dirty="0"/>
              <a:t>chunks that show good examples of linking or problematic pronunciation can then be </a:t>
            </a:r>
            <a:r>
              <a:rPr lang="en-US" sz="2800" dirty="0" smtClean="0"/>
              <a:t>drilled.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Students practice </a:t>
            </a:r>
            <a:r>
              <a:rPr lang="en-US" sz="2800" dirty="0"/>
              <a:t>these aspects of pronunciation by reading the text to themselves before the teacher reads the text aloud again and they </a:t>
            </a:r>
            <a:r>
              <a:rPr lang="en-US" sz="2800" dirty="0" smtClean="0"/>
              <a:t>listen.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Then </a:t>
            </a:r>
            <a:r>
              <a:rPr lang="en-US" sz="2800" dirty="0"/>
              <a:t>the students read the text with the teacher and they have to start and finish at the same time as the teacher, who reads the text at normal </a:t>
            </a:r>
            <a:r>
              <a:rPr lang="en-US" sz="2800" dirty="0" smtClean="0"/>
              <a:t>speed.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dirty="0"/>
              <a:t>I appreciate your </a:t>
            </a:r>
            <a:r>
              <a:rPr lang="en-US" dirty="0" smtClean="0"/>
              <a:t>consideration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Мадам Галина Константиновна, МОБУ гимназия №16 им. </a:t>
            </a:r>
            <a:r>
              <a:rPr lang="ru-RU" dirty="0" err="1" smtClean="0"/>
              <a:t>Поцелуева</a:t>
            </a:r>
            <a:r>
              <a:rPr lang="ru-RU" dirty="0" smtClean="0"/>
              <a:t> И.Н.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Интонация английского языка отличается от русской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en-US" sz="3200" dirty="0" smtClean="0"/>
          </a:p>
          <a:p>
            <a:r>
              <a:rPr lang="ru-RU" sz="3200" dirty="0"/>
              <a:t>Родной язык менее </a:t>
            </a:r>
            <a:r>
              <a:rPr lang="ru-RU" sz="3200" dirty="0" smtClean="0"/>
              <a:t>эмоционален</a:t>
            </a:r>
            <a:r>
              <a:rPr lang="en-US" sz="3200" dirty="0" smtClean="0"/>
              <a:t>;</a:t>
            </a:r>
          </a:p>
          <a:p>
            <a:r>
              <a:rPr lang="ru-RU" sz="3200" dirty="0"/>
              <a:t>Мы утверждаем и даем распоряжения ровным тоном, а просьбы произносим с небольшим </a:t>
            </a:r>
            <a:r>
              <a:rPr lang="ru-RU" sz="3200" dirty="0" smtClean="0"/>
              <a:t>повышением</a:t>
            </a:r>
            <a:r>
              <a:rPr lang="en-US" sz="3200" dirty="0" smtClean="0"/>
              <a:t>;</a:t>
            </a:r>
          </a:p>
          <a:p>
            <a:r>
              <a:rPr lang="ru-RU" sz="3200" dirty="0"/>
              <a:t>Англоговорящий легко переходит от повышенного тона к пониженному.</a:t>
            </a:r>
            <a:endParaRPr lang="ru-RU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795" y="4971245"/>
            <a:ext cx="3369206" cy="18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Интонация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1600200"/>
            <a:ext cx="10908405" cy="5071056"/>
          </a:xfrm>
        </p:spPr>
        <p:txBody>
          <a:bodyPr>
            <a:noAutofit/>
          </a:bodyPr>
          <a:lstStyle/>
          <a:p>
            <a:r>
              <a:rPr lang="ru-RU" sz="3200" dirty="0"/>
              <a:t>Английская интонация включает в себя четыре аспекта: </a:t>
            </a:r>
            <a:r>
              <a:rPr lang="ru-RU" sz="3200" i="1" dirty="0" smtClean="0"/>
              <a:t>темп</a:t>
            </a:r>
            <a:r>
              <a:rPr lang="ru-RU" sz="3200" dirty="0" smtClean="0"/>
              <a:t> </a:t>
            </a:r>
            <a:r>
              <a:rPr lang="ru-RU" sz="3200" dirty="0"/>
              <a:t>и </a:t>
            </a:r>
            <a:r>
              <a:rPr lang="ru-RU" sz="3200" i="1" dirty="0"/>
              <a:t>тон речи</a:t>
            </a:r>
            <a:r>
              <a:rPr lang="ru-RU" sz="3200" dirty="0"/>
              <a:t>, </a:t>
            </a:r>
            <a:r>
              <a:rPr lang="ru-RU" sz="3200" i="1" dirty="0"/>
              <a:t>логические паузы </a:t>
            </a:r>
            <a:r>
              <a:rPr lang="ru-RU" sz="3200" dirty="0"/>
              <a:t>и </a:t>
            </a:r>
            <a:r>
              <a:rPr lang="ru-RU" sz="3200" i="1" dirty="0"/>
              <a:t>ударения</a:t>
            </a:r>
            <a:r>
              <a:rPr lang="ru-RU" sz="3200" dirty="0"/>
              <a:t>. С </a:t>
            </a:r>
            <a:r>
              <a:rPr lang="ru-RU" sz="3200" i="1" dirty="0"/>
              <a:t>темпом речи </a:t>
            </a:r>
            <a:r>
              <a:rPr lang="ru-RU" sz="3200" dirty="0"/>
              <a:t>все просто: в деловой обстановке говорят в размеренном темпе, чтобы речь звучала увереннее, а в неформальной беседе — быстро и кратко, чтобы скорее донести информацию. Логическая пауза в английском ничем не отличается от паузы в русском: она соединяет слова в последовательный ряд звуков и разделяет их на отдельные группы. В статье подробно остановимся на двух аспектах — тоне речи и логическом ударении.</a:t>
            </a:r>
          </a:p>
        </p:txBody>
      </p:sp>
    </p:spTree>
    <p:extLst>
      <p:ext uri="{BB962C8B-B14F-4D97-AF65-F5344CB8AC3E}">
        <p14:creationId xmlns:p14="http://schemas.microsoft.com/office/powerpoint/2010/main" val="203867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34" y="309093"/>
            <a:ext cx="9980682" cy="45076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dirty="0"/>
              <a:t>Rising and falling intonation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434662"/>
          </a:xfrm>
        </p:spPr>
        <p:txBody>
          <a:bodyPr rtlCol="0"/>
          <a:lstStyle/>
          <a:p>
            <a:pPr algn="ctr" rtl="0"/>
            <a:r>
              <a:rPr lang="en-US" dirty="0" smtClean="0"/>
              <a:t>Rising intonation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034862"/>
            <a:ext cx="4919472" cy="4636394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В закрытых вопросах, на которые отвечают «да» или «нет</a:t>
            </a:r>
            <a:r>
              <a:rPr lang="ru-RU" dirty="0" smtClean="0"/>
              <a:t>»:</a:t>
            </a:r>
            <a:r>
              <a:rPr lang="en-US" dirty="0" smtClean="0"/>
              <a:t> </a:t>
            </a:r>
            <a:r>
              <a:rPr lang="ru-RU" i="1" dirty="0" err="1" smtClean="0"/>
              <a:t>Do</a:t>
            </a:r>
            <a:r>
              <a:rPr lang="ru-RU" i="1" dirty="0" smtClean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like</a:t>
            </a:r>
            <a:r>
              <a:rPr lang="ru-RU" i="1" dirty="0"/>
              <a:t> </a:t>
            </a:r>
            <a:r>
              <a:rPr lang="ru-RU" i="1" dirty="0" err="1"/>
              <a:t>reading</a:t>
            </a:r>
            <a:r>
              <a:rPr lang="ru-RU" i="1" dirty="0"/>
              <a:t> ↗</a:t>
            </a:r>
            <a:r>
              <a:rPr lang="ru-RU" i="1" dirty="0" err="1"/>
              <a:t>books</a:t>
            </a:r>
            <a:r>
              <a:rPr lang="ru-RU" i="1" dirty="0"/>
              <a:t>? </a:t>
            </a:r>
            <a:endParaRPr lang="en-US" i="1" dirty="0" smtClean="0"/>
          </a:p>
          <a:p>
            <a:r>
              <a:rPr lang="ru-RU" dirty="0" smtClean="0"/>
              <a:t>В </a:t>
            </a:r>
            <a:r>
              <a:rPr lang="ru-RU" dirty="0"/>
              <a:t>просьбе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Could</a:t>
            </a:r>
            <a:r>
              <a:rPr lang="ru-RU" i="1" dirty="0" smtClean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please</a:t>
            </a:r>
            <a:r>
              <a:rPr lang="ru-RU" i="1" dirty="0"/>
              <a:t> ↗</a:t>
            </a:r>
            <a:r>
              <a:rPr lang="ru-RU" i="1" dirty="0" err="1"/>
              <a:t>help</a:t>
            </a:r>
            <a:r>
              <a:rPr lang="ru-RU" i="1" dirty="0"/>
              <a:t> </a:t>
            </a:r>
            <a:r>
              <a:rPr lang="ru-RU" i="1" dirty="0" err="1" smtClean="0"/>
              <a:t>me</a:t>
            </a:r>
            <a:r>
              <a:rPr lang="ru-RU" i="1" dirty="0" smtClean="0"/>
              <a:t>?</a:t>
            </a:r>
            <a:endParaRPr lang="en-US" i="1" dirty="0" smtClean="0"/>
          </a:p>
          <a:p>
            <a:r>
              <a:rPr lang="en-US" dirty="0"/>
              <a:t> </a:t>
            </a:r>
            <a:r>
              <a:rPr lang="ru-RU" dirty="0" smtClean="0"/>
              <a:t>После </a:t>
            </a:r>
            <a:r>
              <a:rPr lang="ru-RU" dirty="0"/>
              <a:t>вводных слов и наречий в начале предложения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Sometimes</a:t>
            </a:r>
            <a:r>
              <a:rPr lang="ru-RU" i="1" dirty="0" smtClean="0"/>
              <a:t> </a:t>
            </a:r>
            <a:r>
              <a:rPr lang="ru-RU" i="1" dirty="0"/>
              <a:t>↗I </a:t>
            </a:r>
            <a:r>
              <a:rPr lang="ru-RU" i="1" dirty="0" err="1"/>
              <a:t>read</a:t>
            </a:r>
            <a:r>
              <a:rPr lang="ru-RU" i="1" dirty="0"/>
              <a:t> </a:t>
            </a:r>
            <a:r>
              <a:rPr lang="ru-RU" i="1" dirty="0" err="1" smtClean="0"/>
              <a:t>books</a:t>
            </a:r>
            <a:r>
              <a:rPr lang="ru-RU" i="1" dirty="0" smtClean="0"/>
              <a:t>.</a:t>
            </a:r>
            <a:endParaRPr lang="en-US" dirty="0"/>
          </a:p>
          <a:p>
            <a:r>
              <a:rPr lang="ru-RU" dirty="0" smtClean="0"/>
              <a:t>При </a:t>
            </a:r>
            <a:r>
              <a:rPr lang="ru-RU" dirty="0"/>
              <a:t>обращении к кому-либо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smtClean="0"/>
              <a:t>↗</a:t>
            </a:r>
            <a:r>
              <a:rPr lang="ru-RU" i="1" dirty="0" err="1"/>
              <a:t>Luke</a:t>
            </a:r>
            <a:r>
              <a:rPr lang="ru-RU" i="1" dirty="0"/>
              <a:t>, ↘</a:t>
            </a:r>
            <a:r>
              <a:rPr lang="ru-RU" i="1" dirty="0" err="1"/>
              <a:t>come</a:t>
            </a:r>
            <a:r>
              <a:rPr lang="ru-RU" i="1" dirty="0"/>
              <a:t> </a:t>
            </a:r>
            <a:r>
              <a:rPr lang="ru-RU" i="1" dirty="0" err="1" smtClean="0"/>
              <a:t>here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r>
              <a:rPr lang="ru-RU" dirty="0" smtClean="0"/>
              <a:t>При </a:t>
            </a:r>
            <a:r>
              <a:rPr lang="ru-RU" dirty="0"/>
              <a:t>перечислении списка (кроме последнего слова</a:t>
            </a:r>
            <a:r>
              <a:rPr lang="ru-RU" dirty="0" smtClean="0"/>
              <a:t>):</a:t>
            </a:r>
            <a:r>
              <a:rPr lang="en-US" dirty="0" smtClean="0"/>
              <a:t> </a:t>
            </a:r>
            <a:r>
              <a:rPr lang="ru-RU" i="1" dirty="0" err="1" smtClean="0"/>
              <a:t>I’m</a:t>
            </a:r>
            <a:r>
              <a:rPr lang="ru-RU" i="1" dirty="0" smtClean="0"/>
              <a:t> </a:t>
            </a:r>
            <a:r>
              <a:rPr lang="ru-RU" i="1" dirty="0" err="1"/>
              <a:t>going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buy</a:t>
            </a:r>
            <a:r>
              <a:rPr lang="ru-RU" i="1" dirty="0"/>
              <a:t> ↗</a:t>
            </a:r>
            <a:r>
              <a:rPr lang="ru-RU" i="1" dirty="0" err="1"/>
              <a:t>chocolate</a:t>
            </a:r>
            <a:r>
              <a:rPr lang="ru-RU" i="1" dirty="0"/>
              <a:t>, ↗</a:t>
            </a:r>
            <a:r>
              <a:rPr lang="ru-RU" i="1" dirty="0" err="1"/>
              <a:t>meat</a:t>
            </a:r>
            <a:r>
              <a:rPr lang="ru-RU" i="1" dirty="0"/>
              <a:t>, </a:t>
            </a:r>
            <a:r>
              <a:rPr lang="ru-RU" i="1" dirty="0" err="1"/>
              <a:t>and</a:t>
            </a:r>
            <a:r>
              <a:rPr lang="ru-RU" i="1" dirty="0"/>
              <a:t> ↘</a:t>
            </a:r>
            <a:r>
              <a:rPr lang="ru-RU" i="1" dirty="0" err="1" smtClean="0"/>
              <a:t>eggs</a:t>
            </a:r>
            <a:endParaRPr lang="en-US" i="1" dirty="0" smtClean="0"/>
          </a:p>
          <a:p>
            <a:r>
              <a:rPr lang="ru-RU" dirty="0" smtClean="0"/>
              <a:t>В </a:t>
            </a:r>
            <a:r>
              <a:rPr lang="ru-RU" dirty="0"/>
              <a:t>начале альтернативного вопроса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Do</a:t>
            </a:r>
            <a:r>
              <a:rPr lang="ru-RU" i="1" dirty="0" smtClean="0"/>
              <a:t> </a:t>
            </a:r>
            <a:r>
              <a:rPr lang="ru-RU" i="1" dirty="0" err="1"/>
              <a:t>you</a:t>
            </a:r>
            <a:r>
              <a:rPr lang="ru-RU" i="1" dirty="0"/>
              <a:t> ↗</a:t>
            </a:r>
            <a:r>
              <a:rPr lang="ru-RU" i="1" dirty="0" err="1"/>
              <a:t>work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↘</a:t>
            </a:r>
            <a:r>
              <a:rPr lang="ru-RU" i="1" dirty="0" err="1" smtClean="0"/>
              <a:t>relax</a:t>
            </a:r>
            <a:r>
              <a:rPr lang="ru-RU" i="1" dirty="0"/>
              <a:t>? </a:t>
            </a:r>
            <a:endParaRPr lang="en-US" i="1" dirty="0" smtClean="0"/>
          </a:p>
          <a:p>
            <a:r>
              <a:rPr lang="ru-RU" dirty="0" smtClean="0"/>
              <a:t>В </a:t>
            </a:r>
            <a:r>
              <a:rPr lang="ru-RU" dirty="0"/>
              <a:t>разделительном вопросе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You</a:t>
            </a:r>
            <a:r>
              <a:rPr lang="ru-RU" i="1" dirty="0" smtClean="0"/>
              <a:t> </a:t>
            </a:r>
            <a:r>
              <a:rPr lang="ru-RU" i="1" dirty="0" err="1"/>
              <a:t>are</a:t>
            </a:r>
            <a:r>
              <a:rPr lang="ru-RU" i="1" dirty="0"/>
              <a:t> a </a:t>
            </a:r>
            <a:r>
              <a:rPr lang="ru-RU" i="1" dirty="0" err="1"/>
              <a:t>teacher</a:t>
            </a:r>
            <a:r>
              <a:rPr lang="ru-RU" i="1" dirty="0"/>
              <a:t>, ↗</a:t>
            </a:r>
            <a:r>
              <a:rPr lang="ru-RU" i="1" dirty="0" err="1"/>
              <a:t>aren’t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?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292994"/>
          </a:xfrm>
        </p:spPr>
        <p:txBody>
          <a:bodyPr rtlCol="0">
            <a:noAutofit/>
          </a:bodyPr>
          <a:lstStyle/>
          <a:p>
            <a:pPr algn="ctr" rtl="0"/>
            <a:r>
              <a:rPr lang="en-US" dirty="0" smtClean="0"/>
              <a:t>Falling intonation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034862"/>
            <a:ext cx="5167298" cy="4636394"/>
          </a:xfrm>
        </p:spPr>
        <p:txBody>
          <a:bodyPr rtlCol="0">
            <a:normAutofit/>
          </a:bodyPr>
          <a:lstStyle/>
          <a:p>
            <a:r>
              <a:rPr lang="ru-RU" dirty="0"/>
              <a:t>При </a:t>
            </a:r>
            <a:r>
              <a:rPr lang="ru-RU" dirty="0" smtClean="0"/>
              <a:t>утверждении:</a:t>
            </a:r>
            <a:r>
              <a:rPr lang="en-US" dirty="0" smtClean="0"/>
              <a:t> </a:t>
            </a:r>
            <a:r>
              <a:rPr lang="ru-RU" i="1" dirty="0" smtClean="0"/>
              <a:t>I</a:t>
            </a:r>
            <a:r>
              <a:rPr lang="en-US" i="1" dirty="0" smtClean="0"/>
              <a:t> </a:t>
            </a:r>
            <a:r>
              <a:rPr lang="ru-RU" i="1" dirty="0" err="1" smtClean="0"/>
              <a:t>like</a:t>
            </a:r>
            <a:r>
              <a:rPr lang="ru-RU" i="1" dirty="0" smtClean="0"/>
              <a:t> </a:t>
            </a:r>
            <a:r>
              <a:rPr lang="ru-RU" i="1" dirty="0"/>
              <a:t>↘</a:t>
            </a:r>
            <a:r>
              <a:rPr lang="ru-RU" i="1" dirty="0" err="1"/>
              <a:t>reading</a:t>
            </a:r>
            <a:r>
              <a:rPr lang="ru-RU" i="1" dirty="0"/>
              <a:t> </a:t>
            </a:r>
            <a:r>
              <a:rPr lang="ru-RU" i="1" dirty="0" err="1"/>
              <a:t>books</a:t>
            </a:r>
            <a:r>
              <a:rPr lang="ru-RU" dirty="0"/>
              <a:t>. </a:t>
            </a:r>
            <a:endParaRPr lang="en-US" dirty="0"/>
          </a:p>
          <a:p>
            <a:r>
              <a:rPr lang="ru-RU" dirty="0"/>
              <a:t>В специальном вопросе:</a:t>
            </a:r>
            <a:r>
              <a:rPr lang="ru-RU" i="1" dirty="0"/>
              <a:t>↘</a:t>
            </a:r>
            <a:r>
              <a:rPr lang="ru-RU" i="1" dirty="0" err="1"/>
              <a:t>Where</a:t>
            </a:r>
            <a:r>
              <a:rPr lang="ru-RU" i="1" dirty="0"/>
              <a:t> </a:t>
            </a:r>
            <a:r>
              <a:rPr lang="ru-RU" i="1" dirty="0" err="1"/>
              <a:t>are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? </a:t>
            </a:r>
            <a:endParaRPr lang="en-US" i="1" dirty="0"/>
          </a:p>
          <a:p>
            <a:r>
              <a:rPr lang="ru-RU" dirty="0"/>
              <a:t>При произнесении команды или распоряжения.</a:t>
            </a:r>
            <a:r>
              <a:rPr lang="ru-RU" i="1" dirty="0"/>
              <a:t>↘</a:t>
            </a:r>
            <a:r>
              <a:rPr lang="ru-RU" i="1" dirty="0" err="1"/>
              <a:t>Help</a:t>
            </a:r>
            <a:r>
              <a:rPr lang="ru-RU" i="1" dirty="0"/>
              <a:t> </a:t>
            </a:r>
            <a:r>
              <a:rPr lang="ru-RU" i="1" dirty="0" err="1"/>
              <a:t>him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/>
              <a:t>В восклицательном предложении</a:t>
            </a:r>
            <a:r>
              <a:rPr lang="ru-RU" dirty="0" smtClean="0"/>
              <a:t>:</a:t>
            </a:r>
            <a:r>
              <a:rPr lang="en-US" dirty="0" smtClean="0"/>
              <a:t>      </a:t>
            </a:r>
            <a:r>
              <a:rPr lang="ru-RU" i="1" dirty="0" err="1" smtClean="0"/>
              <a:t>How</a:t>
            </a:r>
            <a:r>
              <a:rPr lang="ru-RU" i="1" dirty="0" smtClean="0"/>
              <a:t> </a:t>
            </a:r>
            <a:r>
              <a:rPr lang="ru-RU" i="1" dirty="0"/>
              <a:t>↘</a:t>
            </a:r>
            <a:r>
              <a:rPr lang="ru-RU" i="1" dirty="0" err="1" smtClean="0"/>
              <a:t>interesting</a:t>
            </a:r>
            <a:r>
              <a:rPr lang="en-US" i="1" dirty="0" smtClean="0"/>
              <a:t>!</a:t>
            </a:r>
          </a:p>
          <a:p>
            <a:r>
              <a:rPr lang="ru-RU" dirty="0"/>
              <a:t>Во второй части альтернативного вопроса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Is</a:t>
            </a:r>
            <a:r>
              <a:rPr lang="ru-RU" i="1" dirty="0" smtClean="0"/>
              <a:t> </a:t>
            </a:r>
            <a:r>
              <a:rPr lang="ru-RU" i="1" dirty="0" err="1"/>
              <a:t>it</a:t>
            </a:r>
            <a:r>
              <a:rPr lang="ru-RU" i="1" dirty="0"/>
              <a:t> ↗</a:t>
            </a:r>
            <a:r>
              <a:rPr lang="ru-RU" i="1" dirty="0" err="1"/>
              <a:t>Mary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↘</a:t>
            </a:r>
            <a:r>
              <a:rPr lang="ru-RU" i="1" dirty="0" err="1"/>
              <a:t>Sarah</a:t>
            </a:r>
            <a:r>
              <a:rPr lang="ru-RU" i="1" dirty="0"/>
              <a:t>? </a:t>
            </a:r>
            <a:endParaRPr lang="en-US" i="1" dirty="0"/>
          </a:p>
          <a:p>
            <a:r>
              <a:rPr lang="ru-RU" dirty="0"/>
              <a:t>В разделительном вопросе, если вы знаете на него ответ и просто уточняете информацию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i="1" dirty="0" err="1" smtClean="0"/>
              <a:t>You</a:t>
            </a:r>
            <a:r>
              <a:rPr lang="ru-RU" i="1" dirty="0" smtClean="0"/>
              <a:t> </a:t>
            </a:r>
            <a:r>
              <a:rPr lang="ru-RU" i="1" dirty="0" err="1"/>
              <a:t>haven’t</a:t>
            </a:r>
            <a:r>
              <a:rPr lang="ru-RU" i="1" dirty="0"/>
              <a:t> </a:t>
            </a:r>
            <a:r>
              <a:rPr lang="ru-RU" i="1" dirty="0" err="1"/>
              <a:t>bought</a:t>
            </a:r>
            <a:r>
              <a:rPr lang="ru-RU" i="1" dirty="0"/>
              <a:t> </a:t>
            </a:r>
            <a:r>
              <a:rPr lang="ru-RU" i="1" dirty="0" err="1"/>
              <a:t>any</a:t>
            </a:r>
            <a:r>
              <a:rPr lang="ru-RU" i="1" dirty="0"/>
              <a:t> </a:t>
            </a:r>
            <a:r>
              <a:rPr lang="ru-RU" i="1" dirty="0" err="1"/>
              <a:t>meat</a:t>
            </a:r>
            <a:r>
              <a:rPr lang="ru-RU" i="1" dirty="0"/>
              <a:t>, ↘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?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78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dirty="0"/>
              <a:t>Логическое ударение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5083935"/>
          </a:xfrm>
        </p:spPr>
        <p:txBody>
          <a:bodyPr rtlCol="0">
            <a:normAutofit/>
          </a:bodyPr>
          <a:lstStyle/>
          <a:p>
            <a:r>
              <a:rPr lang="ru-RU" sz="3200" dirty="0"/>
              <a:t>Логическое ударение — это выделение слова голосом. Логическое ударение в английском и русском языках ставится по одному принципу: слово, на котором лежит смысловая нагрузка, акцентируют голосом.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There are red </a:t>
            </a:r>
            <a:r>
              <a:rPr lang="en-US" sz="2800" i="1" dirty="0">
                <a:solidFill>
                  <a:srgbClr val="FF0000"/>
                </a:solidFill>
              </a:rPr>
              <a:t>apples </a:t>
            </a:r>
            <a:r>
              <a:rPr lang="en-US" sz="2800" i="1" dirty="0"/>
              <a:t>on the table</a:t>
            </a:r>
            <a:r>
              <a:rPr lang="en-US" sz="2800" i="1" dirty="0" smtClean="0"/>
              <a:t>. </a:t>
            </a:r>
            <a:r>
              <a:rPr lang="ru-RU" sz="2800" dirty="0"/>
              <a:t>Вы подчеркиваете, что видите яблоки, а не клубнику или персики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en-US" sz="2800" i="1" dirty="0"/>
              <a:t>There are </a:t>
            </a:r>
            <a:r>
              <a:rPr lang="en-US" sz="2800" i="1" dirty="0">
                <a:solidFill>
                  <a:srgbClr val="FF0000"/>
                </a:solidFill>
              </a:rPr>
              <a:t>red </a:t>
            </a:r>
            <a:r>
              <a:rPr lang="en-US" sz="2800" i="1" dirty="0"/>
              <a:t>apples on the table. </a:t>
            </a:r>
            <a:r>
              <a:rPr lang="ru-RU" sz="2800" dirty="0" smtClean="0"/>
              <a:t>Акцент </a:t>
            </a:r>
            <a:r>
              <a:rPr lang="ru-RU" sz="2800" dirty="0"/>
              <a:t>на цвете яблок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en-US" sz="2800" i="1" dirty="0"/>
              <a:t>There are red apples </a:t>
            </a:r>
            <a:r>
              <a:rPr lang="en-US" sz="2800" i="1" dirty="0">
                <a:solidFill>
                  <a:srgbClr val="FF0000"/>
                </a:solidFill>
              </a:rPr>
              <a:t>on the table.</a:t>
            </a:r>
            <a:r>
              <a:rPr lang="en-US" sz="2800" i="1" dirty="0"/>
              <a:t> </a:t>
            </a:r>
            <a:r>
              <a:rPr lang="ru-RU" sz="2800" dirty="0" smtClean="0"/>
              <a:t>Вы </a:t>
            </a:r>
            <a:r>
              <a:rPr lang="ru-RU" sz="2800" dirty="0"/>
              <a:t>обращаете внимание на то, что видите яблоки на столе, а не на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282046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000" dirty="0" smtClean="0"/>
              <a:t>Advice to our students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965601" cy="4571999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Говорите и читайте </a:t>
            </a:r>
            <a:r>
              <a:rPr lang="ru-RU" sz="3600" dirty="0" smtClean="0"/>
              <a:t>вслух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Слушайте свою речь и сравниваете с </a:t>
            </a:r>
            <a:r>
              <a:rPr lang="ru-RU" sz="3600" dirty="0" smtClean="0"/>
              <a:t>оригиналом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Слушайте аудиокниги и подкасты на английском — повторяйте за ведущим.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21" y="3528811"/>
            <a:ext cx="5002880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/>
              <a:t>Зачем нужно хорошее произношение?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1369" y="1587321"/>
            <a:ext cx="6875708" cy="4916510"/>
          </a:xfrm>
        </p:spPr>
        <p:txBody>
          <a:bodyPr>
            <a:noAutofit/>
          </a:bodyPr>
          <a:lstStyle/>
          <a:p>
            <a:r>
              <a:rPr lang="ru-RU" sz="3600" dirty="0"/>
              <a:t>Ученикам с проблемами в произношении сложно идентифицировать части слова, а также разделять между графемами и фонемами. Так они не замечают знаки препинания, не соблюдают интонацию и не понимают смысл текста.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7" y="1329723"/>
            <a:ext cx="4387403" cy="3145685"/>
          </a:xfrm>
          <a:prstGeom prst="rect">
            <a:avLst/>
          </a:prstGeom>
        </p:spPr>
      </p:pic>
      <p:pic>
        <p:nvPicPr>
          <p:cNvPr id="3076" name="Picture 4" descr="Factors Influencing English Pronunciation Learning and Suggestions for  Pronunciation Teaching – Cambodian Education F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7" y="4717208"/>
            <a:ext cx="4387403" cy="21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Handy reading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245" y="1352282"/>
            <a:ext cx="6748529" cy="5366264"/>
          </a:xfrm>
        </p:spPr>
        <p:txBody>
          <a:bodyPr rtlCol="0">
            <a:normAutofit/>
          </a:bodyPr>
          <a:lstStyle/>
          <a:p>
            <a:r>
              <a:rPr lang="en-US" sz="2400" b="1" dirty="0"/>
              <a:t>Read aloud to </a:t>
            </a:r>
            <a:r>
              <a:rPr lang="en-US" sz="2400" b="1" dirty="0" smtClean="0"/>
              <a:t>students</a:t>
            </a:r>
          </a:p>
          <a:p>
            <a:r>
              <a:rPr lang="en-US" sz="2400" b="1" dirty="0" smtClean="0"/>
              <a:t>Provide </a:t>
            </a:r>
            <a:r>
              <a:rPr lang="en-US" sz="2400" b="1" dirty="0"/>
              <a:t>opportunities for students to read, write and talk about </a:t>
            </a:r>
            <a:r>
              <a:rPr lang="en-US" sz="2400" b="1" dirty="0" smtClean="0"/>
              <a:t>texts</a:t>
            </a:r>
          </a:p>
          <a:p>
            <a:r>
              <a:rPr lang="en-US" sz="2400" b="1" dirty="0" smtClean="0"/>
              <a:t>Read </a:t>
            </a:r>
            <a:r>
              <a:rPr lang="en-US" sz="2400" b="1" dirty="0"/>
              <a:t>texts repeatedly to support </a:t>
            </a:r>
            <a:r>
              <a:rPr lang="en-US" sz="2400" b="1" dirty="0" smtClean="0"/>
              <a:t>fluency</a:t>
            </a:r>
          </a:p>
          <a:p>
            <a:r>
              <a:rPr lang="en-US" sz="2400" b="1" dirty="0" smtClean="0"/>
              <a:t>Teach </a:t>
            </a:r>
            <a:r>
              <a:rPr lang="en-US" sz="2400" b="1" dirty="0"/>
              <a:t>children the tools to figure out words they don’t </a:t>
            </a:r>
            <a:r>
              <a:rPr lang="en-US" sz="2400" b="1" dirty="0" smtClean="0"/>
              <a:t>know</a:t>
            </a:r>
          </a:p>
          <a:p>
            <a:r>
              <a:rPr lang="en-US" sz="2400" b="1" dirty="0" smtClean="0"/>
              <a:t>Provide </a:t>
            </a:r>
            <a:r>
              <a:rPr lang="en-US" sz="2400" b="1" dirty="0"/>
              <a:t>time for studying spoken language, including vocabulary and </a:t>
            </a:r>
            <a:r>
              <a:rPr lang="en-US" sz="2400" b="1" dirty="0" smtClean="0"/>
              <a:t>spelling</a:t>
            </a:r>
          </a:p>
          <a:p>
            <a:r>
              <a:rPr lang="en-US" sz="2400" b="1" dirty="0" smtClean="0"/>
              <a:t>Use </a:t>
            </a:r>
            <a:r>
              <a:rPr lang="en-US" sz="2400" b="1" dirty="0"/>
              <a:t>prior knowledge to make </a:t>
            </a:r>
            <a:r>
              <a:rPr lang="en-US" sz="2400" b="1" dirty="0" smtClean="0"/>
              <a:t>connections</a:t>
            </a:r>
          </a:p>
          <a:p>
            <a:r>
              <a:rPr lang="en-US" sz="2400" b="1" dirty="0" smtClean="0"/>
              <a:t>Predict Visualize Summarize</a:t>
            </a:r>
          </a:p>
          <a:p>
            <a:r>
              <a:rPr lang="en-US" sz="2400" b="1" dirty="0" smtClean="0"/>
              <a:t>Teach </a:t>
            </a:r>
            <a:r>
              <a:rPr lang="en-US" sz="2400" b="1" dirty="0"/>
              <a:t>critical thinking skills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00" y="1700011"/>
            <a:ext cx="4736107" cy="50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Decoding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r>
              <a:rPr lang="en-US" sz="2800" dirty="0"/>
              <a:t>Recognize the letters in the word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Retrieve </a:t>
            </a:r>
            <a:r>
              <a:rPr lang="en-US" sz="2800" dirty="0"/>
              <a:t>the sound for each letter in sequence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Hold </a:t>
            </a:r>
            <a:r>
              <a:rPr lang="en-US" sz="2800" dirty="0"/>
              <a:t>these sounds in working memory in sequence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Blend </a:t>
            </a:r>
            <a:r>
              <a:rPr lang="en-US" sz="2800" dirty="0"/>
              <a:t>these sounds together to determine the word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Retrieve </a:t>
            </a:r>
            <a:r>
              <a:rPr lang="en-US" sz="2800" dirty="0"/>
              <a:t>the meaning of the word.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It is a foundational reading skill that uses phonetics to understand meaning</a:t>
            </a:r>
            <a:r>
              <a:rPr lang="en-US" sz="2800" dirty="0" smtClean="0"/>
              <a:t>.</a:t>
            </a:r>
          </a:p>
          <a:p>
            <a:r>
              <a:rPr lang="en-US" dirty="0" err="1" smtClean="0"/>
              <a:t>Exemple</a:t>
            </a:r>
            <a:endParaRPr lang="en-US" dirty="0" smtClean="0"/>
          </a:p>
          <a:p>
            <a:r>
              <a:rPr lang="ru-RU" sz="2800" dirty="0"/>
              <a:t>Ученики вспоминают как звучат буквы в разные </a:t>
            </a:r>
            <a:r>
              <a:rPr lang="ru-RU" sz="2800" dirty="0" err="1"/>
              <a:t>окружнoсти</a:t>
            </a:r>
            <a:r>
              <a:rPr lang="ru-RU" sz="2800" dirty="0"/>
              <a:t>: </a:t>
            </a:r>
            <a:endParaRPr lang="en-US" sz="2800" dirty="0" smtClean="0"/>
          </a:p>
          <a:p>
            <a:r>
              <a:rPr lang="ru-RU" sz="2800" dirty="0" smtClean="0"/>
              <a:t>C </a:t>
            </a:r>
            <a:r>
              <a:rPr lang="ru-RU" sz="2800" dirty="0"/>
              <a:t>+ -e, -i, -y</a:t>
            </a:r>
          </a:p>
        </p:txBody>
      </p:sp>
    </p:spTree>
    <p:extLst>
      <p:ext uri="{BB962C8B-B14F-4D97-AF65-F5344CB8AC3E}">
        <p14:creationId xmlns:p14="http://schemas.microsoft.com/office/powerpoint/2010/main" val="429178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836</Words>
  <Application>Microsoft Office PowerPoint</Application>
  <PresentationFormat>Широкоэкранный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Научная литература 16 х 9</vt:lpstr>
      <vt:lpstr>Отработка чтения сложных слов и английской интонации.  Приём  “Shadow reading”  Задание 1 раздел 5</vt:lpstr>
      <vt:lpstr>Интонация английского языка отличается от русской</vt:lpstr>
      <vt:lpstr>Интонация</vt:lpstr>
      <vt:lpstr>Rising and falling intonation</vt:lpstr>
      <vt:lpstr>Логическое ударение</vt:lpstr>
      <vt:lpstr>Advice to our students</vt:lpstr>
      <vt:lpstr>Зачем нужно хорошее произношение?</vt:lpstr>
      <vt:lpstr>Handy reading</vt:lpstr>
      <vt:lpstr>Decoding</vt:lpstr>
      <vt:lpstr>Schema=your background knowledge</vt:lpstr>
      <vt:lpstr>SHADOW READING (Alexander Argüelles)</vt:lpstr>
      <vt:lpstr>Practice</vt:lpstr>
      <vt:lpstr>I appreciate your consideration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2023-01-31T16:13:31Z</dcterms:created>
  <dcterms:modified xsi:type="dcterms:W3CDTF">2023-01-31T18:35:45Z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