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9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56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>
        <p:scale>
          <a:sx n="79" d="100"/>
          <a:sy n="79" d="100"/>
        </p:scale>
        <p:origin x="-57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ege/dlya-predmetnyh-komissiy-subektov-rf/2023/angl_yaz_uch_mr_ege_202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3336" y="2292094"/>
            <a:ext cx="7624292" cy="2219691"/>
          </a:xfrm>
        </p:spPr>
        <p:txBody>
          <a:bodyPr rtlCol="0" anchor="ctr"/>
          <a:lstStyle/>
          <a:p>
            <a:pPr algn="ctr" rtl="0"/>
            <a:r>
              <a:rPr lang="ru-RU" dirty="0" smtClean="0"/>
              <a:t>Условный диалог-расспрос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3200" dirty="0" smtClean="0"/>
              <a:t>Раздел 5 ГОВОРЕНИЕ</a:t>
            </a:r>
            <a:endParaRPr lang="ru-RU" sz="320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7482625" y="1310656"/>
            <a:ext cx="4378818" cy="4034076"/>
          </a:xfrm>
        </p:spPr>
      </p:sp>
      <p:pic>
        <p:nvPicPr>
          <p:cNvPr id="1026" name="Picture 2" descr="Job Interview Icon Stock Illustration - Download Image Now - Icon,  Discussion, Meeting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71" y="1307687"/>
            <a:ext cx="4507272" cy="42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2 базового уровня сложности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600200"/>
            <a:ext cx="11320529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Условный </a:t>
            </a:r>
            <a:r>
              <a:rPr lang="ru-RU" sz="2400" dirty="0"/>
              <a:t>диалог-расспрос с опорой на вербальную ситуацию и фотографию (картинку) – проверяет следующие умения диалогической речи: </a:t>
            </a:r>
            <a:endParaRPr lang="ru-RU" sz="2400" dirty="0" smtClean="0"/>
          </a:p>
          <a:p>
            <a:r>
              <a:rPr lang="ru-RU" sz="2400" dirty="0" smtClean="0"/>
              <a:t>осуществлять </a:t>
            </a:r>
            <a:r>
              <a:rPr lang="ru-RU" sz="2400" dirty="0"/>
              <a:t>запрос информации; </a:t>
            </a:r>
            <a:endParaRPr lang="ru-RU" sz="2400" dirty="0" smtClean="0"/>
          </a:p>
          <a:p>
            <a:r>
              <a:rPr lang="ru-RU" sz="2400" dirty="0" smtClean="0"/>
              <a:t>обращаться </a:t>
            </a:r>
            <a:r>
              <a:rPr lang="ru-RU" sz="2400" dirty="0"/>
              <a:t>за разъяснениями; </a:t>
            </a:r>
            <a:endParaRPr lang="ru-RU" sz="2400" dirty="0" smtClean="0"/>
          </a:p>
          <a:p>
            <a:r>
              <a:rPr lang="ru-RU" sz="2400" dirty="0" smtClean="0"/>
              <a:t>точно </a:t>
            </a:r>
            <a:r>
              <a:rPr lang="ru-RU" sz="2400" dirty="0"/>
              <a:t>и правильно употреблять языковые средства оформления высказывания. Выполнение данного задания оценивается </a:t>
            </a:r>
            <a:r>
              <a:rPr lang="ru-RU" sz="2400" i="1" dirty="0"/>
              <a:t>холистически.</a:t>
            </a:r>
            <a:r>
              <a:rPr lang="ru-RU" sz="2400" dirty="0"/>
              <a:t> Экзаменуемый должен задать четыре вопроса, каждый из которых оценивается по шкале 0–1 баллов. Если вопрос задан, возможные языковые погрешности не затрудняют восприятия, коммуникация состоялась, то выставляется 1 балл. Если вопрос </a:t>
            </a:r>
            <a:r>
              <a:rPr lang="ru-RU" sz="2400" dirty="0">
                <a:solidFill>
                  <a:srgbClr val="FF0000"/>
                </a:solidFill>
              </a:rPr>
              <a:t>не задан или задан с ошибками, искажающими его содержание, произошёл сбой коммуникации, то выставляется 0 баллов.</a:t>
            </a:r>
            <a:r>
              <a:rPr lang="ru-RU" sz="2400" dirty="0"/>
              <a:t> Максимально за правильное выполнение этого задания экзаменуемый может получить 4 балла.</a:t>
            </a:r>
          </a:p>
        </p:txBody>
      </p:sp>
    </p:spTree>
    <p:extLst>
      <p:ext uri="{BB962C8B-B14F-4D97-AF65-F5344CB8AC3E}">
        <p14:creationId xmlns:p14="http://schemas.microsoft.com/office/powerpoint/2010/main" val="22831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Коммуникативная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Коммуникативная ситуация запроса информации в задании предлагает непосредственное общение </a:t>
            </a:r>
            <a:r>
              <a:rPr lang="ru-RU" sz="3600" i="1" dirty="0"/>
              <a:t>(“</a:t>
            </a:r>
            <a:r>
              <a:rPr lang="ru-RU" sz="3600" i="1" dirty="0" err="1"/>
              <a:t>you’d</a:t>
            </a:r>
            <a:r>
              <a:rPr lang="ru-RU" sz="3600" i="1" dirty="0"/>
              <a:t> </a:t>
            </a:r>
            <a:r>
              <a:rPr lang="ru-RU" sz="3600" i="1" dirty="0" err="1"/>
              <a:t>like</a:t>
            </a:r>
            <a:r>
              <a:rPr lang="ru-RU" sz="3600" i="1" dirty="0"/>
              <a:t> </a:t>
            </a:r>
            <a:r>
              <a:rPr lang="ru-RU" sz="3600" i="1" dirty="0" err="1"/>
              <a:t>to</a:t>
            </a:r>
            <a:r>
              <a:rPr lang="ru-RU" sz="3600" i="1" dirty="0"/>
              <a:t> </a:t>
            </a:r>
            <a:r>
              <a:rPr lang="ru-RU" sz="3600" i="1" dirty="0" err="1"/>
              <a:t>get</a:t>
            </a:r>
            <a:r>
              <a:rPr lang="ru-RU" sz="3600" i="1" dirty="0"/>
              <a:t> </a:t>
            </a:r>
            <a:r>
              <a:rPr lang="ru-RU" sz="3600" i="1" dirty="0" err="1"/>
              <a:t>more</a:t>
            </a:r>
            <a:r>
              <a:rPr lang="ru-RU" sz="3600" i="1" dirty="0"/>
              <a:t> </a:t>
            </a:r>
            <a:r>
              <a:rPr lang="ru-RU" sz="3600" i="1" dirty="0" err="1"/>
              <a:t>information</a:t>
            </a:r>
            <a:r>
              <a:rPr lang="ru-RU" sz="3600" i="1" dirty="0"/>
              <a:t>…”</a:t>
            </a:r>
            <a:r>
              <a:rPr lang="ru-RU" sz="3600" dirty="0"/>
              <a:t>). Диалог носит </a:t>
            </a:r>
            <a:r>
              <a:rPr lang="ru-RU" sz="3600" i="1" dirty="0"/>
              <a:t>условный</a:t>
            </a:r>
            <a:r>
              <a:rPr lang="ru-RU" sz="3600" dirty="0"/>
              <a:t> характер: от экзаменуемого требуется ТОЛЬКО задать </a:t>
            </a:r>
            <a:r>
              <a:rPr lang="ru-RU" sz="3600" i="1" dirty="0"/>
              <a:t>4 прямых вопроса </a:t>
            </a:r>
            <a:r>
              <a:rPr lang="ru-RU" sz="3600" dirty="0"/>
              <a:t>по указанным содержательным аспектам. </a:t>
            </a:r>
            <a:endParaRPr lang="ru-RU" sz="3600" dirty="0" smtClean="0"/>
          </a:p>
          <a:p>
            <a:r>
              <a:rPr lang="ru-RU" sz="3600" dirty="0" smtClean="0"/>
              <a:t>Этикетный </a:t>
            </a:r>
            <a:r>
              <a:rPr lang="ru-RU" sz="3600" dirty="0"/>
              <a:t>диалог не включён в задание. </a:t>
            </a:r>
          </a:p>
        </p:txBody>
      </p:sp>
    </p:spTree>
    <p:extLst>
      <p:ext uri="{BB962C8B-B14F-4D97-AF65-F5344CB8AC3E}">
        <p14:creationId xmlns:p14="http://schemas.microsoft.com/office/powerpoint/2010/main" val="9286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Таблица 1.5. Критерии оценивания выполнения задания 2 (максимум – 4 балла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52282"/>
            <a:ext cx="9982200" cy="386366"/>
          </a:xfrm>
        </p:spPr>
        <p:txBody>
          <a:bodyPr/>
          <a:lstStyle/>
          <a:p>
            <a:pPr algn="ctr"/>
            <a:r>
              <a:rPr lang="ru-RU" dirty="0"/>
              <a:t>Оценивается отдельно каждый из 4 задаваемых вопросов 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27525"/>
              </p:ext>
            </p:extLst>
          </p:nvPr>
        </p:nvGraphicFramePr>
        <p:xfrm>
          <a:off x="128789" y="1839311"/>
          <a:ext cx="11771289" cy="492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14">
                  <a:extLst>
                    <a:ext uri="{9D8B030D-6E8A-4147-A177-3AD203B41FA5}">
                      <a16:colId xmlns:a16="http://schemas.microsoft.com/office/drawing/2014/main" xmlns="" val="3135201449"/>
                    </a:ext>
                  </a:extLst>
                </a:gridCol>
                <a:gridCol w="4598612">
                  <a:extLst>
                    <a:ext uri="{9D8B030D-6E8A-4147-A177-3AD203B41FA5}">
                      <a16:colId xmlns:a16="http://schemas.microsoft.com/office/drawing/2014/main" xmlns="" val="4279484529"/>
                    </a:ext>
                  </a:extLst>
                </a:gridCol>
                <a:gridCol w="5321663">
                  <a:extLst>
                    <a:ext uri="{9D8B030D-6E8A-4147-A177-3AD203B41FA5}">
                      <a16:colId xmlns:a16="http://schemas.microsoft.com/office/drawing/2014/main" xmlns="" val="1659063065"/>
                    </a:ext>
                  </a:extLst>
                </a:gridCol>
              </a:tblGrid>
              <a:tr h="35805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3196108"/>
                  </a:ext>
                </a:extLst>
              </a:tr>
              <a:tr h="4564047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ru-RU" sz="2800" dirty="0" smtClean="0"/>
                        <a:t>Вопросы 1–4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Вопрос по содержанию отвечает поставленной задаче; имеет правильную грамматическую форму прямого вопроса; возможные фонетические и лексические погрешности не затрудняют восприятия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Вопрос не задан, или заданный вопрос по содержанию не отвечает поставленной задаче И/ИЛИ не имеет правильной грамматической формы прямого вопроса И/ИЛИ фонетические и лексические ошибки препятствуют коммуникации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728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значит «отвечает поставленной коммуникативной задаче»?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Запрос информации осуществлён и соответствует коммуникативной установке, данной в задании, </a:t>
            </a:r>
            <a:endParaRPr lang="ru-RU" sz="3600" dirty="0" smtClean="0"/>
          </a:p>
          <a:p>
            <a:r>
              <a:rPr lang="ru-RU" sz="3600" dirty="0" smtClean="0"/>
              <a:t>употреблённая </a:t>
            </a:r>
            <a:r>
              <a:rPr lang="ru-RU" sz="3600" dirty="0"/>
              <a:t>лексика, грамматические средства и фонетические погрешности не искажают смысл высказывания.</a:t>
            </a:r>
          </a:p>
        </p:txBody>
      </p:sp>
    </p:spTree>
    <p:extLst>
      <p:ext uri="{BB962C8B-B14F-4D97-AF65-F5344CB8AC3E}">
        <p14:creationId xmlns:p14="http://schemas.microsoft.com/office/powerpoint/2010/main" val="39951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значит «правильная грамматическая форма прямого вопроса?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83923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порядок слов в вопросе, нужная видовременная форма глагола.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должен соответствовать содержанию плана, т.е. установке.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ошибки в артиклях, предлогах (если они не меняют смысл высказывания).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начинающийся с вежливого оборота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только, если за ним следует полный/развёрнутый косвенный вопрос с соответствующим порядком слов, т.е.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situated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мы рассматриваем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прямой вопрос «Не могли бы вы сказать?..»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грамматической нормой экзаменуемый демонстрирует, используя в продолжение прямого вопроса придаточное (косвенный вопрос). Если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придаточном предложении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вопросительный 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situated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это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грамматическая ошибка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Сокращённые вопросы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“What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и вопросы-просьбы типа “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52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73806"/>
          </a:xfrm>
        </p:spPr>
        <p:txBody>
          <a:bodyPr/>
          <a:lstStyle/>
          <a:p>
            <a:r>
              <a:rPr lang="ru-RU" dirty="0"/>
              <a:t>Что значит «возможные фонетические погрешности»?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Любые </a:t>
            </a:r>
            <a:r>
              <a:rPr lang="ru-RU" dirty="0"/>
              <a:t>фонетические </a:t>
            </a:r>
            <a:r>
              <a:rPr lang="ru-RU" dirty="0" smtClean="0"/>
              <a:t>ошибки, </a:t>
            </a:r>
            <a:r>
              <a:rPr lang="ru-RU" i="1" dirty="0"/>
              <a:t>не затрудняющие восприятие смысла высказывания</a:t>
            </a:r>
            <a:r>
              <a:rPr lang="ru-RU" dirty="0"/>
              <a:t>. Необходимо, чтобы интонация соответствовала типу вопроса (общий, специальный и т.п</a:t>
            </a:r>
            <a:r>
              <a:rPr lang="ru-RU" dirty="0" smtClean="0"/>
              <a:t>.).</a:t>
            </a:r>
          </a:p>
          <a:p>
            <a:pPr marL="0" indent="0">
              <a:buNone/>
            </a:pPr>
            <a:r>
              <a:rPr lang="ru-RU" dirty="0" smtClean="0"/>
              <a:t>Фонетические </a:t>
            </a:r>
            <a:r>
              <a:rPr lang="ru-RU" dirty="0"/>
              <a:t>ошибки, </a:t>
            </a:r>
            <a:r>
              <a:rPr lang="ru-RU" i="1" u="sng" dirty="0"/>
              <a:t>искажающие </a:t>
            </a:r>
            <a:r>
              <a:rPr lang="ru-RU" i="1" u="sng" dirty="0" smtClean="0"/>
              <a:t>смысл: </a:t>
            </a:r>
          </a:p>
          <a:p>
            <a:r>
              <a:rPr lang="ru-RU" dirty="0"/>
              <a:t>н</a:t>
            </a:r>
            <a:r>
              <a:rPr lang="ru-RU" dirty="0" smtClean="0"/>
              <a:t>еправильное </a:t>
            </a:r>
            <a:r>
              <a:rPr lang="ru-RU" dirty="0"/>
              <a:t>произношение звука (замена фонемы) приводит к искажению смысла, если пара слов различается именно на его основе, например: </a:t>
            </a:r>
            <a:r>
              <a:rPr lang="ru-RU" dirty="0" err="1"/>
              <a:t>live</a:t>
            </a:r>
            <a:r>
              <a:rPr lang="ru-RU" dirty="0"/>
              <a:t> – </a:t>
            </a:r>
            <a:r>
              <a:rPr lang="ru-RU" dirty="0" err="1"/>
              <a:t>leave</a:t>
            </a:r>
            <a:r>
              <a:rPr lang="ru-RU" dirty="0"/>
              <a:t>, </a:t>
            </a:r>
            <a:r>
              <a:rPr lang="ru-RU" dirty="0" err="1"/>
              <a:t>cut</a:t>
            </a:r>
            <a:r>
              <a:rPr lang="ru-RU" dirty="0"/>
              <a:t> – </a:t>
            </a:r>
            <a:r>
              <a:rPr lang="ru-RU" dirty="0" err="1"/>
              <a:t>cart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слово становится неузнаваемым из-за его неправильного произношения, например, </a:t>
            </a:r>
            <a:r>
              <a:rPr lang="ru-RU" i="1" dirty="0" err="1"/>
              <a:t>put</a:t>
            </a:r>
            <a:r>
              <a:rPr lang="ru-RU" i="1" dirty="0"/>
              <a:t> </a:t>
            </a:r>
            <a:r>
              <a:rPr lang="ru-RU" dirty="0"/>
              <a:t>произносится с тем же звуком, что </a:t>
            </a:r>
            <a:r>
              <a:rPr lang="ru-RU" i="1" dirty="0" err="1"/>
              <a:t>cut</a:t>
            </a:r>
            <a:r>
              <a:rPr lang="ru-RU" i="1" dirty="0"/>
              <a:t> </a:t>
            </a:r>
            <a:r>
              <a:rPr lang="ru-RU" dirty="0"/>
              <a:t>или слово </a:t>
            </a:r>
            <a:r>
              <a:rPr lang="ru-RU" i="1" dirty="0" err="1"/>
              <a:t>science</a:t>
            </a:r>
            <a:r>
              <a:rPr lang="ru-RU" i="1" dirty="0"/>
              <a:t> </a:t>
            </a:r>
            <a:r>
              <a:rPr lang="ru-RU" dirty="0"/>
              <a:t>– с двумя согласными в начале.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под фонетическими ошибками, искажающими смысл, понимаются ошибки, которые приводят к </a:t>
            </a:r>
            <a:r>
              <a:rPr lang="ru-RU" i="1" dirty="0"/>
              <a:t>сбою в коммуникации</a:t>
            </a:r>
            <a:r>
              <a:rPr lang="ru-RU" dirty="0"/>
              <a:t>. Фонетические ошибки, искажающие смысл, могут быть и на сверхсегментном уровне, например, </a:t>
            </a:r>
            <a:r>
              <a:rPr lang="ru-RU" i="1" dirty="0"/>
              <a:t>неверная расстановка пауз,</a:t>
            </a:r>
            <a:r>
              <a:rPr lang="ru-RU" dirty="0"/>
              <a:t> искажающая смысл высказывания (как, например, </a:t>
            </a:r>
            <a:r>
              <a:rPr lang="ru-RU" dirty="0" err="1"/>
              <a:t>паузация</a:t>
            </a:r>
            <a:r>
              <a:rPr lang="ru-RU" dirty="0"/>
              <a:t> в русском предложении «Казнить нельзя помиловать»).</a:t>
            </a:r>
          </a:p>
        </p:txBody>
      </p:sp>
    </p:spTree>
    <p:extLst>
      <p:ext uri="{BB962C8B-B14F-4D97-AF65-F5344CB8AC3E}">
        <p14:creationId xmlns:p14="http://schemas.microsoft.com/office/powerpoint/2010/main" val="5732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Наиболее типичные ошибки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коммуникативное </a:t>
            </a:r>
            <a:r>
              <a:rPr lang="ru-RU" dirty="0"/>
              <a:t>задание не понято, </a:t>
            </a:r>
            <a:r>
              <a:rPr lang="ru-RU" dirty="0" smtClean="0"/>
              <a:t>вместо </a:t>
            </a:r>
            <a:r>
              <a:rPr lang="ru-RU" dirty="0"/>
              <a:t>вопросов экзаменуемый создает монологическое высказывание; </a:t>
            </a:r>
            <a:endParaRPr lang="en-US" dirty="0" smtClean="0"/>
          </a:p>
          <a:p>
            <a:r>
              <a:rPr lang="ru-RU" dirty="0" smtClean="0"/>
              <a:t>вопросы </a:t>
            </a:r>
            <a:r>
              <a:rPr lang="ru-RU" dirty="0"/>
              <a:t>заданы не по всем указанным в задании пунктам; </a:t>
            </a:r>
            <a:endParaRPr lang="en-US" dirty="0" smtClean="0"/>
          </a:p>
          <a:p>
            <a:r>
              <a:rPr lang="ru-RU" dirty="0" smtClean="0"/>
              <a:t>порядок </a:t>
            </a:r>
            <a:r>
              <a:rPr lang="ru-RU" dirty="0"/>
              <a:t>слов прямого вопроса не соблюдается; </a:t>
            </a:r>
            <a:endParaRPr lang="en-US" dirty="0" smtClean="0"/>
          </a:p>
          <a:p>
            <a:r>
              <a:rPr lang="ru-RU" dirty="0" smtClean="0"/>
              <a:t>интонация </a:t>
            </a:r>
            <a:r>
              <a:rPr lang="ru-RU" dirty="0"/>
              <a:t>не соответствует выбранному типу вопроса.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Экзаменуемые </a:t>
            </a:r>
            <a:r>
              <a:rPr lang="ru-RU" dirty="0"/>
              <a:t>иногда произносят один и тот же вопрос с разной грамматической структурой, надеясь, что один из предложенных вариантов – правильный. В этом случае оценивается последний произнесённый учащимся вопрос, не имеет значения, правильный он или неправильный. Иногда задаются бессмысленные вопросы, например: </a:t>
            </a:r>
            <a:r>
              <a:rPr lang="ru-RU" i="1" dirty="0"/>
              <a:t>“</a:t>
            </a:r>
            <a:r>
              <a:rPr lang="ru-RU" i="1" dirty="0" err="1"/>
              <a:t>How</a:t>
            </a:r>
            <a:r>
              <a:rPr lang="ru-RU" i="1" dirty="0"/>
              <a:t> </a:t>
            </a:r>
            <a:r>
              <a:rPr lang="ru-RU" i="1" dirty="0" err="1"/>
              <a:t>much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price</a:t>
            </a:r>
            <a:r>
              <a:rPr lang="ru-RU" i="1" dirty="0"/>
              <a:t>?”, “</a:t>
            </a:r>
            <a:r>
              <a:rPr lang="ru-RU" i="1" dirty="0" err="1"/>
              <a:t>Where</a:t>
            </a:r>
            <a:r>
              <a:rPr lang="ru-RU" i="1" dirty="0"/>
              <a:t> </a:t>
            </a:r>
            <a:r>
              <a:rPr lang="ru-RU" i="1" dirty="0" err="1"/>
              <a:t>is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location</a:t>
            </a:r>
            <a:r>
              <a:rPr lang="ru-RU" i="1" dirty="0"/>
              <a:t>?”, “</a:t>
            </a:r>
            <a:r>
              <a:rPr lang="ru-RU" i="1" dirty="0" err="1"/>
              <a:t>How</a:t>
            </a:r>
            <a:r>
              <a:rPr lang="ru-RU" i="1" dirty="0"/>
              <a:t> </a:t>
            </a:r>
            <a:r>
              <a:rPr lang="ru-RU" i="1" dirty="0" err="1"/>
              <a:t>long</a:t>
            </a:r>
            <a:r>
              <a:rPr lang="ru-RU" i="1" dirty="0"/>
              <a:t> </a:t>
            </a:r>
            <a:r>
              <a:rPr lang="ru-RU" i="1" dirty="0" err="1"/>
              <a:t>are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opening</a:t>
            </a:r>
            <a:r>
              <a:rPr lang="ru-RU" i="1" dirty="0"/>
              <a:t> </a:t>
            </a:r>
            <a:r>
              <a:rPr lang="ru-RU" i="1" dirty="0" err="1"/>
              <a:t>hours</a:t>
            </a:r>
            <a:r>
              <a:rPr lang="ru-RU" i="1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6008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99" y="1600200"/>
            <a:ext cx="10447449" cy="4572000"/>
          </a:xfrm>
        </p:spPr>
        <p:txBody>
          <a:bodyPr>
            <a:noAutofit/>
          </a:bodyPr>
          <a:lstStyle/>
          <a:p>
            <a:r>
              <a:rPr lang="ru-RU" sz="2400" dirty="0"/>
              <a:t>Ещё одной довольно частой ошибкой в задании 2 является использование местоимения </a:t>
            </a:r>
            <a:r>
              <a:rPr lang="ru-RU" sz="2400" i="1" dirty="0" err="1"/>
              <a:t>it</a:t>
            </a:r>
            <a:r>
              <a:rPr lang="ru-RU" sz="2400" i="1" dirty="0"/>
              <a:t> </a:t>
            </a:r>
            <a:r>
              <a:rPr lang="ru-RU" sz="2400" dirty="0"/>
              <a:t>в первом вопросе вместо названия предмета/задания и т.д., так что непонятно, о чём идёт речь. Например, в первом пункте давалось слово ‘</a:t>
            </a:r>
            <a:r>
              <a:rPr lang="ru-RU" sz="2400" i="1" dirty="0" err="1"/>
              <a:t>location</a:t>
            </a:r>
            <a:r>
              <a:rPr lang="ru-RU" sz="2400" dirty="0"/>
              <a:t>’. Необходимо было спросить, где находится турагентство. Школьники спрашивали: </a:t>
            </a:r>
            <a:r>
              <a:rPr lang="ru-RU" sz="2400" i="1" dirty="0"/>
              <a:t>“</a:t>
            </a:r>
            <a:r>
              <a:rPr lang="ru-RU" sz="2400" i="1" dirty="0" err="1"/>
              <a:t>Where</a:t>
            </a:r>
            <a:r>
              <a:rPr lang="ru-RU" sz="2400" i="1" dirty="0"/>
              <a:t> </a:t>
            </a:r>
            <a:r>
              <a:rPr lang="ru-RU" sz="2400" i="1" dirty="0" err="1"/>
              <a:t>is</a:t>
            </a:r>
            <a:r>
              <a:rPr lang="ru-RU" sz="2400" i="1" dirty="0"/>
              <a:t> </a:t>
            </a:r>
            <a:r>
              <a:rPr lang="ru-RU" sz="2400" i="1" dirty="0" err="1"/>
              <a:t>it</a:t>
            </a:r>
            <a:r>
              <a:rPr lang="ru-RU" sz="2400" i="1" dirty="0"/>
              <a:t> </a:t>
            </a:r>
            <a:r>
              <a:rPr lang="ru-RU" sz="2400" i="1" dirty="0" err="1"/>
              <a:t>located</a:t>
            </a:r>
            <a:r>
              <a:rPr lang="ru-RU" sz="2400" i="1" dirty="0"/>
              <a:t>?”</a:t>
            </a:r>
            <a:r>
              <a:rPr lang="ru-RU" sz="2400" dirty="0"/>
              <a:t>, в то время как нужно было спросить: “</a:t>
            </a:r>
            <a:r>
              <a:rPr lang="ru-RU" sz="2400" i="1" dirty="0" err="1"/>
              <a:t>Where</a:t>
            </a:r>
            <a:r>
              <a:rPr lang="ru-RU" sz="2400" i="1" dirty="0"/>
              <a:t> </a:t>
            </a:r>
            <a:r>
              <a:rPr lang="ru-RU" sz="2400" i="1" dirty="0" err="1"/>
              <a:t>is</a:t>
            </a:r>
            <a:r>
              <a:rPr lang="ru-RU" sz="2400" i="1" dirty="0"/>
              <a:t> </a:t>
            </a:r>
            <a:r>
              <a:rPr lang="ru-RU" sz="2400" i="1" dirty="0" err="1"/>
              <a:t>your</a:t>
            </a:r>
            <a:r>
              <a:rPr lang="ru-RU" sz="2400" i="1" dirty="0"/>
              <a:t> </a:t>
            </a:r>
            <a:r>
              <a:rPr lang="ru-RU" sz="2400" i="1" dirty="0" err="1"/>
              <a:t>agency</a:t>
            </a:r>
            <a:r>
              <a:rPr lang="ru-RU" sz="2400" i="1" dirty="0"/>
              <a:t> </a:t>
            </a:r>
            <a:r>
              <a:rPr lang="ru-RU" sz="2400" i="1" dirty="0" err="1"/>
              <a:t>located</a:t>
            </a:r>
            <a:r>
              <a:rPr lang="ru-RU" sz="2400" i="1" dirty="0"/>
              <a:t>?” </a:t>
            </a:r>
            <a:r>
              <a:rPr lang="ru-RU" sz="2400" dirty="0"/>
              <a:t>Последующие вопросы могут содержать местоимение </a:t>
            </a:r>
            <a:r>
              <a:rPr lang="ru-RU" sz="2400" i="1" dirty="0" err="1"/>
              <a:t>it</a:t>
            </a:r>
            <a:r>
              <a:rPr lang="ru-RU" sz="2400" i="1" dirty="0"/>
              <a:t>, </a:t>
            </a:r>
            <a:r>
              <a:rPr lang="ru-RU" sz="2400" dirty="0"/>
              <a:t>если вопросы относятся к той же организации, тому же месту или предмету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Если задаётся вопрос </a:t>
            </a:r>
            <a:r>
              <a:rPr lang="ru-RU" sz="2400" i="1" dirty="0"/>
              <a:t>“</a:t>
            </a:r>
            <a:r>
              <a:rPr lang="ru-RU" sz="2400" i="1" dirty="0" err="1"/>
              <a:t>Where</a:t>
            </a:r>
            <a:r>
              <a:rPr lang="ru-RU" sz="2400" i="1" dirty="0"/>
              <a:t> </a:t>
            </a:r>
            <a:r>
              <a:rPr lang="ru-RU" sz="2400" i="1" dirty="0" err="1"/>
              <a:t>is</a:t>
            </a:r>
            <a:r>
              <a:rPr lang="ru-RU" sz="2400" i="1" dirty="0"/>
              <a:t> </a:t>
            </a:r>
            <a:r>
              <a:rPr lang="ru-RU" sz="2400" i="1" dirty="0" err="1"/>
              <a:t>your</a:t>
            </a:r>
            <a:r>
              <a:rPr lang="ru-RU" sz="2400" i="1" dirty="0"/>
              <a:t> </a:t>
            </a:r>
            <a:r>
              <a:rPr lang="ru-RU" sz="2400" i="1" dirty="0" err="1"/>
              <a:t>cinema</a:t>
            </a:r>
            <a:r>
              <a:rPr lang="ru-RU" sz="2400" i="1" dirty="0"/>
              <a:t>?” </a:t>
            </a:r>
            <a:r>
              <a:rPr lang="ru-RU" sz="2400" dirty="0"/>
              <a:t>к опорному слово </a:t>
            </a:r>
            <a:r>
              <a:rPr lang="ru-RU" sz="2400" i="1" dirty="0"/>
              <a:t>“</a:t>
            </a:r>
            <a:r>
              <a:rPr lang="ru-RU" sz="2400" i="1" dirty="0" err="1"/>
              <a:t>location</a:t>
            </a:r>
            <a:r>
              <a:rPr lang="ru-RU" sz="2400" i="1" dirty="0"/>
              <a:t>”, </a:t>
            </a:r>
            <a:r>
              <a:rPr lang="ru-RU" sz="2400" dirty="0"/>
              <a:t>то мы его принимаем, так как он имеет правильную грамматическую форму вопроса и уместен по коммуникативной ситуации. Однако в обучении мы все-таки настраиваем участников экзамена на то, чтобы глагол в вопросе прозвучал: </a:t>
            </a:r>
            <a:r>
              <a:rPr lang="ru-RU" sz="2400" i="1" dirty="0"/>
              <a:t>“</a:t>
            </a:r>
            <a:r>
              <a:rPr lang="ru-RU" sz="2400" i="1" dirty="0" err="1"/>
              <a:t>Where</a:t>
            </a:r>
            <a:r>
              <a:rPr lang="ru-RU" sz="2400" i="1" dirty="0"/>
              <a:t> </a:t>
            </a:r>
            <a:r>
              <a:rPr lang="ru-RU" sz="2400" i="1" dirty="0" err="1"/>
              <a:t>is</a:t>
            </a:r>
            <a:r>
              <a:rPr lang="ru-RU" sz="2400" i="1" dirty="0"/>
              <a:t> </a:t>
            </a:r>
            <a:r>
              <a:rPr lang="ru-RU" sz="2400" i="1" dirty="0" err="1"/>
              <a:t>your</a:t>
            </a:r>
            <a:r>
              <a:rPr lang="ru-RU" sz="2400" i="1" dirty="0"/>
              <a:t> </a:t>
            </a:r>
            <a:r>
              <a:rPr lang="ru-RU" sz="2400" i="1" dirty="0" err="1"/>
              <a:t>cinema</a:t>
            </a:r>
            <a:r>
              <a:rPr lang="ru-RU" sz="2400" i="1" dirty="0"/>
              <a:t> </a:t>
            </a:r>
            <a:r>
              <a:rPr lang="ru-RU" sz="2400" i="1" dirty="0" err="1"/>
              <a:t>located</a:t>
            </a:r>
            <a:r>
              <a:rPr lang="ru-RU" sz="2400" i="1" dirty="0"/>
              <a:t>/</a:t>
            </a:r>
            <a:r>
              <a:rPr lang="ru-RU" sz="2400" i="1" dirty="0" err="1"/>
              <a:t>situated</a:t>
            </a:r>
            <a:r>
              <a:rPr lang="ru-RU" sz="2400" i="1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3983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Обращаем </a:t>
            </a:r>
            <a:r>
              <a:rPr lang="ru-RU" sz="2400" dirty="0" smtClean="0"/>
              <a:t>внимание </a:t>
            </a:r>
            <a:r>
              <a:rPr lang="ru-RU" sz="2400" dirty="0"/>
              <a:t>на то, что вопрос не должен приниматься, если отсутствие артикля влияет на смысл высказывания. Например: </a:t>
            </a:r>
            <a:r>
              <a:rPr lang="ru-RU" sz="2400" dirty="0">
                <a:solidFill>
                  <a:srgbClr val="FF0000"/>
                </a:solidFill>
              </a:rPr>
              <a:t>“</a:t>
            </a:r>
            <a:r>
              <a:rPr lang="en-US" sz="2400" i="1" dirty="0">
                <a:solidFill>
                  <a:schemeClr val="tx2"/>
                </a:solidFill>
              </a:rPr>
              <a:t>What are dental programs?/ What is time?”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/>
              <a:t>вместо </a:t>
            </a:r>
            <a:r>
              <a:rPr lang="ru-RU" sz="2400" i="1" dirty="0">
                <a:solidFill>
                  <a:schemeClr val="tx2"/>
                </a:solidFill>
              </a:rPr>
              <a:t>“</a:t>
            </a:r>
            <a:r>
              <a:rPr lang="en-US" sz="2400" i="1" dirty="0">
                <a:solidFill>
                  <a:schemeClr val="tx2"/>
                </a:solidFill>
              </a:rPr>
              <a:t>What are </a:t>
            </a:r>
            <a:r>
              <a:rPr lang="en-US" sz="2400" i="1" u="sng" dirty="0">
                <a:solidFill>
                  <a:srgbClr val="00B0F0"/>
                </a:solidFill>
              </a:rPr>
              <a:t>the </a:t>
            </a:r>
            <a:r>
              <a:rPr lang="en-US" sz="2400" i="1" dirty="0">
                <a:solidFill>
                  <a:schemeClr val="tx2"/>
                </a:solidFill>
              </a:rPr>
              <a:t>dental programs?/ What’s </a:t>
            </a:r>
            <a:r>
              <a:rPr lang="en-US" sz="2400" i="1" u="sng" dirty="0">
                <a:solidFill>
                  <a:srgbClr val="00B0F0"/>
                </a:solidFill>
              </a:rPr>
              <a:t>the </a:t>
            </a:r>
            <a:r>
              <a:rPr lang="en-US" sz="2400" i="1" dirty="0">
                <a:solidFill>
                  <a:schemeClr val="tx2"/>
                </a:solidFill>
              </a:rPr>
              <a:t>time?” </a:t>
            </a:r>
            <a:r>
              <a:rPr lang="ru-RU" sz="2400" dirty="0"/>
              <a:t>Возможен и другой случай, когда артикль меняет смысл высказывания, например:“</a:t>
            </a:r>
            <a:r>
              <a:rPr lang="en-US" sz="2400" i="1" dirty="0">
                <a:solidFill>
                  <a:schemeClr val="tx2"/>
                </a:solidFill>
              </a:rPr>
              <a:t>Where is </a:t>
            </a:r>
            <a:r>
              <a:rPr lang="en-US" sz="2400" i="1" u="sng" dirty="0">
                <a:solidFill>
                  <a:srgbClr val="FF0000"/>
                </a:solidFill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new bookstore located?” </a:t>
            </a:r>
            <a:r>
              <a:rPr lang="en-US" sz="2400" dirty="0"/>
              <a:t>(</a:t>
            </a:r>
            <a:r>
              <a:rPr lang="ru-RU" sz="2400" dirty="0"/>
              <a:t>задание: </a:t>
            </a:r>
            <a:r>
              <a:rPr lang="ru-RU" sz="2400" i="1" dirty="0"/>
              <a:t>“</a:t>
            </a:r>
            <a:r>
              <a:rPr lang="en-US" sz="2400" i="1" dirty="0"/>
              <a:t>You are considering going to the new book store and now you’d like to get more information”</a:t>
            </a:r>
            <a:r>
              <a:rPr lang="en-US" sz="2400" dirty="0"/>
              <a:t>)? </a:t>
            </a:r>
            <a:r>
              <a:rPr lang="ru-RU" sz="2400" dirty="0"/>
              <a:t>Такой вопрос </a:t>
            </a:r>
            <a:r>
              <a:rPr lang="ru-RU" sz="2400" dirty="0">
                <a:solidFill>
                  <a:srgbClr val="FF0000"/>
                </a:solidFill>
              </a:rPr>
              <a:t>не принимается</a:t>
            </a:r>
            <a:r>
              <a:rPr lang="ru-RU" sz="2400" dirty="0"/>
              <a:t>, в этих случаях грамматическая ошибка в артикле ведёт к сбою коммуникации. Надо задать вопрос об </a:t>
            </a:r>
            <a:r>
              <a:rPr lang="ru-RU" sz="2400" u="sng" dirty="0"/>
              <a:t>определённом</a:t>
            </a:r>
            <a:r>
              <a:rPr lang="ru-RU" sz="2400" dirty="0"/>
              <a:t> новом магазине, </a:t>
            </a:r>
            <a:r>
              <a:rPr lang="ru-RU" sz="2400" dirty="0" smtClean="0"/>
              <a:t>фигурирующем </a:t>
            </a:r>
            <a:r>
              <a:rPr lang="ru-RU" sz="2400" dirty="0"/>
              <a:t>в рекламном объявлении, нужен определённый артикль</a:t>
            </a:r>
            <a:r>
              <a:rPr lang="ru-RU" sz="2400" i="1" dirty="0">
                <a:solidFill>
                  <a:schemeClr val="tx2"/>
                </a:solidFill>
              </a:rPr>
              <a:t>:“</a:t>
            </a:r>
            <a:r>
              <a:rPr lang="en-US" sz="2400" i="1" dirty="0">
                <a:solidFill>
                  <a:schemeClr val="tx2"/>
                </a:solidFill>
              </a:rPr>
              <a:t>Where is </a:t>
            </a:r>
            <a:r>
              <a:rPr lang="en-US" sz="2400" i="1" u="sng" dirty="0">
                <a:solidFill>
                  <a:srgbClr val="00B0F0"/>
                </a:solidFill>
              </a:rPr>
              <a:t>the </a:t>
            </a:r>
            <a:r>
              <a:rPr lang="en-US" sz="2400" i="1" dirty="0">
                <a:solidFill>
                  <a:schemeClr val="tx2"/>
                </a:solidFill>
              </a:rPr>
              <a:t>new bookstore located?”, </a:t>
            </a:r>
            <a:r>
              <a:rPr lang="ru-RU" sz="2400" dirty="0"/>
              <a:t>а участник экзамена задаёт вопрос о новом книжном магазине вообще, о любом новом книжном магазине: </a:t>
            </a:r>
            <a:r>
              <a:rPr lang="ru-RU" sz="2400" i="1" dirty="0"/>
              <a:t>“</a:t>
            </a:r>
            <a:r>
              <a:rPr lang="en-US" sz="2400" i="1" dirty="0"/>
              <a:t>Where is </a:t>
            </a:r>
            <a:r>
              <a:rPr lang="en-US" sz="2400" i="1" dirty="0">
                <a:solidFill>
                  <a:srgbClr val="FF0000"/>
                </a:solidFill>
              </a:rPr>
              <a:t>a </a:t>
            </a:r>
            <a:r>
              <a:rPr lang="en-US" sz="2400" i="1" dirty="0"/>
              <a:t>new bookstore located?”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2305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участники ЕГЭ используют местоимение </a:t>
            </a:r>
            <a:r>
              <a:rPr lang="ru-RU" i="1" dirty="0" err="1"/>
              <a:t>they</a:t>
            </a:r>
            <a:r>
              <a:rPr lang="ru-RU" i="1" dirty="0"/>
              <a:t> </a:t>
            </a:r>
            <a:r>
              <a:rPr lang="ru-RU" dirty="0"/>
              <a:t>вместо </a:t>
            </a:r>
            <a:r>
              <a:rPr lang="ru-RU" i="1" dirty="0" err="1"/>
              <a:t>you</a:t>
            </a:r>
            <a:r>
              <a:rPr lang="ru-RU" i="1" dirty="0"/>
              <a:t>,</a:t>
            </a:r>
            <a:r>
              <a:rPr lang="ru-RU" dirty="0"/>
              <a:t> например: “</a:t>
            </a:r>
            <a:r>
              <a:rPr lang="ru-RU" i="1" dirty="0" err="1"/>
              <a:t>Do</a:t>
            </a:r>
            <a:r>
              <a:rPr lang="ru-RU" i="1" dirty="0"/>
              <a:t> </a:t>
            </a:r>
            <a:r>
              <a:rPr lang="ru-RU" i="1" dirty="0" err="1"/>
              <a:t>they</a:t>
            </a:r>
            <a:r>
              <a:rPr lang="ru-RU" dirty="0"/>
              <a:t> (нужно </a:t>
            </a:r>
            <a:r>
              <a:rPr lang="ru-RU" i="1" dirty="0" err="1"/>
              <a:t>you</a:t>
            </a:r>
            <a:r>
              <a:rPr lang="ru-RU" i="1" dirty="0"/>
              <a:t>)</a:t>
            </a:r>
            <a:r>
              <a:rPr lang="ru-RU" dirty="0"/>
              <a:t>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music</a:t>
            </a:r>
            <a:r>
              <a:rPr lang="ru-RU" i="1" dirty="0"/>
              <a:t>?” </a:t>
            </a:r>
            <a:r>
              <a:rPr lang="ru-RU" dirty="0"/>
              <a:t>– вопрос не принимается и оценивается в 0 </a:t>
            </a:r>
            <a:r>
              <a:rPr lang="ru-RU" dirty="0" smtClean="0"/>
              <a:t>баллов</a:t>
            </a:r>
          </a:p>
          <a:p>
            <a:r>
              <a:rPr lang="ru-RU" dirty="0" smtClean="0"/>
              <a:t>присутствие </a:t>
            </a:r>
            <a:r>
              <a:rPr lang="ru-RU" i="1" dirty="0" err="1"/>
              <a:t>some</a:t>
            </a:r>
            <a:r>
              <a:rPr lang="ru-RU" i="1" dirty="0"/>
              <a:t> </a:t>
            </a:r>
            <a:r>
              <a:rPr lang="ru-RU" dirty="0"/>
              <a:t>в вопросе не учитывается. Если есть вступление («Я звоню…»), а далее идут вопросы, то оценка не снижается, оцениваются только </a:t>
            </a:r>
            <a:r>
              <a:rPr lang="ru-RU" dirty="0" smtClean="0"/>
              <a:t>вопросы</a:t>
            </a:r>
            <a:endParaRPr lang="en-US" dirty="0" smtClean="0"/>
          </a:p>
          <a:p>
            <a:r>
              <a:rPr lang="ru-RU" dirty="0" smtClean="0"/>
              <a:t>какие </a:t>
            </a:r>
            <a:r>
              <a:rPr lang="ru-RU" dirty="0"/>
              <a:t>вопросы на основе опорного слова ‘</a:t>
            </a:r>
            <a:r>
              <a:rPr lang="en-US" dirty="0"/>
              <a:t>price’ </a:t>
            </a:r>
            <a:r>
              <a:rPr lang="ru-RU" dirty="0" smtClean="0"/>
              <a:t>принимаются? </a:t>
            </a:r>
            <a:r>
              <a:rPr lang="ru-RU" dirty="0"/>
              <a:t>Принимаются следующие вопросы</a:t>
            </a:r>
            <a:r>
              <a:rPr lang="ru-RU" i="1" dirty="0">
                <a:solidFill>
                  <a:srgbClr val="00B0F0"/>
                </a:solidFill>
              </a:rPr>
              <a:t>: </a:t>
            </a:r>
            <a:r>
              <a:rPr lang="en-US" i="1" dirty="0">
                <a:solidFill>
                  <a:srgbClr val="00B0F0"/>
                </a:solidFill>
              </a:rPr>
              <a:t>How much does… / it cost? What’s the cost of… ? What’s the price of… ? How much should I pay for… </a:t>
            </a:r>
            <a:r>
              <a:rPr lang="en-US" dirty="0"/>
              <a:t>? </a:t>
            </a:r>
            <a:r>
              <a:rPr lang="ru-RU" dirty="0"/>
              <a:t>Не принимается: </a:t>
            </a:r>
            <a:r>
              <a:rPr lang="en-US" dirty="0">
                <a:solidFill>
                  <a:srgbClr val="FF0000"/>
                </a:solidFill>
              </a:rPr>
              <a:t>How much is the price?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z="3200" dirty="0"/>
              <a:t>Иностранный язык, являясь практической дисциплиной, ориентирован на овладение способами использования иностранного языка в различных видах деятельности и сферах общения. Согласно ФГОС СОО выпускники общеобразовательных организаций должны достичь порогового уровня </a:t>
            </a:r>
            <a:r>
              <a:rPr lang="ru-RU" sz="3200" dirty="0">
                <a:solidFill>
                  <a:srgbClr val="FF0000"/>
                </a:solidFill>
              </a:rPr>
              <a:t>(В1) </a:t>
            </a:r>
            <a:r>
              <a:rPr lang="ru-RU" sz="3200" dirty="0"/>
              <a:t>иноязычной коммуникативной компетенции при обучении на базовом уровне и превысить его при обучении на </a:t>
            </a:r>
            <a:r>
              <a:rPr lang="ru-RU" sz="3200" i="1" dirty="0"/>
              <a:t>углублённом уровне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основе</a:t>
            </a:r>
            <a:r>
              <a:rPr lang="en-US" sz="2800" dirty="0"/>
              <a:t> </a:t>
            </a:r>
            <a:r>
              <a:rPr lang="en-US" sz="2800" dirty="0" err="1"/>
              <a:t>опорного</a:t>
            </a:r>
            <a:r>
              <a:rPr lang="en-US" sz="2800" dirty="0"/>
              <a:t> </a:t>
            </a:r>
            <a:r>
              <a:rPr lang="en-US" sz="2800" dirty="0" err="1"/>
              <a:t>словосочетания</a:t>
            </a:r>
            <a:r>
              <a:rPr lang="en-US" sz="2800" dirty="0"/>
              <a:t> ‘admission fee’ </a:t>
            </a:r>
            <a:r>
              <a:rPr lang="en-US" sz="2800" dirty="0" err="1"/>
              <a:t>принимаются</a:t>
            </a:r>
            <a:r>
              <a:rPr lang="en-US" sz="2800" dirty="0"/>
              <a:t> (</a:t>
            </a:r>
            <a:r>
              <a:rPr lang="en-US" sz="2800" dirty="0" err="1"/>
              <a:t>отсутствие</a:t>
            </a:r>
            <a:r>
              <a:rPr lang="en-US" sz="2800" dirty="0"/>
              <a:t> </a:t>
            </a:r>
            <a:r>
              <a:rPr lang="en-US" sz="2800" dirty="0" err="1"/>
              <a:t>артикля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ведёт</a:t>
            </a:r>
            <a:r>
              <a:rPr lang="en-US" sz="2800" dirty="0"/>
              <a:t> к </a:t>
            </a:r>
            <a:r>
              <a:rPr lang="en-US" sz="2800" dirty="0" err="1"/>
              <a:t>сбою</a:t>
            </a:r>
            <a:r>
              <a:rPr lang="en-US" sz="2800" dirty="0"/>
              <a:t> в </a:t>
            </a:r>
            <a:r>
              <a:rPr lang="en-US" sz="2800" dirty="0" err="1"/>
              <a:t>коммуникации</a:t>
            </a:r>
            <a:r>
              <a:rPr lang="en-US" sz="2800" dirty="0"/>
              <a:t>): </a:t>
            </a:r>
            <a:endParaRPr lang="ru-RU" sz="2800" dirty="0" smtClean="0"/>
          </a:p>
          <a:p>
            <a:r>
              <a:rPr lang="en-US" sz="2800" dirty="0" smtClean="0">
                <a:solidFill>
                  <a:srgbClr val="00B0F0"/>
                </a:solidFill>
              </a:rPr>
              <a:t>What </a:t>
            </a:r>
            <a:r>
              <a:rPr lang="en-US" sz="2800" dirty="0">
                <a:solidFill>
                  <a:srgbClr val="00B0F0"/>
                </a:solidFill>
              </a:rPr>
              <a:t>admission fee do you have? Do you have an admission fee? / Do you have admission fee? Is there an admission fee? / Is there admission fee? Do you charge an admission fee? / Do you charge admission fee? </a:t>
            </a:r>
            <a:endParaRPr lang="ru-RU" sz="2800" dirty="0" smtClean="0">
              <a:solidFill>
                <a:srgbClr val="00B0F0"/>
              </a:solidFill>
            </a:endParaRPr>
          </a:p>
          <a:p>
            <a:r>
              <a:rPr lang="en-US" sz="2800" dirty="0" err="1" smtClean="0"/>
              <a:t>Не</a:t>
            </a:r>
            <a:r>
              <a:rPr lang="en-US" sz="2800" dirty="0" smtClean="0"/>
              <a:t> </a:t>
            </a:r>
            <a:r>
              <a:rPr lang="en-US" sz="2800" dirty="0" err="1"/>
              <a:t>принимаются</a:t>
            </a:r>
            <a:r>
              <a:rPr lang="en-US" sz="2800" i="1" dirty="0">
                <a:solidFill>
                  <a:srgbClr val="FF0000"/>
                </a:solidFill>
              </a:rPr>
              <a:t>: Is admission fee free? </a:t>
            </a:r>
            <a:r>
              <a:rPr lang="en-US" sz="2800" dirty="0"/>
              <a:t>– </a:t>
            </a:r>
            <a:r>
              <a:rPr lang="en-US" sz="2800" dirty="0" err="1"/>
              <a:t>услуга</a:t>
            </a:r>
            <a:r>
              <a:rPr lang="en-US" sz="2800" dirty="0"/>
              <a:t> </a:t>
            </a:r>
            <a:r>
              <a:rPr lang="en-US" sz="2800" dirty="0" err="1"/>
              <a:t>бесплатная</a:t>
            </a:r>
            <a:r>
              <a:rPr lang="en-US" sz="2800" dirty="0"/>
              <a:t>, </a:t>
            </a:r>
            <a:r>
              <a:rPr lang="en-US" sz="2800" dirty="0" err="1"/>
              <a:t>стоимость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может</a:t>
            </a:r>
            <a:r>
              <a:rPr lang="en-US" sz="2800" dirty="0"/>
              <a:t> </a:t>
            </a:r>
            <a:r>
              <a:rPr lang="en-US" sz="2800" dirty="0" err="1"/>
              <a:t>быть</a:t>
            </a:r>
            <a:r>
              <a:rPr lang="en-US" sz="2800" dirty="0"/>
              <a:t> </a:t>
            </a:r>
            <a:r>
              <a:rPr lang="en-US" sz="2800" dirty="0" err="1"/>
              <a:t>бесплатной</a:t>
            </a:r>
            <a:r>
              <a:rPr lang="en-US" sz="2800" dirty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Can I get the admission fee? </a:t>
            </a:r>
            <a:r>
              <a:rPr lang="en-US" sz="2800" dirty="0"/>
              <a:t>– </a:t>
            </a:r>
            <a:r>
              <a:rPr lang="en-US" sz="2800" dirty="0" err="1"/>
              <a:t>непонятно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имеется</a:t>
            </a:r>
            <a:r>
              <a:rPr lang="en-US" sz="2800" dirty="0"/>
              <a:t> в </a:t>
            </a:r>
            <a:r>
              <a:rPr lang="en-US" sz="2800" dirty="0" err="1"/>
              <a:t>виду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25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67" y="1313645"/>
            <a:ext cx="11748215" cy="53318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 </a:t>
            </a:r>
            <a:r>
              <a:rPr lang="en-US" sz="2800" dirty="0"/>
              <a:t>the advertisement. You are considering going on a bicycle trip and now you’d like to get more information. In 1.5 minutes you are to ask four direct questions to find </a:t>
            </a:r>
            <a:r>
              <a:rPr lang="en-US" sz="2800" dirty="0" smtClean="0"/>
              <a:t>out </a:t>
            </a:r>
            <a:r>
              <a:rPr lang="en-US" sz="2800" dirty="0"/>
              <a:t>about the following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1) minimum age; </a:t>
            </a:r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dirty="0"/>
              <a:t>) preparation; </a:t>
            </a:r>
            <a:endParaRPr lang="en-US" sz="2800" dirty="0" smtClean="0"/>
          </a:p>
          <a:p>
            <a:r>
              <a:rPr lang="en-US" sz="2800" dirty="0" smtClean="0"/>
              <a:t>3</a:t>
            </a:r>
            <a:r>
              <a:rPr lang="en-US" sz="2800" dirty="0"/>
              <a:t>) number of people in the group; </a:t>
            </a:r>
            <a:endParaRPr lang="en-US" sz="2800" dirty="0" smtClean="0"/>
          </a:p>
          <a:p>
            <a:r>
              <a:rPr lang="en-US" sz="2800" dirty="0" smtClean="0"/>
              <a:t>4</a:t>
            </a:r>
            <a:r>
              <a:rPr lang="en-US" sz="2800" dirty="0"/>
              <a:t>) accommodation for the night.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You </a:t>
            </a:r>
            <a:r>
              <a:rPr lang="en-US" sz="2800" dirty="0"/>
              <a:t>have 20 </a:t>
            </a:r>
            <a:r>
              <a:rPr lang="en-US" sz="2800" dirty="0" smtClean="0"/>
              <a:t>seconds </a:t>
            </a:r>
            <a:r>
              <a:rPr lang="en-US" sz="2800" dirty="0"/>
              <a:t>to ask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each </a:t>
            </a:r>
            <a:r>
              <a:rPr lang="en-US" sz="2800" dirty="0"/>
              <a:t>question.</a:t>
            </a:r>
            <a:endParaRPr lang="ru-RU" sz="2800" dirty="0"/>
          </a:p>
        </p:txBody>
      </p:sp>
      <p:pic>
        <p:nvPicPr>
          <p:cNvPr id="1026" name="Picture 2" descr="ЕГЭ–2023, английский язык: задания, ответы, реш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41" y="2461891"/>
            <a:ext cx="6267718" cy="43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doc.fipi.ru/ege/dlya-predmetnyh-komissiy-subektov-rf/2023/angl_yaz_uch_mr_ege_2023.pdf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3032" y="2292094"/>
            <a:ext cx="6429574" cy="2219691"/>
          </a:xfrm>
        </p:spPr>
        <p:txBody>
          <a:bodyPr rtlCol="0" anchor="ctr"/>
          <a:lstStyle/>
          <a:p>
            <a:pPr algn="ctr" rtl="0"/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4699" y="4511784"/>
            <a:ext cx="6594251" cy="955565"/>
          </a:xfrm>
        </p:spPr>
        <p:txBody>
          <a:bodyPr rtlCol="0"/>
          <a:lstStyle/>
          <a:p>
            <a:pPr algn="ctr" rtl="0"/>
            <a:r>
              <a:rPr lang="ru-RU" dirty="0" smtClean="0"/>
              <a:t>Мадам Г.К. учитель английского языка </a:t>
            </a:r>
          </a:p>
          <a:p>
            <a:pPr algn="ctr" rtl="0"/>
            <a:r>
              <a:rPr lang="ru-RU" dirty="0" smtClean="0"/>
              <a:t>МОБУ гимназия №16 города Сочи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Устная речь отличается от письменной и имеет свою специфику, которая выражается в </a:t>
            </a:r>
            <a:r>
              <a:rPr lang="ru-RU" sz="2800" i="1" dirty="0"/>
              <a:t>организации устного текста</a:t>
            </a:r>
            <a:r>
              <a:rPr lang="ru-RU" sz="2800" dirty="0"/>
              <a:t>, </a:t>
            </a:r>
            <a:r>
              <a:rPr lang="ru-RU" sz="2800" i="1" dirty="0"/>
              <a:t>стиле</a:t>
            </a:r>
            <a:r>
              <a:rPr lang="ru-RU" sz="2800" dirty="0"/>
              <a:t> и </a:t>
            </a:r>
            <a:r>
              <a:rPr lang="ru-RU" sz="2800" i="1" dirty="0"/>
              <a:t>языковом оформлении</a:t>
            </a:r>
            <a:r>
              <a:rPr lang="ru-RU" sz="2800" dirty="0"/>
              <a:t>, а также </a:t>
            </a:r>
            <a:r>
              <a:rPr lang="ru-RU" sz="2800" i="1" dirty="0"/>
              <a:t>в видах и особенностях речевых продуктов. </a:t>
            </a:r>
            <a:r>
              <a:rPr lang="ru-RU" sz="2800" dirty="0"/>
              <a:t>Устная речь всегда обусловлена </a:t>
            </a:r>
            <a:r>
              <a:rPr lang="ru-RU" sz="2800" u="sng" dirty="0"/>
              <a:t>речевой ситуацией</a:t>
            </a:r>
            <a:r>
              <a:rPr lang="ru-RU" sz="2800" dirty="0"/>
              <a:t>. Конечной целью обучения устной речи является владение учащимися </a:t>
            </a:r>
            <a:r>
              <a:rPr lang="ru-RU" sz="2800" b="1" i="1" dirty="0"/>
              <a:t>умениями неподготовленной спонтанной речи </a:t>
            </a:r>
            <a:r>
              <a:rPr lang="ru-RU" sz="2800" dirty="0"/>
              <a:t>в рамках тем и ситуаций, предложенных в школьных стандартах и примерных программах. </a:t>
            </a:r>
          </a:p>
        </p:txBody>
      </p:sp>
    </p:spTree>
    <p:extLst>
      <p:ext uri="{BB962C8B-B14F-4D97-AF65-F5344CB8AC3E}">
        <p14:creationId xmlns:p14="http://schemas.microsoft.com/office/powerpoint/2010/main" val="856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Содержанием говорения является </a:t>
            </a:r>
            <a:r>
              <a:rPr lang="ru-RU" sz="3600" i="1" dirty="0"/>
              <a:t>решение коммуникативной задачи</a:t>
            </a:r>
            <a:r>
              <a:rPr lang="ru-RU" sz="3600" dirty="0"/>
              <a:t>, поставленной в задании, в заданном объёме, озвученное в устной форме. Известно, что в качестве продукта говорения выступает речевое высказывание – </a:t>
            </a:r>
            <a:r>
              <a:rPr lang="ru-RU" sz="3600" u="sng" dirty="0"/>
              <a:t>устный текст</a:t>
            </a:r>
            <a:r>
              <a:rPr lang="ru-RU" sz="3600" dirty="0"/>
              <a:t>, а в качестве единицы говорения – </a:t>
            </a:r>
            <a:r>
              <a:rPr lang="ru-RU" sz="3600" u="sng" dirty="0"/>
              <a:t>речевое действие. </a:t>
            </a:r>
          </a:p>
        </p:txBody>
      </p:sp>
    </p:spTree>
    <p:extLst>
      <p:ext uri="{BB962C8B-B14F-4D97-AF65-F5344CB8AC3E}">
        <p14:creationId xmlns:p14="http://schemas.microsoft.com/office/powerpoint/2010/main" val="27834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Согласно требованиям действующей примерной основной программы среднего </a:t>
            </a:r>
            <a:r>
              <a:rPr lang="ru-RU" b="1" dirty="0" smtClean="0"/>
              <a:t>общего образования в </a:t>
            </a:r>
            <a:r>
              <a:rPr lang="ru-RU" b="1" dirty="0"/>
              <a:t>области </a:t>
            </a:r>
            <a:r>
              <a:rPr lang="ru-RU" b="1" i="1" u="sng" dirty="0"/>
              <a:t>монологической речи</a:t>
            </a:r>
            <a:r>
              <a:rPr lang="ru-RU" b="1" dirty="0"/>
              <a:t> </a:t>
            </a:r>
            <a:r>
              <a:rPr lang="ru-RU" b="1" dirty="0" smtClean="0"/>
              <a:t>подробно/кратко </a:t>
            </a:r>
            <a:r>
              <a:rPr lang="ru-RU" b="1" dirty="0"/>
              <a:t>излагать прочитанное/прослушанное/увиденное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 smtClean="0"/>
              <a:t>давать </a:t>
            </a:r>
            <a:r>
              <a:rPr lang="ru-RU" dirty="0"/>
              <a:t>характеристику литературных персонажей и исторических </a:t>
            </a:r>
            <a:r>
              <a:rPr lang="ru-RU" dirty="0" smtClean="0"/>
              <a:t>личностей;</a:t>
            </a:r>
            <a:endParaRPr lang="en-US" dirty="0" smtClean="0"/>
          </a:p>
          <a:p>
            <a:r>
              <a:rPr lang="ru-RU" dirty="0" smtClean="0"/>
              <a:t>описывать </a:t>
            </a:r>
            <a:r>
              <a:rPr lang="ru-RU" dirty="0"/>
              <a:t>события, излагать факты; </a:t>
            </a:r>
            <a:endParaRPr lang="en-US" dirty="0"/>
          </a:p>
          <a:p>
            <a:r>
              <a:rPr lang="ru-RU" dirty="0" smtClean="0"/>
              <a:t>представлять </a:t>
            </a:r>
            <a:r>
              <a:rPr lang="ru-RU" dirty="0"/>
              <a:t>социокультурный портрет своей страны и стран изучаемого </a:t>
            </a:r>
            <a:r>
              <a:rPr lang="ru-RU" dirty="0" smtClean="0"/>
              <a:t>языка;</a:t>
            </a:r>
            <a:endParaRPr lang="en-US" dirty="0" smtClean="0"/>
          </a:p>
          <a:p>
            <a:r>
              <a:rPr lang="ru-RU" dirty="0" smtClean="0"/>
              <a:t>высказывать </a:t>
            </a:r>
            <a:r>
              <a:rPr lang="ru-RU" dirty="0"/>
              <a:t>и аргументировать свою точку зрения, делать выводы; </a:t>
            </a:r>
            <a:endParaRPr lang="en-US" dirty="0"/>
          </a:p>
          <a:p>
            <a:r>
              <a:rPr lang="ru-RU" dirty="0" smtClean="0"/>
              <a:t>оценивать </a:t>
            </a:r>
            <a:r>
              <a:rPr lang="ru-RU" dirty="0"/>
              <a:t>факты/события современной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5042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76200"/>
            <a:ext cx="11578107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Согласно требованиям действующей примерной основной программы среднего образования в области диалогической речи на базовом уровне обучающиеся должны уметь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1484289"/>
            <a:ext cx="11578107" cy="4993783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участвовать </a:t>
            </a:r>
            <a:r>
              <a:rPr lang="ru-RU" dirty="0"/>
              <a:t>в беседе на знакомую </a:t>
            </a:r>
            <a:r>
              <a:rPr lang="ru-RU" dirty="0" smtClean="0"/>
              <a:t>тему;</a:t>
            </a:r>
            <a:endParaRPr lang="en-US" dirty="0" smtClean="0"/>
          </a:p>
          <a:p>
            <a:r>
              <a:rPr lang="ru-RU" dirty="0" smtClean="0"/>
              <a:t>осуществлять </a:t>
            </a:r>
            <a:r>
              <a:rPr lang="ru-RU" dirty="0"/>
              <a:t>запрос </a:t>
            </a:r>
            <a:r>
              <a:rPr lang="ru-RU" dirty="0" smtClean="0"/>
              <a:t>информации;</a:t>
            </a:r>
            <a:endParaRPr lang="en-US" dirty="0" smtClean="0"/>
          </a:p>
          <a:p>
            <a:r>
              <a:rPr lang="ru-RU" dirty="0" smtClean="0"/>
              <a:t>обращаться </a:t>
            </a:r>
            <a:r>
              <a:rPr lang="ru-RU" dirty="0"/>
              <a:t>за </a:t>
            </a:r>
            <a:r>
              <a:rPr lang="ru-RU" dirty="0" smtClean="0"/>
              <a:t>разъяснениями;</a:t>
            </a:r>
            <a:endParaRPr lang="en-US" dirty="0" smtClean="0"/>
          </a:p>
          <a:p>
            <a:r>
              <a:rPr lang="ru-RU" dirty="0" smtClean="0"/>
              <a:t>выражать </a:t>
            </a:r>
            <a:r>
              <a:rPr lang="ru-RU" dirty="0"/>
              <a:t>своё отношение к высказыванию партнёра, своё мнение по обсуждаемой </a:t>
            </a:r>
            <a:r>
              <a:rPr lang="ru-RU" dirty="0" smtClean="0"/>
              <a:t>теме.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видно из вышесказанного, два из четырёх перечисленных умений связаны со способностью </a:t>
            </a:r>
            <a:r>
              <a:rPr lang="ru-RU" i="1" dirty="0"/>
              <a:t>задавать вопросы прямого или уточняющего характера</a:t>
            </a:r>
            <a:r>
              <a:rPr lang="ru-RU" dirty="0"/>
              <a:t> с учётом конкретной ситуации общения. Последнее же умение можно рассматривать как пограничное между монологом и диалогом, поскольку, как известно, любой монолог диалогичен, а в рамках любого диалога есть место более или менее продолжительному монологу. Отсюда можно сделать вывод, что ядром контроля диалогических умений устной речи на базовом уровне можно </a:t>
            </a:r>
            <a:r>
              <a:rPr lang="ru-RU" i="1" dirty="0"/>
              <a:t>считать готовность и способность экзаменуемого быстро запрашивать и уточнять недостающую информацию </a:t>
            </a:r>
            <a:r>
              <a:rPr lang="ru-RU" dirty="0"/>
              <a:t>для решения конкретной коммуникативной задачи, а также быстро и полно отвечать на поставленные партнёром вопросы. </a:t>
            </a:r>
          </a:p>
        </p:txBody>
      </p:sp>
    </p:spTree>
    <p:extLst>
      <p:ext uri="{BB962C8B-B14F-4D97-AF65-F5344CB8AC3E}">
        <p14:creationId xmlns:p14="http://schemas.microsoft.com/office/powerpoint/2010/main" val="27090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Поэтому в ЕГЭ 2023 г. проверяются умения участвовать в диалоге-расспросе в целях обмена фактической информацией – </a:t>
            </a:r>
            <a:r>
              <a:rPr lang="ru-RU" sz="2800" b="1" i="1" dirty="0"/>
              <a:t>задавать вопросы </a:t>
            </a:r>
            <a:r>
              <a:rPr lang="ru-RU" sz="2800" i="1" u="sng" dirty="0"/>
              <a:t>(задание 2) </a:t>
            </a:r>
            <a:r>
              <a:rPr lang="ru-RU" sz="2800" dirty="0"/>
              <a:t>и участвовать в диалоге-интервью в целях обмена оценочной информацией – отвечать на вопросы интервьюера (задание 3). Отметим, что при проверке умений диалогических и монологических высказываний в ЕГЭ учитываются не только предметные, но и </a:t>
            </a:r>
            <a:r>
              <a:rPr lang="ru-RU" sz="2800" dirty="0" err="1"/>
              <a:t>метапредметные</a:t>
            </a:r>
            <a:r>
              <a:rPr lang="ru-RU" sz="2800" dirty="0"/>
              <a:t> умения, так как выстраивание монологов и диалогов требует использования разных стратегий, построенных на определённых универсальных учебных действиях. </a:t>
            </a:r>
          </a:p>
        </p:txBody>
      </p:sp>
    </p:spTree>
    <p:extLst>
      <p:ext uri="{BB962C8B-B14F-4D97-AF65-F5344CB8AC3E}">
        <p14:creationId xmlns:p14="http://schemas.microsoft.com/office/powerpoint/2010/main" val="6533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Модель КИМ ЕГЭ 2022/23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Модель КИМ ЕГЭ 2022/23 г. основывается на тех же подходах и принципах, что и предыдущая модель устной части, однако в ней </a:t>
            </a:r>
            <a:r>
              <a:rPr lang="ru-RU" sz="2800" b="1" i="1" dirty="0"/>
              <a:t>усилена практико-ориентированность, </a:t>
            </a:r>
            <a:r>
              <a:rPr lang="ru-RU" sz="2800" b="1" i="1" dirty="0" err="1"/>
              <a:t>метапредметность</a:t>
            </a:r>
            <a:r>
              <a:rPr lang="ru-RU" sz="2800" b="1" i="1" dirty="0"/>
              <a:t>, личностная ориентированность, межкультурная и </a:t>
            </a:r>
            <a:r>
              <a:rPr lang="ru-RU" sz="2800" b="1" i="1" dirty="0" err="1"/>
              <a:t>межпредметная</a:t>
            </a:r>
            <a:r>
              <a:rPr lang="ru-RU" sz="2800" b="1" i="1" dirty="0"/>
              <a:t> составляющие</a:t>
            </a:r>
            <a:r>
              <a:rPr lang="ru-RU" sz="2800" dirty="0"/>
              <a:t>, что будет способствовать более широкому внедрению в учебный процесс учебно-исследовательских и учебно-практических задач. </a:t>
            </a:r>
            <a:endParaRPr lang="en-US" sz="2800" dirty="0"/>
          </a:p>
          <a:p>
            <a:r>
              <a:rPr lang="ru-RU" sz="2800" dirty="0"/>
              <a:t>В задании 2 предлагается ознакомиться с рекламным объявлением и задать </a:t>
            </a:r>
            <a:r>
              <a:rPr lang="ru-RU" sz="2800" b="1" dirty="0"/>
              <a:t>четыре</a:t>
            </a:r>
            <a:r>
              <a:rPr lang="ru-RU" sz="2800" dirty="0"/>
              <a:t> вопроса на основе ключевых слов. Изменений в формулировке задания и критериев его оценивания по сравнению с 2022 г. нет.</a:t>
            </a:r>
          </a:p>
        </p:txBody>
      </p:sp>
    </p:spTree>
    <p:extLst>
      <p:ext uri="{BB962C8B-B14F-4D97-AF65-F5344CB8AC3E}">
        <p14:creationId xmlns:p14="http://schemas.microsoft.com/office/powerpoint/2010/main" val="32345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Максимальное количество баллов, которое можно получить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/>
              <a:t>чтение вслух – 1 балл, </a:t>
            </a:r>
            <a:endParaRPr lang="en-US" sz="2800" dirty="0" smtClean="0"/>
          </a:p>
          <a:p>
            <a:r>
              <a:rPr lang="ru-RU" sz="2800" b="1" dirty="0" smtClean="0"/>
              <a:t>за </a:t>
            </a:r>
            <a:r>
              <a:rPr lang="ru-RU" sz="2800" b="1" dirty="0"/>
              <a:t>запрос информации (вопросы) в диалоге-расспросе – 4 балла</a:t>
            </a:r>
            <a:r>
              <a:rPr lang="ru-RU" sz="2800" dirty="0"/>
              <a:t>, </a:t>
            </a:r>
            <a:endParaRPr lang="en-US" sz="2800" dirty="0" smtClean="0"/>
          </a:p>
          <a:p>
            <a:r>
              <a:rPr lang="ru-RU" sz="2800" dirty="0" smtClean="0"/>
              <a:t>за </a:t>
            </a:r>
            <a:r>
              <a:rPr lang="ru-RU" sz="2800" dirty="0"/>
              <a:t>диалог-интервью на актуальную тему – 5 баллов, </a:t>
            </a:r>
            <a:endParaRPr lang="en-US" sz="2800" dirty="0" smtClean="0"/>
          </a:p>
          <a:p>
            <a:r>
              <a:rPr lang="ru-RU" sz="2800" dirty="0" smtClean="0"/>
              <a:t>за </a:t>
            </a:r>
            <a:r>
              <a:rPr lang="ru-RU" sz="2800" dirty="0"/>
              <a:t>тематическое монологическое высказывание высокого уровня с элементами описания и рассуждения – 10 баллов.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Итого </a:t>
            </a:r>
            <a:r>
              <a:rPr lang="ru-RU" sz="2800" dirty="0"/>
              <a:t>максимальный балл за устный раздел – 20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6912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1910</Words>
  <Application>Microsoft Office PowerPoint</Application>
  <PresentationFormat>Произвольный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Научная литература 16 х 9</vt:lpstr>
      <vt:lpstr>Условный диалог-расспрос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требованиям действующей примерной основной программы среднего образования в области диалогической речи на базовом уровне обучающиеся должны уметь:</vt:lpstr>
      <vt:lpstr>Презентация PowerPoint</vt:lpstr>
      <vt:lpstr>Модель КИМ ЕГЭ 2022/23 г.</vt:lpstr>
      <vt:lpstr>Максимальное количество баллов, которое можно получить</vt:lpstr>
      <vt:lpstr>Задание 2 базового уровня сложности</vt:lpstr>
      <vt:lpstr>Коммуникативная ситуация</vt:lpstr>
      <vt:lpstr>Таблица 1.5. Критерии оценивания выполнения задания 2 (максимум – 4 балла)</vt:lpstr>
      <vt:lpstr>Что значит «отвечает поставленной коммуникативной задаче»? </vt:lpstr>
      <vt:lpstr>Что значит «правильная грамматическая форма прямого вопроса?</vt:lpstr>
      <vt:lpstr>Что значит «возможные фонетические погрешности»?</vt:lpstr>
      <vt:lpstr>Наиболее типичные ошибки</vt:lpstr>
      <vt:lpstr>Ошибки</vt:lpstr>
      <vt:lpstr>Презентация PowerPoint</vt:lpstr>
      <vt:lpstr>Презентация PowerPoint</vt:lpstr>
      <vt:lpstr>Презентация PowerPoint</vt:lpstr>
      <vt:lpstr>Task 2.</vt:lpstr>
      <vt:lpstr>Ресурс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2023-02-13T16:08:10Z</dcterms:created>
  <dcterms:modified xsi:type="dcterms:W3CDTF">2023-02-17T11:21:45Z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