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28"/>
  </p:notesMasterIdLst>
  <p:sldIdLst>
    <p:sldId id="293" r:id="rId2"/>
    <p:sldId id="306" r:id="rId3"/>
    <p:sldId id="292" r:id="rId4"/>
    <p:sldId id="294" r:id="rId5"/>
    <p:sldId id="295" r:id="rId6"/>
    <p:sldId id="297" r:id="rId7"/>
    <p:sldId id="257" r:id="rId8"/>
    <p:sldId id="258" r:id="rId9"/>
    <p:sldId id="260" r:id="rId10"/>
    <p:sldId id="283" r:id="rId11"/>
    <p:sldId id="282" r:id="rId12"/>
    <p:sldId id="261" r:id="rId13"/>
    <p:sldId id="278" r:id="rId14"/>
    <p:sldId id="259" r:id="rId15"/>
    <p:sldId id="262" r:id="rId16"/>
    <p:sldId id="281" r:id="rId17"/>
    <p:sldId id="263" r:id="rId18"/>
    <p:sldId id="264" r:id="rId19"/>
    <p:sldId id="266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58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62197-79D3-434E-B905-BBEAC4EB219E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A809-8722-4160-93BE-C6EA6ABB5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6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DECD67-6FE5-4A19-8128-E92E25488907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CEA5817-03B6-48C8-997D-EB2054B3EE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21294"/>
            <a:ext cx="10363200" cy="18275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семинара: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Системно-деятельностный подход в организации образовательной деятельности в рамках ФГОС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2060848"/>
            <a:ext cx="8534400" cy="41113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вопросы: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ФГОС.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программы написанные с учетом  требований ФГОС отличаются от других программ ранее существующих в нашем государстве.</a:t>
            </a:r>
          </a:p>
          <a:p>
            <a:pPr marL="457200" indent="-457200" algn="l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системно-деятельностный подход.</a:t>
            </a:r>
          </a:p>
          <a:p>
            <a:pPr marL="444500" indent="-444500"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структура образовательной деятельности в  рамках системно-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5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1" y="601581"/>
            <a:ext cx="10226842" cy="40425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itchFamily="18" charset="0"/>
              </a:rPr>
              <a:t>Мотивация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игровая.</a:t>
            </a:r>
            <a:br>
              <a:rPr lang="ru-RU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отребность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своей значимости ребенок может реализовать, помогая различным игрушкам решать практические и интеллектуальные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проблемы.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773680"/>
            <a:ext cx="10804358" cy="3735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itchFamily="18" charset="0"/>
              </a:rPr>
              <a:t>Мотивация общения.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на желании ребенка чувствовать свою необходимость и значимость в условии помощи взрослому.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личной заинтересованности.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мотивация побуждает ребенка к созданию разных предметов для собственного потребления.</a:t>
            </a: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365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Модель трех вопросов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/>
              <a:t>Что вы знаете о………..?</a:t>
            </a:r>
          </a:p>
          <a:p>
            <a:r>
              <a:rPr lang="ru-RU" sz="5400" dirty="0" smtClean="0"/>
              <a:t>Откуда вы это знаете?</a:t>
            </a:r>
          </a:p>
          <a:p>
            <a:r>
              <a:rPr lang="ru-RU" sz="5400" dirty="0" smtClean="0"/>
              <a:t>Что бы вы хотели еще узнать?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098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08284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РЕАКЦИЯ НА ВЫСКАЗЫВАНИЯ ДЕТЕЙ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18900"/>
              </p:ext>
            </p:extLst>
          </p:nvPr>
        </p:nvGraphicFramePr>
        <p:xfrm>
          <a:off x="1251678" y="1874517"/>
          <a:ext cx="9779725" cy="295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Документ" r:id="rId3" imgW="5934816" imgH="1524167" progId="Word.Document.12">
                  <p:embed/>
                </p:oleObj>
              </mc:Choice>
              <mc:Fallback>
                <p:oleObj name="Документ" r:id="rId3" imgW="5934816" imgH="15241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1678" y="1874517"/>
                        <a:ext cx="9779725" cy="295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84381"/>
              </p:ext>
            </p:extLst>
          </p:nvPr>
        </p:nvGraphicFramePr>
        <p:xfrm>
          <a:off x="1251677" y="5045982"/>
          <a:ext cx="9779726" cy="1304544"/>
        </p:xfrm>
        <a:graphic>
          <a:graphicData uri="http://schemas.openxmlformats.org/drawingml/2006/table">
            <a:tbl>
              <a:tblPr firstRow="1" firstCol="1" bandRow="1"/>
              <a:tblGrid>
                <a:gridCol w="2572913"/>
                <a:gridCol w="3621288"/>
                <a:gridCol w="35855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Это интересно!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 может быть!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 услышала тебя! Как ты считаешь, так будет правильно поступить? Мы никого не обидим?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124891" y="4466091"/>
            <a:ext cx="696686" cy="470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212080" y="4466090"/>
            <a:ext cx="696686" cy="470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939348" y="4466090"/>
            <a:ext cx="696686" cy="470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2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223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Примерная Проблемная ситуация</a:t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95663"/>
            <a:ext cx="10178322" cy="448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Заяц потерял морковку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вопрос детям </a:t>
            </a:r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Неправильный вопрос (?)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pPr algn="ctr"/>
            <a:r>
              <a:rPr lang="ru-RU" dirty="0"/>
              <a:t>пространство выбора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746760"/>
            <a:ext cx="10178322" cy="5906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4 </a:t>
            </a:r>
            <a:r>
              <a:rPr lang="ru-RU" b="1" dirty="0">
                <a:solidFill>
                  <a:schemeClr val="tx1"/>
                </a:solidFill>
              </a:rPr>
              <a:t>поля </a:t>
            </a:r>
            <a:r>
              <a:rPr lang="ru-RU" b="1" dirty="0" smtClean="0">
                <a:solidFill>
                  <a:schemeClr val="tx1"/>
                </a:solidFill>
              </a:rPr>
              <a:t>заданности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По </a:t>
            </a:r>
            <a:r>
              <a:rPr lang="ru-RU" dirty="0">
                <a:solidFill>
                  <a:schemeClr val="tx1"/>
                </a:solidFill>
              </a:rPr>
              <a:t>умолчанию, в каждом из них будут соблюдены этические нормы и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ценности</a:t>
            </a:r>
            <a:r>
              <a:rPr lang="ru-RU" dirty="0">
                <a:solidFill>
                  <a:schemeClr val="tx1"/>
                </a:solidFill>
              </a:rPr>
              <a:t>, принятые в обществе.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Первое поле</a:t>
            </a:r>
            <a:r>
              <a:rPr lang="ru-RU" dirty="0">
                <a:solidFill>
                  <a:schemeClr val="tx1"/>
                </a:solidFill>
              </a:rPr>
              <a:t>: можно абсолютно все, без ограничений. Процент </a:t>
            </a:r>
            <a:r>
              <a:rPr lang="ru-RU" dirty="0" err="1">
                <a:solidFill>
                  <a:schemeClr val="tx1"/>
                </a:solidFill>
              </a:rPr>
              <a:t>заданности</a:t>
            </a:r>
            <a:r>
              <a:rPr lang="ru-RU" dirty="0">
                <a:solidFill>
                  <a:schemeClr val="tx1"/>
                </a:solidFill>
              </a:rPr>
              <a:t> минимальный. Если на занятии мы действуем с детьми в этом поле, то любое их решение будет принято взрослыми с готовностью. Речь идет о занятиях, на которых мы, например, ставим задачу развивать у детей фантазию, креативность, творчество.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Второе поле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есть некоторое количество заданных условий, но простора для творчества все еще достаточно. Процент </a:t>
            </a:r>
            <a:r>
              <a:rPr lang="ru-RU" dirty="0" err="1">
                <a:solidFill>
                  <a:schemeClr val="tx1"/>
                </a:solidFill>
              </a:rPr>
              <a:t>заданности</a:t>
            </a:r>
            <a:r>
              <a:rPr lang="ru-RU" dirty="0">
                <a:solidFill>
                  <a:schemeClr val="tx1"/>
                </a:solidFill>
              </a:rPr>
              <a:t> низкий.  В таком случае, нам необходимо сразу познакомить детей с границами: «что интересного вы придумаете? Но только давайте договоримся, что из группы мы выходить не будем» и пр.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Третье поле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есть большое количество заданных условий. Например, «с чего начнем подготовку к спектаклю: с изготовления афиши или входных билетов?», «Какие будут идеи? Только имейте ввиду, для того, чтобы воплотить эти идеи в жизнь, у нас есть всего лишь картонная коробка и несколько кубиков».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Четвертое поле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максимальный процент </a:t>
            </a:r>
            <a:r>
              <a:rPr lang="ru-RU" dirty="0" err="1">
                <a:solidFill>
                  <a:schemeClr val="tx1"/>
                </a:solidFill>
              </a:rPr>
              <a:t>заданности</a:t>
            </a:r>
            <a:r>
              <a:rPr lang="ru-RU" dirty="0">
                <a:solidFill>
                  <a:schemeClr val="tx1"/>
                </a:solidFill>
              </a:rPr>
              <a:t>. Например, «Ребята, сегодня мы будем готовить афишу для нашего спектакля». Но даже в этом случае, ребята должны обязательно иметь свободу выбора, пусть в минимальном размере, но все же.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1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068" y="443345"/>
            <a:ext cx="11207932" cy="1492132"/>
          </a:xfrm>
        </p:spPr>
        <p:txBody>
          <a:bodyPr/>
          <a:lstStyle/>
          <a:p>
            <a:r>
              <a:rPr lang="ru-RU" dirty="0" smtClean="0"/>
              <a:t>Сотрудничество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56318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Работа В ПАРАХ, ГРУППАХ, </a:t>
            </a:r>
            <a:r>
              <a:rPr lang="ru-RU" sz="4000" dirty="0" smtClean="0">
                <a:solidFill>
                  <a:schemeClr val="tx1"/>
                </a:solidFill>
              </a:rPr>
              <a:t>КОМАНДАХ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Взрослый делает то же, что и дети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Взрослый располагается так же, как и дети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16" y="1"/>
            <a:ext cx="12232816" cy="696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6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853236" cy="1492132"/>
          </a:xfrm>
        </p:spPr>
        <p:txBody>
          <a:bodyPr/>
          <a:lstStyle/>
          <a:p>
            <a:r>
              <a:rPr lang="ru-RU" dirty="0"/>
              <a:t>ПРАВИЛЬНАЯ ПОСТАНОВКА ВОПРОСОВ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74412"/>
              </p:ext>
            </p:extLst>
          </p:nvPr>
        </p:nvGraphicFramePr>
        <p:xfrm>
          <a:off x="1251680" y="3474720"/>
          <a:ext cx="10278469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3618030"/>
                <a:gridCol w="3233567"/>
                <a:gridCol w="3426872"/>
              </a:tblGrid>
              <a:tr h="1787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иллюстрации </a:t>
                      </a:r>
                      <a:endParaRPr lang="ru-RU" sz="3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изображением кошки</a:t>
                      </a:r>
                      <a:endParaRPr lang="ru-RU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</a:t>
                      </a:r>
                      <a:r>
                        <a:rPr lang="ru-RU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лап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кошки?</a:t>
                      </a:r>
                      <a:endParaRPr lang="ru-RU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выглядит </a:t>
                      </a:r>
                      <a:r>
                        <a:rPr lang="ru-RU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кошка?</a:t>
                      </a:r>
                      <a:endParaRPr lang="ru-RU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53825"/>
              </p:ext>
            </p:extLst>
          </p:nvPr>
        </p:nvGraphicFramePr>
        <p:xfrm>
          <a:off x="1177539" y="1942239"/>
          <a:ext cx="10278471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427"/>
                <a:gridCol w="3274171"/>
                <a:gridCol w="34268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Примерная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ситуация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Закрытый вопрос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Открытый вопрос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1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24150"/>
            <a:ext cx="10178322" cy="3000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u="sng" dirty="0">
                <a:solidFill>
                  <a:schemeClr val="tx1"/>
                </a:solidFill>
              </a:rPr>
              <a:t>стимулирующие осмысление общего результата:</a:t>
            </a:r>
            <a:endParaRPr lang="ru-RU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-Вы это для чего делали?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3000" u="sng" dirty="0">
                <a:solidFill>
                  <a:schemeClr val="tx1"/>
                </a:solidFill>
              </a:rPr>
              <a:t>вопросы, стимулирующие анализ деталей</a:t>
            </a:r>
            <a:r>
              <a:rPr lang="ru-RU" sz="30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-Какие были трудности?</a:t>
            </a:r>
          </a:p>
          <a:p>
            <a:pPr marL="0" indent="0">
              <a:buNone/>
            </a:pPr>
            <a:endParaRPr lang="ru-RU" sz="30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000" u="sng" dirty="0" smtClean="0">
                <a:solidFill>
                  <a:schemeClr val="tx1"/>
                </a:solidFill>
              </a:rPr>
              <a:t>вопросы</a:t>
            </a:r>
            <a:r>
              <a:rPr lang="ru-RU" sz="3000" u="sng" dirty="0">
                <a:solidFill>
                  <a:schemeClr val="tx1"/>
                </a:solidFill>
              </a:rPr>
              <a:t>, стимулирующие дальнейшее целеполагание: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</a:rPr>
              <a:t>-Где еще пригодится</a:t>
            </a:r>
            <a:r>
              <a:rPr lang="ru-RU" sz="3000" dirty="0" smtClean="0">
                <a:solidFill>
                  <a:schemeClr val="tx1"/>
                </a:solidFill>
              </a:rPr>
              <a:t>?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Оформление конспекта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22739"/>
              </p:ext>
            </p:extLst>
          </p:nvPr>
        </p:nvGraphicFramePr>
        <p:xfrm>
          <a:off x="1251678" y="4946468"/>
          <a:ext cx="10208801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4339226"/>
                <a:gridCol w="5869575"/>
              </a:tblGrid>
              <a:tr h="7315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Обратная связь на высказывание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40525" y="1267789"/>
            <a:ext cx="10607040" cy="3577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700" u="sng" dirty="0"/>
              <a:t>1 этап: </a:t>
            </a:r>
            <a:r>
              <a:rPr lang="ru-RU" sz="2700" dirty="0"/>
              <a:t>способствуем формированию у детей внутренней мотивации к деятельности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700" u="sng" dirty="0"/>
              <a:t>2 этап: </a:t>
            </a:r>
            <a:r>
              <a:rPr lang="ru-RU" sz="2700" dirty="0"/>
              <a:t>способствуем планированию детьми их деятельности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700" u="sng" dirty="0"/>
              <a:t>3 этап: </a:t>
            </a:r>
            <a:r>
              <a:rPr lang="ru-RU" sz="2700" dirty="0"/>
              <a:t>способствуем реализации детского замысла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700" u="sng" dirty="0"/>
              <a:t>4 этап: </a:t>
            </a:r>
            <a:r>
              <a:rPr lang="ru-RU" sz="2700" dirty="0"/>
              <a:t>способствуем проведению детской рефлексии по итогам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7758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ФГОС?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Это совокупность обязательных требований к </a:t>
            </a:r>
            <a:r>
              <a:rPr lang="ru-RU" sz="2400" b="1" dirty="0"/>
              <a:t>образованию</a:t>
            </a:r>
            <a:r>
              <a:rPr lang="ru-RU" sz="2400" dirty="0"/>
              <a:t> определённого уровня, утверждённых федеральным органом исполнительной власти. Уровень </a:t>
            </a:r>
            <a:r>
              <a:rPr lang="ru-RU" sz="2400" b="1" dirty="0"/>
              <a:t>образования</a:t>
            </a:r>
            <a:r>
              <a:rPr lang="ru-RU" sz="2400" dirty="0"/>
              <a:t> – завершённый цикл </a:t>
            </a:r>
            <a:r>
              <a:rPr lang="ru-RU" sz="2400" b="1" dirty="0"/>
              <a:t>образования</a:t>
            </a:r>
            <a:r>
              <a:rPr lang="ru-RU" sz="2400" dirty="0"/>
              <a:t>, характеризующийся определённой единой совокупностью требований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/>
            <a:r>
              <a:rPr lang="ru-RU" sz="2400" dirty="0" smtClean="0"/>
              <a:t>Требование к программе (содержание программы, </a:t>
            </a:r>
            <a:r>
              <a:rPr lang="ru-RU" sz="2400" dirty="0" smtClean="0"/>
              <a:t>целевые ориентиры</a:t>
            </a:r>
            <a:r>
              <a:rPr lang="ru-RU" sz="2400" dirty="0" smtClean="0"/>
              <a:t>, организация образовательного процесса.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58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459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Оформление конспекта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962526"/>
            <a:ext cx="10178322" cy="57270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/>
              <a:t>Титульный лист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ПОЯСНИТЕЛЬНАЯ </a:t>
            </a:r>
            <a:r>
              <a:rPr lang="ru-RU" b="1" dirty="0"/>
              <a:t>ЗАПИСКА</a:t>
            </a:r>
          </a:p>
          <a:p>
            <a:pPr marL="0" indent="0" algn="just">
              <a:buNone/>
            </a:pPr>
            <a:r>
              <a:rPr lang="ru-RU" b="1" dirty="0" smtClean="0"/>
              <a:t>Образовательные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области: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2.6 ФГОС ДО</a:t>
            </a:r>
          </a:p>
          <a:p>
            <a:pPr marL="0" indent="0" algn="just">
              <a:buNone/>
            </a:pPr>
            <a:r>
              <a:rPr lang="ru-RU" b="1" dirty="0" smtClean="0"/>
              <a:t>Раздел </a:t>
            </a:r>
            <a:r>
              <a:rPr lang="ru-RU" b="1" dirty="0"/>
              <a:t>программы: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Виды деятельности: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2.7. ФГОС ДО</a:t>
            </a:r>
          </a:p>
          <a:p>
            <a:pPr marL="0" indent="0" algn="just">
              <a:buNone/>
            </a:pPr>
            <a:r>
              <a:rPr lang="ru-RU" b="1" dirty="0" smtClean="0"/>
              <a:t>Интеграция  </a:t>
            </a:r>
            <a:r>
              <a:rPr lang="ru-RU" b="1" dirty="0"/>
              <a:t>образовательных областей: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Цель: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4.6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ФГОС ДО</a:t>
            </a:r>
          </a:p>
          <a:p>
            <a:pPr marL="0" indent="0" algn="just">
              <a:buNone/>
            </a:pPr>
            <a:r>
              <a:rPr lang="ru-RU" b="1" dirty="0" smtClean="0"/>
              <a:t>Задачи</a:t>
            </a:r>
            <a:r>
              <a:rPr lang="ru-RU" b="1" dirty="0"/>
              <a:t>: </a:t>
            </a:r>
            <a:r>
              <a:rPr lang="ru-RU" dirty="0">
                <a:solidFill>
                  <a:schemeClr val="tx1"/>
                </a:solidFill>
              </a:rPr>
              <a:t>п.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2.6 ФГОС ДО</a:t>
            </a:r>
          </a:p>
          <a:p>
            <a:pPr marL="0" indent="0" algn="just">
              <a:buNone/>
            </a:pPr>
            <a:r>
              <a:rPr lang="ru-RU" b="1" dirty="0" smtClean="0"/>
              <a:t>Используемые </a:t>
            </a:r>
            <a:r>
              <a:rPr lang="ru-RU" b="1" dirty="0"/>
              <a:t>методы, приемы и технологии: 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Предварительная работа: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Материалы и оборудование</a:t>
            </a:r>
            <a:r>
              <a:rPr lang="ru-RU" b="1" dirty="0" smtClean="0"/>
              <a:t>:</a:t>
            </a:r>
            <a:r>
              <a:rPr lang="ru-RU" b="1" dirty="0"/>
              <a:t> 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Активизация  словаря: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Способы организации воспитанников: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8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177715"/>
            <a:ext cx="10178322" cy="1564105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ХОД ОРГАНИЗОВАННОЙ ОБРАЗОВАТЕЛЬНОЙ ДЕЯТЕЛЬНОСТИ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ИЛИ ВОСПИТАТЕЛЬНО – ОБРАЗОВАТЕЛЬНОГО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ДЕЛА (СОБЫТИЯ)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 – мотивационный (вводная часть):</a:t>
            </a:r>
            <a:r>
              <a:rPr lang="ru-RU" sz="16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способствуем формированию у детей внутренней мотивации к деятельности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отведенное на реализацию данного этапа: (от 1 до 5 минут в соответствии с возрастной категорией воспитанников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537341"/>
              </p:ext>
            </p:extLst>
          </p:nvPr>
        </p:nvGraphicFramePr>
        <p:xfrm>
          <a:off x="1892146" y="2827420"/>
          <a:ext cx="9273158" cy="3416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498"/>
                <a:gridCol w="2180427"/>
                <a:gridCol w="2127644"/>
                <a:gridCol w="2234186"/>
                <a:gridCol w="2181403"/>
              </a:tblGrid>
              <a:tr h="1956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(вопросы воспитателя по ходу ОД)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Предполагаемые ответы детей по ходу 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Обратная связь на высказывание детей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Примечания, пояснения,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виды детской деятельности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 - планирования:</a:t>
            </a:r>
            <a:r>
              <a:rPr lang="ru-RU" sz="20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способствуем планированию детьми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Время, отведенное на реализацию данного этапа: (от 1 до 5 минут в соответствии с возрастной категорией воспитанников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514325"/>
              </p:ext>
            </p:extLst>
          </p:nvPr>
        </p:nvGraphicFramePr>
        <p:xfrm>
          <a:off x="1792706" y="1949116"/>
          <a:ext cx="9766115" cy="4859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684"/>
                <a:gridCol w="3693695"/>
                <a:gridCol w="2069431"/>
                <a:gridCol w="1443789"/>
                <a:gridCol w="1536516"/>
              </a:tblGrid>
              <a:tr h="1184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(вопросы воспитателя по ходу ОД)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Предполагаемые ответы детей по ходу 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Обратная связь на высказывание детей 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Примечания, пояснения,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виды детской деятельности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3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чего предполагаете начать?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3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будем делать потом?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84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Можем ли составить план дальнейших действий?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 - реализации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способствуем реализации детского замысла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Время, отведенное на реализацию данного этапа: (от 1 до 20 минут в соответствии с возрастной категорией воспитанников)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625310"/>
              </p:ext>
            </p:extLst>
          </p:nvPr>
        </p:nvGraphicFramePr>
        <p:xfrm>
          <a:off x="1892146" y="1985022"/>
          <a:ext cx="8876115" cy="4018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971"/>
                <a:gridCol w="2087068"/>
                <a:gridCol w="2088004"/>
                <a:gridCol w="2087068"/>
                <a:gridCol w="2088004"/>
              </a:tblGrid>
              <a:tr h="2296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(вопросы воспитателя по ходу ОД)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Предполагаемые ответы детей по ходу 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Обратная связь на высказывание детей 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Примечания, пояснения,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виды детской деятельности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4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4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4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4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168443"/>
            <a:ext cx="10394890" cy="1431758"/>
          </a:xfrm>
        </p:spPr>
        <p:txBody>
          <a:bodyPr>
            <a:normAutofit fontScale="90000"/>
          </a:bodyPr>
          <a:lstStyle/>
          <a:p>
            <a:r>
              <a:rPr lang="ru-RU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Физкультурная минутка / динамичная пауза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 - рефлексии: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способствуем проведению детской рефлексии по итогам деятельности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Время, отведенное на реализацию данного этапа: (от 1 до 7  минут в соответствии с возрастной категорией воспитанников)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391026"/>
              </p:ext>
            </p:extLst>
          </p:nvPr>
        </p:nvGraphicFramePr>
        <p:xfrm>
          <a:off x="1551528" y="2213812"/>
          <a:ext cx="8494841" cy="4596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30"/>
                <a:gridCol w="2091868"/>
                <a:gridCol w="1648327"/>
                <a:gridCol w="2117558"/>
                <a:gridCol w="2346158"/>
              </a:tblGrid>
              <a:tr h="1248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(вопросы воспитателя по ходу ОД)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Предполагаемые ответы детей по ходу 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Обратная связь на высказывание детей 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Примечания, пояснения,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виды детской деятельности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660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нового для себя вы сегодня узнали?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48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были у вас трудности?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48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вы с ними справлялись?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728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нам могут пригодиться эти знания?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485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чего мы это делали?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24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другие …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  <a:tr h="220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9" marR="558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1678" y="805285"/>
            <a:ext cx="34800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Используемая литература: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003207"/>
              </p:ext>
            </p:extLst>
          </p:nvPr>
        </p:nvGraphicFramePr>
        <p:xfrm>
          <a:off x="1503946" y="1251285"/>
          <a:ext cx="9487236" cy="1371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82"/>
                <a:gridCol w="2353469"/>
                <a:gridCol w="2353469"/>
                <a:gridCol w="2353469"/>
                <a:gridCol w="1897447"/>
              </a:tblGrid>
              <a:tr h="671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Название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Автор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Издательство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Год издательства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034480"/>
              </p:ext>
            </p:extLst>
          </p:nvPr>
        </p:nvGraphicFramePr>
        <p:xfrm>
          <a:off x="1287378" y="4266515"/>
          <a:ext cx="9661358" cy="1941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165"/>
                <a:gridCol w="2995731"/>
                <a:gridCol w="2995731"/>
                <a:gridCol w="2995731"/>
              </a:tblGrid>
              <a:tr h="64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Название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Автор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Интернет ресурс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73425" y="3620185"/>
            <a:ext cx="3584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Используемые интернет ресурсы: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84221"/>
            <a:ext cx="109607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Возраст:</a:t>
            </a:r>
            <a:r>
              <a:rPr lang="ru-RU" dirty="0"/>
              <a:t> средняя группа</a:t>
            </a:r>
          </a:p>
          <a:p>
            <a:r>
              <a:rPr lang="ru-RU" b="1" dirty="0"/>
              <a:t>Тема</a:t>
            </a:r>
            <a:r>
              <a:rPr lang="ru-RU" dirty="0"/>
              <a:t>:  </a:t>
            </a:r>
            <a:r>
              <a:rPr lang="ru-RU" b="1" dirty="0">
                <a:solidFill>
                  <a:srgbClr val="FF0000"/>
                </a:solidFill>
              </a:rPr>
              <a:t>«Путешествие  в сказочный лес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/>
              <a:t>Пояснительная записка </a:t>
            </a:r>
          </a:p>
          <a:p>
            <a:pPr algn="just"/>
            <a:r>
              <a:rPr lang="ru-RU" sz="1600" b="1" dirty="0" smtClean="0"/>
              <a:t>Образовательная область: </a:t>
            </a:r>
            <a:r>
              <a:rPr lang="ru-RU" sz="1600" dirty="0" smtClean="0"/>
              <a:t>речевое развитие</a:t>
            </a:r>
          </a:p>
          <a:p>
            <a:pPr algn="just"/>
            <a:r>
              <a:rPr lang="ru-RU" sz="1600" b="1" dirty="0" smtClean="0"/>
              <a:t>Раздел программы: </a:t>
            </a:r>
            <a:r>
              <a:rPr lang="ru-RU" sz="1600" dirty="0" smtClean="0"/>
              <a:t>развитие речевого творчества</a:t>
            </a:r>
          </a:p>
          <a:p>
            <a:pPr algn="just"/>
            <a:r>
              <a:rPr lang="ru-RU" sz="1600" b="1" dirty="0"/>
              <a:t>Вид деятельности:</a:t>
            </a:r>
            <a:r>
              <a:rPr lang="ru-RU" sz="1600" dirty="0"/>
              <a:t> социально-коммуникативная, игровая</a:t>
            </a:r>
          </a:p>
          <a:p>
            <a:pPr algn="just"/>
            <a:r>
              <a:rPr lang="ru-RU" sz="1600" b="1" dirty="0" smtClean="0"/>
              <a:t>Интеграция образовательных областей: </a:t>
            </a:r>
            <a:r>
              <a:rPr lang="ru-RU" sz="1600" dirty="0" smtClean="0"/>
              <a:t>познавательное развитие, социально-коммуникативное развитие, физическое развитие </a:t>
            </a:r>
            <a:endParaRPr lang="ru-RU" sz="1600" dirty="0"/>
          </a:p>
          <a:p>
            <a:r>
              <a:rPr lang="ru-RU" sz="1600" b="1" dirty="0"/>
              <a:t>Цель: </a:t>
            </a:r>
            <a:r>
              <a:rPr lang="ru-RU" sz="1600" dirty="0"/>
              <a:t>способствовать формированию связной речи у  детей.</a:t>
            </a:r>
          </a:p>
          <a:p>
            <a:r>
              <a:rPr lang="ru-RU" sz="1600" b="1" dirty="0"/>
              <a:t>Задачи:  </a:t>
            </a:r>
            <a:endParaRPr lang="ru-RU" sz="1600" dirty="0"/>
          </a:p>
          <a:p>
            <a:pPr lvl="0"/>
            <a:r>
              <a:rPr lang="ru-RU" sz="1600" dirty="0"/>
              <a:t>закреплять навыки правильной речи, усвоение элементов речевого обращения (жестов, мимики, интонации);</a:t>
            </a:r>
          </a:p>
          <a:p>
            <a:pPr lvl="0"/>
            <a:r>
              <a:rPr lang="ru-RU" sz="1600" dirty="0"/>
              <a:t>обучать детей пересказу сказки, активизировать словарь, развивать актерские способности детей, продолжать формировать умение определять сказку по загадкам и знакомым  отрывкам из сказок; </a:t>
            </a:r>
          </a:p>
          <a:p>
            <a:pPr lvl="0"/>
            <a:r>
              <a:rPr lang="ru-RU" sz="1600" dirty="0"/>
              <a:t>развивать диалогическую речь детей, эмоциональную отзывчивость, умение работать в коллективе;</a:t>
            </a:r>
          </a:p>
          <a:p>
            <a:pPr lvl="0"/>
            <a:r>
              <a:rPr lang="ru-RU" sz="1600" dirty="0"/>
              <a:t>воспитывать интерес к русским народным сказкам, создать радостное настроение от встречи с героями сказок и от общения друг с другом</a:t>
            </a:r>
            <a:r>
              <a:rPr lang="ru-RU" sz="1600" dirty="0" smtClean="0"/>
              <a:t>.</a:t>
            </a:r>
          </a:p>
          <a:p>
            <a:pPr lvl="0"/>
            <a:r>
              <a:rPr lang="ru-RU" sz="1600" b="1" dirty="0" smtClean="0">
                <a:solidFill>
                  <a:srgbClr val="FF0000"/>
                </a:solidFill>
              </a:rPr>
              <a:t>Используемые методы. приемы и технологии: ?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 smtClean="0">
                <a:solidFill>
                  <a:srgbClr val="FF0000"/>
                </a:solidFill>
              </a:rPr>
              <a:t>Способы организации воспитанников:</a:t>
            </a:r>
            <a:r>
              <a:rPr lang="ru-RU" sz="1600" dirty="0" smtClean="0">
                <a:solidFill>
                  <a:srgbClr val="FF0000"/>
                </a:solidFill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</a:rPr>
              <a:t>?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 smtClean="0"/>
              <a:t>Материалы и оборудование</a:t>
            </a:r>
            <a:r>
              <a:rPr lang="ru-RU" sz="1600" b="1" dirty="0"/>
              <a:t>:</a:t>
            </a:r>
            <a:r>
              <a:rPr lang="ru-RU" sz="1600" dirty="0"/>
              <a:t> волшебный сундук,  куклы Би-ба-</a:t>
            </a:r>
            <a:r>
              <a:rPr lang="ru-RU" sz="1600" dirty="0" err="1"/>
              <a:t>бо</a:t>
            </a:r>
            <a:r>
              <a:rPr lang="ru-RU" sz="1600" dirty="0"/>
              <a:t>, , маски героев сказки «</a:t>
            </a:r>
            <a:r>
              <a:rPr lang="ru-RU" sz="1600" dirty="0" err="1"/>
              <a:t>Заюшкина</a:t>
            </a:r>
            <a:r>
              <a:rPr lang="ru-RU" sz="1600" dirty="0"/>
              <a:t> избушка», небольшие домики – лубяная и ледяная избушки.</a:t>
            </a:r>
          </a:p>
          <a:p>
            <a:r>
              <a:rPr lang="ru-RU" sz="1600" b="1" dirty="0"/>
              <a:t>Предварительная работа:</a:t>
            </a:r>
            <a:r>
              <a:rPr lang="ru-RU" sz="1600" dirty="0"/>
              <a:t> Чтение русских народных сказок, игры-драматизации сказок «Теремок», «Репка», «Колобок», рассматривание иллюстраций к сказкам, пантомимические этюды «Животные»</a:t>
            </a:r>
          </a:p>
        </p:txBody>
      </p:sp>
    </p:spTree>
    <p:extLst>
      <p:ext uri="{BB962C8B-B14F-4D97-AF65-F5344CB8AC3E}">
        <p14:creationId xmlns:p14="http://schemas.microsoft.com/office/powerpoint/2010/main" val="20603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Системно-</a:t>
            </a:r>
            <a:r>
              <a:rPr lang="ru-RU" b="1" dirty="0" err="1"/>
              <a:t>деятельностный</a:t>
            </a:r>
            <a:r>
              <a:rPr lang="ru-RU" b="1" dirty="0"/>
              <a:t> подход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/>
              <a:t>Деятельность-</a:t>
            </a:r>
            <a:r>
              <a:rPr lang="ru-RU" sz="1800" dirty="0"/>
              <a:t> система действий человека, направленная на достижение определенной цели ( на результат).</a:t>
            </a:r>
          </a:p>
          <a:p>
            <a:pPr algn="just"/>
            <a:r>
              <a:rPr lang="ru-RU" sz="1800" b="1" dirty="0"/>
              <a:t>Деятельностный подход</a:t>
            </a:r>
            <a:r>
              <a:rPr lang="ru-RU" sz="1800" dirty="0"/>
              <a:t> – это организация и управление педагогом деятельностью ребенка при решении им специально организованных учебных задач разной сложности и проблематики. Эти задачи развивают не только предметную, коммуникативную и другие виды компетентностей ребенка, но и его самого как </a:t>
            </a:r>
            <a:r>
              <a:rPr lang="ru-RU" sz="1800" dirty="0" smtClean="0"/>
              <a:t>личность.</a:t>
            </a:r>
            <a:endParaRPr lang="ru-RU" sz="1800" dirty="0"/>
          </a:p>
          <a:p>
            <a:pPr algn="just"/>
            <a:r>
              <a:rPr lang="ru-RU" sz="1800" b="1" dirty="0"/>
              <a:t>Системно-деятельностный подход</a:t>
            </a:r>
            <a:r>
              <a:rPr lang="ru-RU" sz="1800" dirty="0"/>
              <a:t> - это организация воспитательно-образовательного процесса, в котором главное место отводится активной и разносторонней, в максимальной степени самостоятельной познавательной деятельности дошкольника, где акцент делается на зону ближайшего развития, то есть область потенциальных возможностей.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206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09601" y="1100138"/>
            <a:ext cx="10805159" cy="357981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Системно-деятельностный подход к воспитательно-образовательному процессу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создать условия, в которых дети выступают активными участниками образовательной деятельности, учатся самостоятельно добывать знания и применять их на практике. Именно знания и умения, которые ребенок получил не в готовом виде, а в ходе активного взаимодействия с окружающим миром, становятся для него бесценным опытом, определяющем его успешность на последующих этапах обучения.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90600" y="624840"/>
            <a:ext cx="9982200" cy="5501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Цель </a:t>
            </a:r>
            <a:r>
              <a:rPr lang="ru-RU" sz="2000" b="1" i="1" dirty="0">
                <a:solidFill>
                  <a:srgbClr val="FF0000"/>
                </a:solidFill>
              </a:rPr>
              <a:t>системно-деятельностного подхода</a:t>
            </a:r>
            <a:r>
              <a:rPr lang="ru-RU" sz="2000" b="1" i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к организации воспитательно-образовательного процесса – воспитание личности ребенка как субъекта жизнедеятельности, т.е. активно участвующего в сознательной деятельности. Он предусматривает </a:t>
            </a:r>
            <a:r>
              <a:rPr lang="ru-RU" sz="2000" b="1" dirty="0">
                <a:solidFill>
                  <a:schemeClr val="tx1"/>
                </a:solidFill>
              </a:rPr>
              <a:t>развитие умения: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- </a:t>
            </a:r>
            <a:r>
              <a:rPr lang="ru-RU" sz="2000" b="1" u="sng" dirty="0">
                <a:solidFill>
                  <a:srgbClr val="FF0000"/>
                </a:solidFill>
              </a:rPr>
              <a:t>ставить цель</a:t>
            </a:r>
            <a:r>
              <a:rPr lang="ru-RU" sz="2000" dirty="0">
                <a:solidFill>
                  <a:schemeClr val="tx1"/>
                </a:solidFill>
              </a:rPr>
              <a:t> (например, узнать, почему на лесной полянке исчезли цветы);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- </a:t>
            </a:r>
            <a:r>
              <a:rPr lang="ru-RU" sz="2000" b="1" u="sng" dirty="0">
                <a:solidFill>
                  <a:srgbClr val="FF0000"/>
                </a:solidFill>
              </a:rPr>
              <a:t>решать задачи</a:t>
            </a:r>
            <a:r>
              <a:rPr lang="ru-RU" sz="2000" dirty="0">
                <a:solidFill>
                  <a:schemeClr val="tx1"/>
                </a:solidFill>
              </a:rPr>
              <a:t> (например, как сберечь лесные цветы, чтобы они не исчезли: сделать запрещающие знаки, не рвать самому цветы в лесу, вырастить цветы в горшке и высадить их на лесной полянке);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- </a:t>
            </a:r>
            <a:r>
              <a:rPr lang="ru-RU" sz="2000" b="1" u="sng" dirty="0">
                <a:solidFill>
                  <a:srgbClr val="FF0000"/>
                </a:solidFill>
              </a:rPr>
              <a:t>отвечать за результат</a:t>
            </a:r>
            <a:r>
              <a:rPr lang="ru-RU" sz="2000" dirty="0">
                <a:solidFill>
                  <a:schemeClr val="tx1"/>
                </a:solidFill>
              </a:rPr>
              <a:t> (все эти действия помогут сохранить цветы, если о них рассказать друзьям, родителям и т.д.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284" y="276726"/>
            <a:ext cx="11024937" cy="709864"/>
          </a:xfrm>
        </p:spPr>
        <p:txBody>
          <a:bodyPr>
            <a:normAutofit/>
          </a:bodyPr>
          <a:lstStyle/>
          <a:p>
            <a:r>
              <a:rPr lang="ru-RU" sz="2800" b="1" i="1" u="sng" dirty="0">
                <a:effectLst/>
              </a:rPr>
              <a:t>Принципы реализации системно-деятельностного подхода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62527"/>
            <a:ext cx="10972800" cy="516363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воспитания 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учета ведущих видов деятельности и законов их смены в формировании личности ребенка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преодоления зоны ближайшего развития и организации в ней совместной деятельности детей и взрослых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высокой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любых видов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рефлективности любой деятельности. 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Принцип нравственного обогащения  используемых в качестве средства видов деятельности </a:t>
            </a:r>
            <a:endParaRPr lang="ru-RU" sz="20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сотрудничества при организации и управлении различными видами деятельности.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активности ребенка в образовательном процессе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2" y="802297"/>
            <a:ext cx="10318418" cy="4394988"/>
          </a:xfrm>
        </p:spPr>
        <p:txBody>
          <a:bodyPr/>
          <a:lstStyle/>
          <a:p>
            <a:pPr algn="ctr"/>
            <a:r>
              <a:rPr lang="ru-RU" sz="3000" dirty="0"/>
              <a:t>Основные подходы </a:t>
            </a:r>
            <a:br>
              <a:rPr lang="ru-RU" sz="30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к </a:t>
            </a:r>
            <a:r>
              <a:rPr lang="ru-RU" sz="3000" dirty="0"/>
              <a:t>проектированию организованной образовательной деятельности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>на </a:t>
            </a:r>
            <a:r>
              <a:rPr lang="ru-RU" sz="3000" dirty="0"/>
              <a:t>основе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>системно-деятельностного подхода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4862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5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4694"/>
            <a:ext cx="10972800" cy="157613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Этапы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382253"/>
            <a:ext cx="10972800" cy="3743911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Мотивационный этап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Этап планирования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Этап реализации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Этап рефлексии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7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1 этап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мотивационный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440" y="1191126"/>
            <a:ext cx="11112136" cy="462012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Появление необычных/новых предметов </a:t>
            </a:r>
            <a:r>
              <a:rPr lang="ru-RU" sz="2400" b="1" dirty="0" smtClean="0">
                <a:solidFill>
                  <a:schemeClr val="tx1"/>
                </a:solidFill>
              </a:rPr>
              <a:t>или персонажей в группе;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Проверить верно или неверно чье-либо </a:t>
            </a:r>
            <a:r>
              <a:rPr lang="ru-RU" sz="2400" b="1" dirty="0" smtClean="0">
                <a:solidFill>
                  <a:schemeClr val="tx1"/>
                </a:solidFill>
              </a:rPr>
              <a:t>предположение;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Проверить / доказать себе свою сообразительность, </a:t>
            </a:r>
            <a:r>
              <a:rPr lang="ru-RU" sz="2400" b="1" dirty="0" smtClean="0">
                <a:solidFill>
                  <a:schemeClr val="tx1"/>
                </a:solidFill>
              </a:rPr>
              <a:t>смекалку;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Пополнение развивающей среды «для себя</a:t>
            </a:r>
            <a:r>
              <a:rPr lang="ru-RU" sz="2400" b="1" dirty="0" smtClean="0">
                <a:solidFill>
                  <a:schemeClr val="tx1"/>
                </a:solidFill>
              </a:rPr>
              <a:t>»; 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Подготовка важного </a:t>
            </a:r>
            <a:r>
              <a:rPr lang="ru-RU" sz="2400" b="1" dirty="0" smtClean="0">
                <a:solidFill>
                  <a:schemeClr val="tx1"/>
                </a:solidFill>
              </a:rPr>
              <a:t>события;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Обнаружение </a:t>
            </a:r>
            <a:r>
              <a:rPr lang="ru-RU" sz="2400" b="1" dirty="0">
                <a:solidFill>
                  <a:schemeClr val="tx1"/>
                </a:solidFill>
              </a:rPr>
              <a:t>в группе / на участке «ненужных» </a:t>
            </a:r>
            <a:r>
              <a:rPr lang="ru-RU" sz="2400" b="1" dirty="0" smtClean="0">
                <a:solidFill>
                  <a:schemeClr val="tx1"/>
                </a:solidFill>
              </a:rPr>
              <a:t>вещей;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Педагог перевоплощенный в какого-то героя, имеющий проблему;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Письмо с проблемными заданиями;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Закадровый голос и </a:t>
            </a:r>
            <a:r>
              <a:rPr lang="ru-RU" sz="2400" b="1" dirty="0" err="1" smtClean="0">
                <a:solidFill>
                  <a:schemeClr val="tx1"/>
                </a:solidFill>
              </a:rPr>
              <a:t>тд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3100" b="1" dirty="0" smtClean="0">
              <a:solidFill>
                <a:schemeClr val="tx1"/>
              </a:solidFill>
            </a:endParaRPr>
          </a:p>
          <a:p>
            <a:endParaRPr lang="ru-RU" sz="3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8056" y="5719244"/>
            <a:ext cx="8952412" cy="4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cap="all" spc="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Запретные слова: «дети, а давайте поможем!»</a:t>
            </a:r>
          </a:p>
        </p:txBody>
      </p:sp>
    </p:spTree>
    <p:extLst>
      <p:ext uri="{BB962C8B-B14F-4D97-AF65-F5344CB8AC3E}">
        <p14:creationId xmlns:p14="http://schemas.microsoft.com/office/powerpoint/2010/main" val="1730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988</TotalTime>
  <Words>1066</Words>
  <Application>Microsoft Office PowerPoint</Application>
  <PresentationFormat>Произвольный</PresentationFormat>
  <Paragraphs>278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Углы</vt:lpstr>
      <vt:lpstr>Документ</vt:lpstr>
      <vt:lpstr>Тема семинара: Системно-деятельностный подход в организации образовательной деятельности в рамках ФГОС. </vt:lpstr>
      <vt:lpstr>Что такое ФГОС?</vt:lpstr>
      <vt:lpstr>Системно-деятельностный подход </vt:lpstr>
      <vt:lpstr>Презентация PowerPoint</vt:lpstr>
      <vt:lpstr>Презентация PowerPoint</vt:lpstr>
      <vt:lpstr>Принципы реализации системно-деятельностного подхода</vt:lpstr>
      <vt:lpstr>Основные подходы   к проектированию организованной образовательной деятельности   на основе   системно-деятельностного подхода</vt:lpstr>
      <vt:lpstr>  Этапы образовательной деятельности</vt:lpstr>
      <vt:lpstr>1 этап  мотивационный</vt:lpstr>
      <vt:lpstr>    Мотивация игровая. Потребность своей значимости ребенок может реализовать, помогая различным игрушкам решать практические и интеллектуальные проблемы.  </vt:lpstr>
      <vt:lpstr>Модель трех вопросов</vt:lpstr>
      <vt:lpstr> РЕАКЦИЯ НА ВЫСКАЗЫВАНИЯ ДЕТЕЙ  </vt:lpstr>
      <vt:lpstr>Примерная Проблемная ситуация </vt:lpstr>
      <vt:lpstr>пространство выбора</vt:lpstr>
      <vt:lpstr>Сотрудничество</vt:lpstr>
      <vt:lpstr>Презентация PowerPoint</vt:lpstr>
      <vt:lpstr>ПРАВИЛЬНАЯ ПОСТАНОВКА ВОПРОСОВ</vt:lpstr>
      <vt:lpstr>Рефлексивный итог</vt:lpstr>
      <vt:lpstr>Оформление конспекта</vt:lpstr>
      <vt:lpstr>Оформление конспекта</vt:lpstr>
      <vt:lpstr>ХОД ОРГАНИЗОВАННОЙ ОБРАЗОВАТЕЛЬНОЙ ДЕЯТЕЛЬНОСТИ ИЛИ ВОСПИТАТЕЛЬНО – ОБРАЗОВАТЕЛЬНОГО  ДЕЛА (СОБЫТИЯ)   I этап – мотивационный (вводная часть): способствуем формированию у детей внутренней мотивации к деятельности   Время отведенное на реализацию данного этапа: (от 1 до 5 минут в соответствии с возрастной категорией воспитанников </vt:lpstr>
      <vt:lpstr>II этап - планирования: способствуем планированию детьми их деятельности  Время, отведенное на реализацию данного этапа: (от 1 до 5 минут в соответствии с возрастной категорией воспитанников) </vt:lpstr>
      <vt:lpstr>III этап - реализации: способствуем реализации детского замысла    Время, отведенное на реализацию данного этапа: (от 1 до 20 минут в соответствии с возрастной категорией воспитанников)   </vt:lpstr>
      <vt:lpstr>Физкультурная минутка / динамичная пауза   IV этап - рефлексии: способствуем проведению детской рефлексии по итогам деятельности    Время, отведенное на реализацию данного этапа: (от 1 до 7  минут в соответствии с возрастной категорией воспитанников)   </vt:lpstr>
      <vt:lpstr>Используемая литература: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  к проектированию организованной образовательной деятельности   на основе системно-деятельностного подхода</dc:title>
  <dc:creator>Юлия В. Илюхина</dc:creator>
  <cp:lastModifiedBy>СЦРО</cp:lastModifiedBy>
  <cp:revision>69</cp:revision>
  <dcterms:created xsi:type="dcterms:W3CDTF">2018-04-25T11:35:04Z</dcterms:created>
  <dcterms:modified xsi:type="dcterms:W3CDTF">2023-01-27T10:26:49Z</dcterms:modified>
</cp:coreProperties>
</file>