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4" r:id="rId3"/>
    <p:sldId id="258" r:id="rId4"/>
    <p:sldId id="305" r:id="rId5"/>
    <p:sldId id="257" r:id="rId6"/>
    <p:sldId id="259" r:id="rId7"/>
    <p:sldId id="261" r:id="rId8"/>
    <p:sldId id="318" r:id="rId9"/>
    <p:sldId id="319" r:id="rId10"/>
    <p:sldId id="321" r:id="rId11"/>
    <p:sldId id="323" r:id="rId12"/>
    <p:sldId id="320" r:id="rId13"/>
    <p:sldId id="262" r:id="rId14"/>
    <p:sldId id="310" r:id="rId15"/>
    <p:sldId id="311" r:id="rId16"/>
    <p:sldId id="313" r:id="rId17"/>
    <p:sldId id="324" r:id="rId18"/>
    <p:sldId id="314" r:id="rId19"/>
    <p:sldId id="325" r:id="rId20"/>
    <p:sldId id="315" r:id="rId21"/>
    <p:sldId id="326" r:id="rId22"/>
    <p:sldId id="316" r:id="rId23"/>
    <p:sldId id="327" r:id="rId24"/>
    <p:sldId id="317" r:id="rId25"/>
    <p:sldId id="328" r:id="rId26"/>
    <p:sldId id="330" r:id="rId27"/>
    <p:sldId id="331" r:id="rId28"/>
    <p:sldId id="332" r:id="rId29"/>
    <p:sldId id="333" r:id="rId30"/>
    <p:sldId id="33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6B41A-C6BD-44A5-85F0-291600A4E82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3EC1D-060B-4E88-8BF8-300B1C125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9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2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0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7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0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1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6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5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9543B-1956-4F75-B8EA-7CC5F3DA315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4E6E-3014-4C28-B052-07794B253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6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trovaNA@edu.sochi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>МУНИЦИПАЛЬНЫЙ ЭТАП КРАЕВОГО КОНКУРСА ПРОФЕССИОНАЛЬНОГО </a:t>
            </a:r>
            <a:r>
              <a:rPr lang="ru-RU" sz="2800" b="1" dirty="0" smtClean="0">
                <a:latin typeface="Comic Sans MS" panose="030F0702030302020204" pitchFamily="66" charset="0"/>
              </a:rPr>
              <a:t>МАСТЕРСТВА РАБОТНИКОВ ДОШКОЛЬНЫХ ОБРАЗОВАТЕЛЬНЫХ ОРГАНИЗАЦИЙ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136904" cy="3024336"/>
          </a:xfrm>
        </p:spPr>
        <p:txBody>
          <a:bodyPr anchor="ctr"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«ЛУЧШИЕ ПЕДАГОГИЧЕСКИЕ РАБОТНИКИ ДОШКОЛЬНЫХ ОБРАЗОВАТЕЛЬНЫХ ОРГАНИЗАЦИЙ»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 2023 ГОДУ</a:t>
            </a:r>
            <a:endParaRPr lang="ru-RU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latin typeface="Comic Sans MS" panose="030F0702030302020204" pitchFamily="66" charset="0"/>
              </a:rPr>
              <a:t>ПОРЯДОК ОФОРМЛЕНИЯ ПАКЕТА ДОКУМЕНТОВ</a:t>
            </a:r>
            <a:r>
              <a:rPr lang="ru-RU" sz="2800" b="1" u="sng" dirty="0">
                <a:latin typeface="Comic Sans MS" panose="030F0702030302020204" pitchFamily="66" charset="0"/>
              </a:rPr>
              <a:t/>
            </a:r>
            <a:br>
              <a:rPr lang="ru-RU" sz="2800" b="1" u="sng" dirty="0">
                <a:latin typeface="Comic Sans MS" panose="030F0702030302020204" pitchFamily="66" charset="0"/>
              </a:rPr>
            </a:br>
            <a:r>
              <a:rPr lang="ru-RU" sz="2400" b="1" dirty="0">
                <a:latin typeface="Comic Sans MS" panose="030F0702030302020204" pitchFamily="66" charset="0"/>
              </a:rPr>
              <a:t>АНКЕТА</a:t>
            </a:r>
            <a:r>
              <a:rPr lang="ru-RU" sz="3200" b="1" u="sng" dirty="0">
                <a:latin typeface="Comic Sans MS" panose="030F0702030302020204" pitchFamily="66" charset="0"/>
              </a:rPr>
              <a:t/>
            </a:r>
            <a:br>
              <a:rPr lang="ru-RU" sz="3200" b="1" u="sng" dirty="0">
                <a:latin typeface="Comic Sans MS" panose="030F0702030302020204" pitchFamily="66" charset="0"/>
              </a:rPr>
            </a:br>
            <a:r>
              <a:rPr lang="ru-RU" sz="2000" b="1" u="sng" dirty="0">
                <a:latin typeface="Comic Sans MS" panose="030F0702030302020204" pitchFamily="66" charset="0"/>
              </a:rPr>
              <a:t>АНАЛИТИЧЕСКАЯ СПРАВКА</a:t>
            </a:r>
            <a:br>
              <a:rPr lang="ru-RU" sz="2000" b="1" u="sng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ТИТУЛЬНЫЙ ЛИСТ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105823" y="1600200"/>
          <a:ext cx="2932353" cy="4525963"/>
        </p:xfrm>
        <a:graphic>
          <a:graphicData uri="http://schemas.openxmlformats.org/drawingml/2006/table">
            <a:tbl>
              <a:tblPr firstRow="1" firstCol="1" bandRow="1"/>
              <a:tblGrid>
                <a:gridCol w="2932353"/>
              </a:tblGrid>
              <a:tr h="4525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Управление по образованию и науке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муниципального образования городской округ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город-курорт Сочи Краснодарского края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Муниципальное дошкольное образовательное бюджетное учреждение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детский сад № ____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муниципального образования городской округ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город-курорт Сочи Краснодарского края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МАТЕРИАЛЫ УЧАСТНИКА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ЕЖЕГОДНОГО КРАЕВОГО ПРОФЕССИОНАЛЬНОГО КОНКУРСА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«ЛУЧШИЕ ПЕДАГОГИЧЕСКИЕ РАБОТНИКИ»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2023 ГОДЫ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АНАЛИТИЧЕСКАЯ СПРАВКА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Сочи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413" marR="50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2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9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Comic Sans MS" panose="030F0702030302020204" pitchFamily="66" charset="0"/>
              </a:rPr>
              <a:t>ПОРЯДОК ОФОРМЛЕНИЯ ПАКЕТА ДОКУМЕНТОВ</a:t>
            </a:r>
            <a:r>
              <a:rPr lang="ru-RU" sz="2800" b="1" u="sng" dirty="0">
                <a:latin typeface="Comic Sans MS" panose="030F0702030302020204" pitchFamily="66" charset="0"/>
              </a:rPr>
              <a:t/>
            </a:r>
            <a:br>
              <a:rPr lang="ru-RU" sz="2800" b="1" u="sng" dirty="0">
                <a:latin typeface="Comic Sans MS" panose="030F0702030302020204" pitchFamily="66" charset="0"/>
              </a:rPr>
            </a:br>
            <a:r>
              <a:rPr lang="ru-RU" sz="2400" b="1" dirty="0">
                <a:latin typeface="Comic Sans MS" panose="030F0702030302020204" pitchFamily="66" charset="0"/>
              </a:rPr>
              <a:t>АНКЕТА</a:t>
            </a:r>
            <a:r>
              <a:rPr lang="ru-RU" sz="3200" b="1" u="sng" dirty="0">
                <a:latin typeface="Comic Sans MS" panose="030F0702030302020204" pitchFamily="66" charset="0"/>
              </a:rPr>
              <a:t/>
            </a:r>
            <a:br>
              <a:rPr lang="ru-RU" sz="3200" b="1" u="sng" dirty="0">
                <a:latin typeface="Comic Sans MS" panose="030F0702030302020204" pitchFamily="66" charset="0"/>
              </a:rPr>
            </a:br>
            <a:r>
              <a:rPr lang="ru-RU" sz="2000" b="1" u="sng" dirty="0" smtClean="0">
                <a:latin typeface="Comic Sans MS" panose="030F0702030302020204" pitchFamily="66" charset="0"/>
              </a:rPr>
              <a:t>ВИДЕОРОЛИК</a:t>
            </a:r>
            <a:r>
              <a:rPr lang="ru-RU" sz="2000" b="1" u="sng" dirty="0">
                <a:latin typeface="Comic Sans MS" panose="030F0702030302020204" pitchFamily="66" charset="0"/>
              </a:rPr>
              <a:t/>
            </a:r>
            <a:br>
              <a:rPr lang="ru-RU" sz="2000" b="1" u="sng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ТИТУЛЬНЫЙ ЛИСТ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632848" cy="45365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250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Управление по образованию и науке</a:t>
            </a:r>
          </a:p>
          <a:p>
            <a:r>
              <a:rPr lang="ru-RU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муниципального образования городской округ </a:t>
            </a:r>
          </a:p>
          <a:p>
            <a:r>
              <a:rPr lang="ru-RU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город-курорт Сочи Краснодарского края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Муниципальное дошкольное образовательное бюджетное учреждение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детский сад № ____ 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муниципального образования городской округ 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город-курорт Сочи Краснодарского края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МАТЕРИАЛЫ </a:t>
            </a:r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УЧАСТНИКА 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ЕЖЕГОДНОГО КРАЕВОГО ПРОФЕССИОНАЛЬНОГО КОНКУРСА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«ЛУЧШИЕ ПЕДАГОГИЧЕСКИЕ РАБОТНИКИ» 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В 2023 ГОДЫ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ВОСПИТАТЕЛЬНО –  ОБРАЗОВАТЕЛЬНОЕ СОБЫТИЕ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ТЕМА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«</a:t>
            </a:r>
            <a:r>
              <a:rPr lang="ru-RU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0000000000000000000000000000000</a:t>
            </a:r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»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ВОЗРАСТ </a:t>
            </a:r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ВОСПИТАННИКОВ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«</a:t>
            </a:r>
            <a:r>
              <a:rPr lang="ru-RU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00000000000000</a:t>
            </a:r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»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ФИО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ДОЛЖНОСТЬ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ru-RU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  </a:t>
            </a:r>
          </a:p>
          <a:p>
            <a:r>
              <a:rPr lang="ru-RU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г. Сочи</a:t>
            </a:r>
          </a:p>
          <a:p>
            <a:r>
              <a:rPr lang="ru-RU" sz="4000" b="1" dirty="0">
                <a:solidFill>
                  <a:schemeClr val="tx1"/>
                </a:solidFill>
                <a:latin typeface="Comic Sans MS" panose="030F0702030302020204" pitchFamily="66" charset="0"/>
              </a:rPr>
              <a:t>2023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1656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5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700" b="1" dirty="0" smtClean="0">
                <a:latin typeface="Comic Sans MS" panose="030F0702030302020204" pitchFamily="66" charset="0"/>
              </a:rPr>
              <a:t>ПОРЯДОК ОФОРМЛЕНИЯ ПАКЕТА ДОКУМЕНТОВ</a:t>
            </a:r>
            <a:r>
              <a:rPr lang="ru-RU" sz="3100" b="1" u="sng" dirty="0" smtClean="0">
                <a:latin typeface="Comic Sans MS" panose="030F0702030302020204" pitchFamily="66" charset="0"/>
              </a:rPr>
              <a:t/>
            </a:r>
            <a:br>
              <a:rPr lang="ru-RU" sz="3100" b="1" u="sng" dirty="0" smtClean="0">
                <a:latin typeface="Comic Sans MS" panose="030F0702030302020204" pitchFamily="66" charset="0"/>
              </a:rPr>
            </a:br>
            <a:r>
              <a:rPr lang="ru-RU" sz="3100" b="1" u="sng" dirty="0" smtClean="0">
                <a:latin typeface="Comic Sans MS" panose="030F0702030302020204" pitchFamily="66" charset="0"/>
              </a:rPr>
              <a:t>АНКЕТА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400" dirty="0">
              <a:latin typeface="Comic Sans MS" panose="030F0702030302020204" pitchFamily="66" charset="0"/>
            </a:endParaRP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84557"/>
              </p:ext>
            </p:extLst>
          </p:nvPr>
        </p:nvGraphicFramePr>
        <p:xfrm>
          <a:off x="683568" y="1700808"/>
          <a:ext cx="8064896" cy="4439206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3384376"/>
                <a:gridCol w="2880320"/>
              </a:tblGrid>
              <a:tr h="35488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omic Sans MS" panose="030F0702030302020204" pitchFamily="66" charset="0"/>
                          <a:ea typeface="PMingLiU"/>
                        </a:rPr>
                        <a:t>Ссылки на конкурсные материалы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omic Sans MS" panose="030F0702030302020204" pitchFamily="66" charset="0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54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1</a:t>
                      </a:r>
                      <a:r>
                        <a:rPr lang="ru-RU" sz="200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аналитическую справку:</a:t>
                      </a:r>
                      <a:r>
                        <a:rPr lang="ru-RU" sz="20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видеозапись:</a:t>
                      </a:r>
                      <a:r>
                        <a:rPr lang="ru-RU" sz="20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1" u="sng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ВСЕ ССЫЛКИ АКТИВНЫЕ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smtClean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САЙТ ОО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smtClean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ЯНДЕКС </a:t>
                      </a:r>
                      <a:r>
                        <a:rPr lang="ru-RU" sz="16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ДИСК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Ю-ТЮБ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РУ-ТЮБ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ТЕЛЕГРАММ И Т.Д.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54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2</a:t>
                      </a:r>
                      <a:endParaRPr lang="ru-RU" sz="20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аналитическую справку:</a:t>
                      </a:r>
                      <a:r>
                        <a:rPr lang="ru-RU" sz="20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материалы: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3</a:t>
                      </a:r>
                      <a:r>
                        <a:rPr lang="ru-RU" sz="200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материалы: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54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4</a:t>
                      </a:r>
                      <a:r>
                        <a:rPr lang="ru-RU" sz="20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аналитическую справку:</a:t>
                      </a:r>
                      <a:r>
                        <a:rPr lang="ru-RU" sz="20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материалы</a:t>
                      </a:r>
                      <a:r>
                        <a:rPr lang="ru-RU" sz="20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b="1" dirty="0" smtClean="0">
                <a:latin typeface="Comic Sans MS" panose="030F0702030302020204" pitchFamily="66" charset="0"/>
              </a:rPr>
              <a:t>ПОДВЕДЕНИЕ ИТОГОВ КОНКУРСА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Comic Sans MS" panose="030F0702030302020204" pitchFamily="66" charset="0"/>
              </a:rPr>
              <a:t>ПЕДАГОГИЧЕСКИЕ РАБОТНИКИ, НАБРАВШИЕ НАИБОЛЬШЕЕ КОЛИЧЕСТВО БАЛЛОВ ЯВЛЯЮТСЯ </a:t>
            </a:r>
            <a:r>
              <a:rPr lang="ru-RU" sz="2000" b="1" dirty="0" smtClean="0">
                <a:latin typeface="Comic Sans MS" panose="030F0702030302020204" pitchFamily="66" charset="0"/>
              </a:rPr>
              <a:t>ЛАУРЕАТАМИ (НЕ БОЛЕЕ 10 ЧЕЛОВЕК)</a:t>
            </a:r>
            <a:r>
              <a:rPr lang="ru-RU" sz="2000" dirty="0" smtClean="0">
                <a:latin typeface="Comic Sans MS" panose="030F0702030302020204" pitchFamily="66" charset="0"/>
              </a:rPr>
              <a:t> И ДОПУСКАЮТСЯ К ПУБЛИЧНОЙ ЗАЩИТЕ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ПУБЛИЧНАЯ ЗАЩИТА ОСУЩЕСТВЛЯЕТСЯ В СООТВЕТСТВИИ С КРИТЕРИЯМИ ОЦЕНКИ (ПРИЛОЖЕНИЕ 6 К ПОЛОЖЕНИЮ)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ПОБЕДИТЕЛЯМИ КОНКУРСА СТАНОВЯТСЯ </a:t>
            </a:r>
            <a:r>
              <a:rPr lang="ru-RU" sz="2000" b="1" dirty="0" smtClean="0">
                <a:latin typeface="Comic Sans MS" panose="030F0702030302020204" pitchFamily="66" charset="0"/>
              </a:rPr>
              <a:t>4 ЧЕЛОВЕКА</a:t>
            </a:r>
            <a:r>
              <a:rPr lang="ru-RU" sz="2000" dirty="0" smtClean="0">
                <a:latin typeface="Comic Sans MS" panose="030F0702030302020204" pitchFamily="66" charset="0"/>
              </a:rPr>
              <a:t>, НАБРАВШИЕ НАИБОЛЬШЕЕ КОЛИЧЕСТВО БАЛЛОВ </a:t>
            </a:r>
            <a:r>
              <a:rPr lang="ru-RU" sz="2000" b="1" dirty="0" smtClean="0">
                <a:latin typeface="Comic Sans MS" panose="030F0702030302020204" pitchFamily="66" charset="0"/>
              </a:rPr>
              <a:t>СРЕДИ ЛАУРЕАТОВ</a:t>
            </a:r>
            <a:r>
              <a:rPr lang="ru-RU" sz="2000" dirty="0" smtClean="0">
                <a:latin typeface="Comic Sans MS" panose="030F0702030302020204" pitchFamily="66" charset="0"/>
              </a:rPr>
              <a:t> КОНКУРСА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МАТЕРИАЛЫ ПОБЕДИТЕЛЕЙ КОНКУРСА НАПРВЛЯЮТСЯ ДЛЯ УЧАСТИЯ В КРАЕВОМ КОНКУРСЕ «ЛУЧШИЕ ПЕДАГОГИЧЕСКИЕ РАБОТНИКИ ДОШКОЛЬНЫХ ОБРАЗОВАТЕЛЬНЫХ ОРГАНИЗАЦИЙ» В 2023 ГОДУ </a:t>
            </a:r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b="1" dirty="0" smtClean="0">
                <a:latin typeface="Comic Sans MS" panose="030F0702030302020204" pitchFamily="66" charset="0"/>
              </a:rPr>
              <a:t>КРИТЕРИИ КОНКУРСА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omic Sans MS" panose="030F0702030302020204" pitchFamily="66" charset="0"/>
              </a:rPr>
              <a:t>ЭКСПЕРТИЗА МАТЕРИАЛОВ, ПРЕДСТАВЛЕННЫХ НА КОНКУРС</a:t>
            </a:r>
          </a:p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ru-RU" sz="3600" b="1" dirty="0" smtClean="0">
                <a:latin typeface="Comic Sans MS" panose="030F0702030302020204" pitchFamily="66" charset="0"/>
              </a:rPr>
              <a:t>ПУБЛИЧНАЯ ЗАЩИТА</a:t>
            </a:r>
          </a:p>
        </p:txBody>
      </p:sp>
    </p:spTree>
    <p:extLst>
      <p:ext uri="{BB962C8B-B14F-4D97-AF65-F5344CB8AC3E}">
        <p14:creationId xmlns:p14="http://schemas.microsoft.com/office/powerpoint/2010/main" val="25028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6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>ЭКСПЕРТИЗА </a:t>
            </a:r>
            <a:r>
              <a:rPr lang="ru-RU" b="1" dirty="0" smtClean="0">
                <a:latin typeface="Comic Sans MS" panose="030F0702030302020204" pitchFamily="66" charset="0"/>
              </a:rPr>
              <a:t>МАТЕРИАЛОВ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omic Sans MS" panose="030F0702030302020204" pitchFamily="66" charset="0"/>
              </a:rPr>
              <a:t>СПОСОБНОСТЬ К ЭФФЕКТИВНОМУ РЕШЕНИЮ ПРОФЕССИОНАЛЬНЫХ ПЕДАГОГИЧЕСКИХ ЗАДАЧ</a:t>
            </a:r>
          </a:p>
          <a:p>
            <a:r>
              <a:rPr lang="ru-RU" sz="2400" b="1" dirty="0" smtClean="0">
                <a:latin typeface="Comic Sans MS" panose="030F0702030302020204" pitchFamily="66" charset="0"/>
              </a:rPr>
              <a:t>ПЕДАГОГИЧЕСКАЯ ПРОДУКТИВНОСТЬ</a:t>
            </a:r>
          </a:p>
          <a:p>
            <a:r>
              <a:rPr lang="ru-RU" sz="2400" b="1" dirty="0" smtClean="0">
                <a:latin typeface="Comic Sans MS" panose="030F0702030302020204" pitchFamily="66" charset="0"/>
              </a:rPr>
              <a:t>РЕЗУЛЬТАТИВНОСТЬ ВЗАИМОДЕЙСТВИЯ В ПЕДАГОГИЧЕСКОМ СООБЩЕСТВЕ</a:t>
            </a:r>
          </a:p>
          <a:p>
            <a:r>
              <a:rPr lang="ru-RU" sz="2400" b="1" dirty="0" smtClean="0">
                <a:latin typeface="Comic Sans MS" panose="030F0702030302020204" pitchFamily="66" charset="0"/>
              </a:rPr>
              <a:t>ЭФФЕКТИВНОСТЬ ВЗАИМОДЕЙСТВИЯ С СОЦИУМОМ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>КРИТЕРИИ </a:t>
            </a:r>
            <a:r>
              <a:rPr lang="ru-RU" sz="2200" b="1" dirty="0">
                <a:latin typeface="Comic Sans MS" panose="030F0702030302020204" pitchFamily="66" charset="0"/>
              </a:rPr>
              <a:t>КОНКУРСА</a:t>
            </a:r>
            <a:br>
              <a:rPr lang="ru-RU" sz="2200" b="1" dirty="0">
                <a:latin typeface="Comic Sans MS" panose="030F0702030302020204" pitchFamily="66" charset="0"/>
              </a:rPr>
            </a:br>
            <a:r>
              <a:rPr lang="ru-RU" sz="2200" b="1" dirty="0">
                <a:latin typeface="Comic Sans MS" panose="030F0702030302020204" pitchFamily="66" charset="0"/>
              </a:rPr>
              <a:t>ЭКСПЕРТИЗА </a:t>
            </a:r>
            <a:r>
              <a:rPr lang="ru-RU" sz="2200" b="1" dirty="0" smtClean="0">
                <a:latin typeface="Comic Sans MS" panose="030F0702030302020204" pitchFamily="66" charset="0"/>
              </a:rPr>
              <a:t>МАТЕРИАЛОВ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sz="2200" b="1" dirty="0">
                <a:latin typeface="Comic Sans MS" panose="030F0702030302020204" pitchFamily="66" charset="0"/>
              </a:rPr>
              <a:t>СПОСОБНОСТЬ К ЭФФЕКТИВНОМУ РЕШЕНИЮ ПРОФЕССИОНАЛЬНЫХ ПЕДАГОГИЧЕСКИХ ЗАДАЧ</a:t>
            </a:r>
            <a:r>
              <a:rPr lang="ru-RU" sz="3100" b="1" dirty="0">
                <a:latin typeface="Comic Sans MS" panose="030F0702030302020204" pitchFamily="66" charset="0"/>
              </a:rPr>
              <a:t/>
            </a:r>
            <a:br>
              <a:rPr lang="ru-RU" sz="3100" b="1" dirty="0">
                <a:latin typeface="Comic Sans MS" panose="030F0702030302020204" pitchFamily="66" charset="0"/>
              </a:rPr>
            </a:br>
            <a:endParaRPr lang="ru-RU" sz="31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omic Sans MS" panose="030F0702030302020204" pitchFamily="66" charset="0"/>
              </a:rPr>
              <a:t>1.1. Владение современными методиками и технологиями 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в профессиональной деятельности. Интеграция и комбинирование содержания различных программ, технологий</a:t>
            </a:r>
            <a:r>
              <a:rPr lang="ru-RU" sz="20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sz="2000" b="1" dirty="0">
                <a:latin typeface="Comic Sans MS" panose="030F0702030302020204" pitchFamily="66" charset="0"/>
              </a:rPr>
              <a:t>1.2. Целесообразное использование ресурсов развивающей предметно-пространственной среды.</a:t>
            </a:r>
          </a:p>
          <a:p>
            <a:r>
              <a:rPr lang="ru-RU" sz="2000" b="1" dirty="0">
                <a:latin typeface="Comic Sans MS" panose="030F0702030302020204" pitchFamily="66" charset="0"/>
              </a:rPr>
              <a:t>1.3. Обеспечение эмоционального благополучия участников образовательных отношений. </a:t>
            </a:r>
          </a:p>
          <a:p>
            <a:r>
              <a:rPr lang="ru-RU" sz="2000" b="1" dirty="0">
                <a:latin typeface="Comic Sans MS" panose="030F0702030302020204" pitchFamily="66" charset="0"/>
              </a:rPr>
              <a:t>1.4. Поддержка индивидуальности и инициативы участников образовательных отношений. </a:t>
            </a:r>
            <a:endParaRPr lang="ru-RU" sz="2000" b="1" dirty="0" smtClean="0">
              <a:latin typeface="Comic Sans MS" panose="030F0702030302020204" pitchFamily="66" charset="0"/>
            </a:endParaRPr>
          </a:p>
          <a:p>
            <a:r>
              <a:rPr lang="ru-RU" sz="2000" b="1" dirty="0">
                <a:latin typeface="Comic Sans MS" panose="030F0702030302020204" pitchFamily="66" charset="0"/>
              </a:rPr>
              <a:t>1.5. Создание условий для установления правил взаимодействия 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в разных ситуациях.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093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>КРИТЕРИИ </a:t>
            </a:r>
            <a:r>
              <a:rPr lang="ru-RU" sz="2200" b="1" dirty="0">
                <a:latin typeface="Comic Sans MS" panose="030F0702030302020204" pitchFamily="66" charset="0"/>
              </a:rPr>
              <a:t>КОНКУРСА</a:t>
            </a:r>
            <a:br>
              <a:rPr lang="ru-RU" sz="2200" b="1" dirty="0">
                <a:latin typeface="Comic Sans MS" panose="030F0702030302020204" pitchFamily="66" charset="0"/>
              </a:rPr>
            </a:br>
            <a:r>
              <a:rPr lang="ru-RU" sz="2200" b="1" dirty="0">
                <a:latin typeface="Comic Sans MS" panose="030F0702030302020204" pitchFamily="66" charset="0"/>
              </a:rPr>
              <a:t>ЭКСПЕРТИЗА </a:t>
            </a:r>
            <a:r>
              <a:rPr lang="ru-RU" sz="2200" b="1" dirty="0" smtClean="0">
                <a:latin typeface="Comic Sans MS" panose="030F0702030302020204" pitchFamily="66" charset="0"/>
              </a:rPr>
              <a:t>МАТЕРИАЛОВ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sz="2200" b="1" dirty="0">
                <a:latin typeface="Comic Sans MS" panose="030F0702030302020204" pitchFamily="66" charset="0"/>
              </a:rPr>
              <a:t>СПОСОБНОСТЬ К ЭФФЕКТИВНОМУ РЕШЕНИЮ ПРОФЕССИОНАЛЬНЫХ ПЕДАГОГИЧЕСКИХ ЗАДАЧ</a:t>
            </a:r>
            <a:r>
              <a:rPr lang="ru-RU" sz="3100" b="1" dirty="0">
                <a:latin typeface="Comic Sans MS" panose="030F0702030302020204" pitchFamily="66" charset="0"/>
              </a:rPr>
              <a:t/>
            </a:r>
            <a:br>
              <a:rPr lang="ru-RU" sz="3100" b="1" dirty="0">
                <a:latin typeface="Comic Sans MS" panose="030F0702030302020204" pitchFamily="66" charset="0"/>
              </a:rPr>
            </a:br>
            <a:endParaRPr lang="ru-RU" sz="31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5040560"/>
          </a:xfrm>
        </p:spPr>
        <p:txBody>
          <a:bodyPr>
            <a:noAutofit/>
          </a:bodyPr>
          <a:lstStyle/>
          <a:p>
            <a:pPr algn="l"/>
            <a:r>
              <a:rPr lang="ru-RU" sz="16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Подтверждается:</a:t>
            </a:r>
            <a:r>
              <a:rPr lang="ru-RU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ВИДЕОЗАПИСЬЮ СОВМЕСТНОЙ ДЕЯТЕЛЬНОСТИ УЧАСТНИКОВ ОБРАЗОВАТЕЛЬНЫХ ОТНОШЕНИЙ</a:t>
            </a:r>
            <a:r>
              <a:rPr lang="ru-RU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(файл формата </a:t>
            </a:r>
            <a:r>
              <a:rPr lang="en-US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flv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разрешение 640х480 пикселей, размер до 50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мб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Продолжительность – не более 5 минут) </a:t>
            </a:r>
            <a:b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и аналитической справкой (не более 6-ти страниц в текстовом редакторе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Word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Шрифт –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Times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New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Roman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кегль 14, межстрочный интервал – одинарный, выравнивание по ширине листа).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Видеозапись 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совместной деятельности участников образовательных отношений (не более 5 </a:t>
            </a:r>
            <a:r>
              <a:rPr lang="ru-RU" sz="1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минут) 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с обязательными частями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воспитательно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- образовательного дела: </a:t>
            </a:r>
            <a:r>
              <a:rPr lang="ru-RU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мотивационная, распределение деятельности, </a:t>
            </a:r>
            <a:r>
              <a:rPr lang="ru-RU" sz="16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ДЕЯТЕЛЬНОСТЬ (2-3) </a:t>
            </a:r>
            <a:r>
              <a:rPr lang="ru-RU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и рефлексия. 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Методическая разработка (</a:t>
            </a:r>
            <a:r>
              <a:rPr lang="ru-RU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КОНСПЕКТ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).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Аналитическая справка на представленное в видеоролике </a:t>
            </a:r>
            <a:r>
              <a:rPr lang="ru-RU" sz="1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воспитательно</a:t>
            </a:r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– образовательное событие (не более 6 страниц).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16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В АНАЛИТИЧЕСКОЙ СПРАВКЕ ПРИДЕРЖИВАТЬСЯ СТРУКТУРЕ КОНСПЕКТА ВОС </a:t>
            </a: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ru-RU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 anchor="ctr"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КРИТЕРИИ КОНКУРСА</a:t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ЭКСПЕРТИЗА МАТЕРИАЛОВ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700" b="1" dirty="0" smtClean="0">
                <a:latin typeface="Comic Sans MS" panose="030F0702030302020204" pitchFamily="66" charset="0"/>
              </a:rPr>
              <a:t>ПЕДАГОГИЧЕСКАЯ ПРОДУКТИВНОСТЬ</a:t>
            </a:r>
            <a:br>
              <a:rPr lang="ru-RU" sz="2700" b="1" dirty="0" smtClean="0">
                <a:latin typeface="Comic Sans MS" panose="030F0702030302020204" pitchFamily="66" charset="0"/>
              </a:rPr>
            </a:br>
            <a:endParaRPr lang="ru-RU" sz="27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omic Sans MS" panose="030F0702030302020204" pitchFamily="66" charset="0"/>
              </a:rPr>
              <a:t>2.1. Содержательность.</a:t>
            </a:r>
          </a:p>
          <a:p>
            <a:r>
              <a:rPr lang="ru-RU" sz="2800" b="1" dirty="0">
                <a:latin typeface="Comic Sans MS" panose="030F0702030302020204" pitchFamily="66" charset="0"/>
              </a:rPr>
              <a:t>2.2. Востребованность и презентабельность.</a:t>
            </a:r>
          </a:p>
          <a:p>
            <a:r>
              <a:rPr lang="ru-RU" sz="2800" b="1" dirty="0">
                <a:latin typeface="Comic Sans MS" panose="030F0702030302020204" pitchFamily="66" charset="0"/>
              </a:rPr>
              <a:t>2.3 Наличие авторских элементов.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07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КРИТЕРИИ КОНКУРСА</a:t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ЭКСПЕРТИЗА МАТЕРИАЛОВ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700" b="1" dirty="0" smtClean="0">
                <a:latin typeface="Comic Sans MS" panose="030F0702030302020204" pitchFamily="66" charset="0"/>
              </a:rPr>
              <a:t>ПЕДАГОГИЧЕСКАЯ ПРОДУКТИВНОСТЬ</a:t>
            </a:r>
            <a:br>
              <a:rPr lang="ru-RU" sz="2700" b="1" dirty="0" smtClean="0">
                <a:latin typeface="Comic Sans MS" panose="030F0702030302020204" pitchFamily="66" charset="0"/>
              </a:rPr>
            </a:br>
            <a:endParaRPr lang="ru-RU" sz="27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Подтверждается:</a:t>
            </a:r>
          </a:p>
          <a:p>
            <a:pPr algn="l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Методическими продуктами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программы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, методические пособия, методические рекомендации и иные материалы, обеспечивающие единство развивающих целей и задач образовательного процесса. </a:t>
            </a:r>
            <a:endParaRPr lang="ru-RU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Внешней положительной рецензией 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дается специалистами соответствующего профиля ТМС, СУЗ, ВУЗ, кафедры дошкольного образования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). Желательно наличие нескольких рецензий, возможно по каждому представленному продукту.</a:t>
            </a:r>
          </a:p>
          <a:p>
            <a:pPr algn="l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Наличием </a:t>
            </a:r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отзывов, публикаций, сертификатов 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(не более двух). </a:t>
            </a:r>
            <a:endParaRPr lang="ru-RU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Аналитической </a:t>
            </a:r>
            <a:r>
              <a:rPr lang="ru-RU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справкой 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(до 3 страниц), </a:t>
            </a:r>
            <a:endParaRPr lang="ru-RU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ru-RU" sz="20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 </a:t>
            </a:r>
            <a:r>
              <a:rPr lang="ru-RU" sz="20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оценке учитывается содержательность, </a:t>
            </a:r>
            <a:r>
              <a:rPr lang="ru-RU" sz="2000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востребовательность</a:t>
            </a:r>
            <a:r>
              <a:rPr lang="ru-RU" sz="20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, презентабельность, наличие авторских элементов</a:t>
            </a:r>
          </a:p>
        </p:txBody>
      </p:sp>
    </p:spTree>
    <p:extLst>
      <p:ext uri="{BB962C8B-B14F-4D97-AF65-F5344CB8AC3E}">
        <p14:creationId xmlns:p14="http://schemas.microsoft.com/office/powerpoint/2010/main" val="30907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800" b="1" dirty="0" smtClean="0">
                <a:latin typeface="Comic Sans MS" panose="030F0702030302020204" pitchFamily="66" charset="0"/>
              </a:rPr>
              <a:t/>
            </a:r>
            <a:br>
              <a:rPr lang="ru-RU" sz="2800" b="1" dirty="0" smtClean="0">
                <a:latin typeface="Comic Sans MS" panose="030F0702030302020204" pitchFamily="66" charset="0"/>
              </a:rPr>
            </a:br>
            <a:r>
              <a:rPr lang="ru-RU" sz="2400" b="1" dirty="0" smtClean="0">
                <a:latin typeface="Comic Sans MS" panose="030F0702030302020204" pitchFamily="66" charset="0"/>
              </a:rPr>
              <a:t>МУНИЦИПАЛЬНЫЙ ЭТАП КРАЕВОГО КОНКУРСА </a:t>
            </a:r>
            <a:r>
              <a:rPr lang="ru-RU" sz="2400" b="1" dirty="0">
                <a:latin typeface="Comic Sans MS" panose="030F0702030302020204" pitchFamily="66" charset="0"/>
              </a:rPr>
              <a:t>ПРОФЕССИОНАЛЬНОГО МАСТЕРСТВА РАБОТНИКОВ ДОШКОЛЬНЫХ ОБРАЗОВАТЕЛЬНЫХ </a:t>
            </a:r>
            <a:r>
              <a:rPr lang="ru-RU" sz="2400" b="1" dirty="0" smtClean="0">
                <a:latin typeface="Comic Sans MS" panose="030F0702030302020204" pitchFamily="66" charset="0"/>
              </a:rPr>
              <a:t>ОРГАНИЗАЦИЙ</a:t>
            </a:r>
            <a:br>
              <a:rPr lang="ru-RU" sz="2400" b="1" dirty="0" smtClean="0">
                <a:latin typeface="Comic Sans MS" panose="030F0702030302020204" pitchFamily="66" charset="0"/>
              </a:rPr>
            </a:br>
            <a:r>
              <a:rPr lang="ru-RU" sz="2400" b="1" dirty="0">
                <a:latin typeface="Comic Sans MS" panose="030F0702030302020204" pitchFamily="66" charset="0"/>
              </a:rPr>
              <a:t>«ЛУЧШИЕ ПЕДАГОГИЧЕСКИЕ РАБОТНИКИ ДОШКОЛЬНЫХ ОБРАЗОВАТЕЛЬНЫХ ОРГАНИЗАЦИЙ» </a:t>
            </a:r>
            <a:br>
              <a:rPr lang="ru-RU" sz="2400" b="1" dirty="0">
                <a:latin typeface="Comic Sans MS" panose="030F0702030302020204" pitchFamily="66" charset="0"/>
              </a:rPr>
            </a:br>
            <a:r>
              <a:rPr lang="ru-RU" sz="2400" b="1" dirty="0">
                <a:latin typeface="Comic Sans MS" panose="030F0702030302020204" pitchFamily="66" charset="0"/>
              </a:rPr>
              <a:t>В 2023 ГОДУ</a:t>
            </a:r>
            <a:br>
              <a:rPr lang="ru-RU" sz="2400" b="1" dirty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/>
            </a:r>
            <a:br>
              <a:rPr lang="ru-RU" sz="2800" b="1" dirty="0">
                <a:latin typeface="Comic Sans MS" panose="030F0702030302020204" pitchFamily="66" charset="0"/>
              </a:rPr>
            </a:b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136904" cy="2520280"/>
          </a:xfrm>
        </p:spPr>
        <p:txBody>
          <a:bodyPr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ПРИКАЗ ГБОУ ИРО КРАСНОДАРСКОГО КРАЯ </a:t>
            </a:r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ОТ 14.02.2023 ГОДА № 100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ПРИКАЗ УПРАВЛЕНИЯ ПО ОБРАЗОВАНИЮ И НАУКЕ АДМИНИСТРАЦИИ МУНИЦИПАЛЬНОГО ОБРАЗОВАНИЯ ГОРОДСКОЙ ОКРУГ ГОРОД-КУРОРТ СОЧИ КРАСНОДАРСКОГО КРАЯ </a:t>
            </a:r>
            <a:r>
              <a:rPr lang="ru-RU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ОТ 20.03.2023 ГОДА № 439</a:t>
            </a:r>
          </a:p>
        </p:txBody>
      </p:sp>
    </p:spTree>
    <p:extLst>
      <p:ext uri="{BB962C8B-B14F-4D97-AF65-F5344CB8AC3E}">
        <p14:creationId xmlns:p14="http://schemas.microsoft.com/office/powerpoint/2010/main" val="16388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 anchor="ctr"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КРИТЕРИИ КОНКУРСА</a:t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ЭКСПЕРТИЗА МАТЕРИАЛОВ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>РЕЗУЛЬТАТИВНОСТЬ ВЗАИМОДЕЙСТВИЯ В ПЕДАГОГИЧЕСКОМ </a:t>
            </a:r>
            <a:r>
              <a:rPr lang="ru-RU" sz="2800" b="1" dirty="0" smtClean="0">
                <a:latin typeface="Comic Sans MS" panose="030F0702030302020204" pitchFamily="66" charset="0"/>
              </a:rPr>
              <a:t>СООБЩЕСТВЕ</a:t>
            </a:r>
            <a:r>
              <a:rPr lang="ru-RU" sz="2700" b="1" dirty="0" smtClean="0">
                <a:latin typeface="Comic Sans MS" panose="030F0702030302020204" pitchFamily="66" charset="0"/>
              </a:rPr>
              <a:t/>
            </a:r>
            <a:br>
              <a:rPr lang="ru-RU" sz="2700" b="1" dirty="0" smtClean="0">
                <a:latin typeface="Comic Sans MS" panose="030F0702030302020204" pitchFamily="66" charset="0"/>
              </a:rPr>
            </a:br>
            <a:endParaRPr lang="ru-RU" sz="27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omic Sans MS" panose="030F0702030302020204" pitchFamily="66" charset="0"/>
              </a:rPr>
              <a:t>3.1 Участие в профессиональных конкурсах, конкурсах методических разработок</a:t>
            </a:r>
          </a:p>
          <a:p>
            <a:r>
              <a:rPr lang="ru-RU" sz="2800" b="1" dirty="0">
                <a:latin typeface="Comic Sans MS" panose="030F0702030302020204" pitchFamily="66" charset="0"/>
              </a:rPr>
              <a:t>3.2. Публичная трансляция результатов профессиональной  деятельности (мастер-классы, конференции, открытые показы через СМИ и др</a:t>
            </a:r>
            <a:r>
              <a:rPr lang="ru-RU" sz="2800" b="1" dirty="0" smtClean="0">
                <a:latin typeface="Comic Sans MS" panose="030F0702030302020204" pitchFamily="66" charset="0"/>
              </a:rPr>
              <a:t>.)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 anchor="ctr"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КРИТЕРИИ КОНКУРСА</a:t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ЭКСПЕРТИЗА МАТЕРИАЛОВ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>РЕЗУЛЬТАТИВНОСТЬ ВЗАИМОДЕЙСТВИЯ В ПЕДАГОГИЧЕСКОМ </a:t>
            </a:r>
            <a:r>
              <a:rPr lang="ru-RU" sz="2800" b="1" dirty="0" smtClean="0">
                <a:latin typeface="Comic Sans MS" panose="030F0702030302020204" pitchFamily="66" charset="0"/>
              </a:rPr>
              <a:t>СООБЩЕСТВЕ</a:t>
            </a:r>
            <a:r>
              <a:rPr lang="ru-RU" sz="2700" b="1" dirty="0" smtClean="0">
                <a:latin typeface="Comic Sans MS" panose="030F0702030302020204" pitchFamily="66" charset="0"/>
              </a:rPr>
              <a:t/>
            </a:r>
            <a:br>
              <a:rPr lang="ru-RU" sz="2700" b="1" dirty="0" smtClean="0">
                <a:latin typeface="Comic Sans MS" panose="030F0702030302020204" pitchFamily="66" charset="0"/>
              </a:rPr>
            </a:br>
            <a:endParaRPr lang="ru-RU" sz="27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u="sng" dirty="0">
                <a:latin typeface="Comic Sans MS" panose="030F0702030302020204" pitchFamily="66" charset="0"/>
              </a:rPr>
              <a:t>Подтверждается</a:t>
            </a:r>
            <a:r>
              <a:rPr lang="ru-RU" sz="2000" dirty="0">
                <a:latin typeface="Comic Sans MS" panose="030F0702030302020204" pitchFamily="66" charset="0"/>
              </a:rPr>
              <a:t> документально (не более трех фактов участия, наиболее значимых по </a:t>
            </a:r>
            <a:r>
              <a:rPr lang="ru-RU" sz="2000" dirty="0" smtClean="0">
                <a:latin typeface="Comic Sans MS" panose="030F0702030302020204" pitchFamily="66" charset="0"/>
              </a:rPr>
              <a:t>уровню – международный, федеральный, региональный, муниципальный, ДОО).</a:t>
            </a: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Участие </a:t>
            </a:r>
            <a:r>
              <a:rPr lang="ru-RU" sz="2000" dirty="0">
                <a:latin typeface="Comic Sans MS" panose="030F0702030302020204" pitchFamily="66" charset="0"/>
              </a:rPr>
              <a:t>в профессиональных конкурсах, конкурсах методических </a:t>
            </a:r>
            <a:r>
              <a:rPr lang="ru-RU" sz="2000" dirty="0" smtClean="0">
                <a:latin typeface="Comic Sans MS" panose="030F0702030302020204" pitchFamily="66" charset="0"/>
              </a:rPr>
              <a:t>разработок: 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ПРИКАЗ ОБ ИТОГАХ ПРОВЕДЕНИЯ КОНКУРСА, СЕРТИФИК</a:t>
            </a:r>
            <a:r>
              <a:rPr lang="ru-RU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Публичная </a:t>
            </a:r>
            <a:r>
              <a:rPr lang="ru-RU" sz="2000" dirty="0">
                <a:latin typeface="Comic Sans MS" panose="030F0702030302020204" pitchFamily="66" charset="0"/>
              </a:rPr>
              <a:t>трансляция результатов профессиональной  деятельности (мастер-классы, конференции, открытые показы через СМИ и др</a:t>
            </a:r>
            <a:r>
              <a:rPr lang="ru-RU" sz="2000" dirty="0" smtClean="0">
                <a:latin typeface="Comic Sans MS" panose="030F0702030302020204" pitchFamily="66" charset="0"/>
              </a:rPr>
              <a:t>.): </a:t>
            </a:r>
            <a:r>
              <a:rPr lang="ru-R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ПРИКАЗ О ПРОВЕДЕНИИ МЕРОПРИЯТИЯ, СПРАВКА ОБ УЧАСТИИ В МЕРОПРИЯТИИ, СЕРТИФИКАТ ОБ УЧАСТИИ В МЕРОПРИЯТИИ И Т.Д.</a:t>
            </a:r>
            <a:r>
              <a:rPr lang="ru-RU" sz="2000" dirty="0" smtClean="0">
                <a:latin typeface="Comic Sans MS" panose="030F0702030302020204" pitchFamily="66" charset="0"/>
              </a:rPr>
              <a:t>  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 anchor="ctr"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КРИТЕРИИ КОНКУРСА</a:t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ЭКСПЕРТИЗА МАТЕРИАЛОВ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>ЭФФЕКТИВНОСТЬ ВЗАИМОДЕЙСТВИЯ С </a:t>
            </a:r>
            <a:r>
              <a:rPr lang="ru-RU" sz="2800" b="1" dirty="0" smtClean="0">
                <a:latin typeface="Comic Sans MS" panose="030F0702030302020204" pitchFamily="66" charset="0"/>
              </a:rPr>
              <a:t>СОЦИУМОМ</a:t>
            </a:r>
            <a:r>
              <a:rPr lang="ru-RU" sz="2700" b="1" dirty="0" smtClean="0">
                <a:latin typeface="Comic Sans MS" panose="030F0702030302020204" pitchFamily="66" charset="0"/>
              </a:rPr>
              <a:t/>
            </a:r>
            <a:br>
              <a:rPr lang="ru-RU" sz="2700" b="1" dirty="0" smtClean="0">
                <a:latin typeface="Comic Sans MS" panose="030F0702030302020204" pitchFamily="66" charset="0"/>
              </a:rPr>
            </a:br>
            <a:endParaRPr lang="ru-RU" sz="27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ru-RU" b="1" dirty="0">
                <a:latin typeface="Comic Sans MS" panose="030F0702030302020204" pitchFamily="66" charset="0"/>
              </a:rPr>
              <a:t>4.1. Системное включение родительской общественности в образовательный процесс.</a:t>
            </a:r>
          </a:p>
          <a:p>
            <a:r>
              <a:rPr lang="ru-RU" b="1" dirty="0">
                <a:latin typeface="Comic Sans MS" panose="030F0702030302020204" pitchFamily="66" charset="0"/>
              </a:rPr>
              <a:t>4.2. Системное проведение совместных проектов, социальных акций. </a:t>
            </a:r>
          </a:p>
        </p:txBody>
      </p:sp>
    </p:spTree>
    <p:extLst>
      <p:ext uri="{BB962C8B-B14F-4D97-AF65-F5344CB8AC3E}">
        <p14:creationId xmlns:p14="http://schemas.microsoft.com/office/powerpoint/2010/main" val="3822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 anchor="ctr">
            <a:normAutofit fontScale="90000"/>
          </a:bodyPr>
          <a:lstStyle/>
          <a:p>
            <a:r>
              <a:rPr lang="ru-RU" sz="2200" b="1" dirty="0" smtClean="0"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КРИТЕРИИ КОНКУРСА</a:t>
            </a:r>
            <a:br>
              <a:rPr lang="ru-RU" sz="2200" b="1" dirty="0" smtClean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ЭКСПЕРТИЗА МАТЕРИАЛОВ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>ЭФФЕКТИВНОСТЬ ВЗАИМОДЕЙСТВИЯ С </a:t>
            </a:r>
            <a:r>
              <a:rPr lang="ru-RU" sz="2800" b="1" dirty="0" smtClean="0">
                <a:latin typeface="Comic Sans MS" panose="030F0702030302020204" pitchFamily="66" charset="0"/>
              </a:rPr>
              <a:t>СОЦИУМОМ</a:t>
            </a:r>
            <a:r>
              <a:rPr lang="ru-RU" sz="2700" b="1" dirty="0" smtClean="0">
                <a:latin typeface="Comic Sans MS" panose="030F0702030302020204" pitchFamily="66" charset="0"/>
              </a:rPr>
              <a:t/>
            </a:r>
            <a:br>
              <a:rPr lang="ru-RU" sz="2700" b="1" dirty="0" smtClean="0">
                <a:latin typeface="Comic Sans MS" panose="030F0702030302020204" pitchFamily="66" charset="0"/>
              </a:rPr>
            </a:br>
            <a:endParaRPr lang="ru-RU" sz="2700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>
                <a:latin typeface="Comic Sans MS" panose="030F0702030302020204" pitchFamily="66" charset="0"/>
              </a:rPr>
              <a:t>Подтверждается </a:t>
            </a:r>
            <a:r>
              <a:rPr lang="ru-RU" sz="2400" u="sng" dirty="0" smtClean="0">
                <a:latin typeface="Comic Sans MS" panose="030F0702030302020204" pitchFamily="66" charset="0"/>
              </a:rPr>
              <a:t>документально:</a:t>
            </a:r>
          </a:p>
          <a:p>
            <a:r>
              <a:rPr lang="ru-RU" sz="2400" dirty="0">
                <a:latin typeface="Comic Sans MS" panose="030F0702030302020204" pitchFamily="66" charset="0"/>
              </a:rPr>
              <a:t>А</a:t>
            </a:r>
            <a:r>
              <a:rPr lang="ru-RU" sz="2400" dirty="0" smtClean="0">
                <a:latin typeface="Comic Sans MS" panose="030F0702030302020204" pitchFamily="66" charset="0"/>
              </a:rPr>
              <a:t>налитическая </a:t>
            </a:r>
            <a:r>
              <a:rPr lang="ru-RU" sz="2400" dirty="0">
                <a:latin typeface="Comic Sans MS" panose="030F0702030302020204" pitchFamily="66" charset="0"/>
              </a:rPr>
              <a:t>справка до 3-х </a:t>
            </a:r>
            <a:r>
              <a:rPr lang="ru-RU" sz="2400" dirty="0" smtClean="0">
                <a:latin typeface="Comic Sans MS" panose="030F0702030302020204" pitchFamily="66" charset="0"/>
              </a:rPr>
              <a:t>страниц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Методические </a:t>
            </a:r>
            <a:r>
              <a:rPr lang="ru-RU" sz="2400" dirty="0">
                <a:latin typeface="Comic Sans MS" panose="030F0702030302020204" pitchFamily="66" charset="0"/>
              </a:rPr>
              <a:t>материалы </a:t>
            </a:r>
            <a:r>
              <a:rPr lang="ru-RU" sz="2400" dirty="0" smtClean="0">
                <a:latin typeface="Comic Sans MS" panose="030F0702030302020204" pitchFamily="66" charset="0"/>
              </a:rPr>
              <a:t>(до </a:t>
            </a:r>
            <a:r>
              <a:rPr lang="ru-RU" sz="2400" dirty="0">
                <a:latin typeface="Comic Sans MS" panose="030F0702030302020204" pitchFamily="66" charset="0"/>
              </a:rPr>
              <a:t>5 шт</a:t>
            </a:r>
            <a:r>
              <a:rPr lang="ru-RU" sz="2400" dirty="0" smtClean="0">
                <a:latin typeface="Comic Sans MS" panose="030F0702030302020204" pitchFamily="66" charset="0"/>
              </a:rPr>
              <a:t>.): 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ДОГОВОР О ВЗАИМОДЕЙСТВИИ С ОБЪЕКТАМИ СОЦИУМА, ПЛАН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ВЗАИМОДЕЙСТВИИ С ОБЪЕКТАМИ СОЦИУМА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МАТЕРИАЛЫ ПЛАНА  ВЗАИМОДЕЙСТВИЯ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С ОБЪЕКТАМИ СОЦИУМА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(СЦЕНАРИИ МЕРОПРИЯТИЙ, ПЛАНЫ МЕРОПРИЯТИЙ, КОНСПЕКТЫ СОВМЕСТНЫХ МЕРОПРИЯТИЙ И Т.Д.)</a:t>
            </a:r>
          </a:p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6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3600" b="1" dirty="0">
                <a:latin typeface="Comic Sans MS" panose="030F0702030302020204" pitchFamily="66" charset="0"/>
              </a:rPr>
            </a:br>
            <a:r>
              <a:rPr lang="ru-RU" b="1" dirty="0" smtClean="0">
                <a:latin typeface="Comic Sans MS" panose="030F0702030302020204" pitchFamily="66" charset="0"/>
              </a:rPr>
              <a:t>ПУБЛИЧНАЯ ЗАЩИТА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Comic Sans MS" panose="030F0702030302020204" pitchFamily="66" charset="0"/>
              </a:rPr>
              <a:t>Способность к эффективному решению профессиональных педагогических </a:t>
            </a:r>
            <a:r>
              <a:rPr lang="ru-RU" sz="2400" b="1" dirty="0" smtClean="0">
                <a:latin typeface="Comic Sans MS" panose="030F0702030302020204" pitchFamily="66" charset="0"/>
              </a:rPr>
              <a:t>задач</a:t>
            </a:r>
          </a:p>
          <a:p>
            <a:r>
              <a:rPr lang="ru-RU" sz="2400" b="1" dirty="0">
                <a:latin typeface="Comic Sans MS" panose="030F0702030302020204" pitchFamily="66" charset="0"/>
              </a:rPr>
              <a:t>Способность к самоанализу в совместной деятельности участников образовательных </a:t>
            </a:r>
            <a:r>
              <a:rPr lang="ru-RU" sz="2400" b="1" dirty="0" smtClean="0">
                <a:latin typeface="Comic Sans MS" panose="030F0702030302020204" pitchFamily="66" charset="0"/>
              </a:rPr>
              <a:t>отношений</a:t>
            </a:r>
          </a:p>
          <a:p>
            <a:r>
              <a:rPr lang="ru-RU" sz="2400" b="1" dirty="0">
                <a:latin typeface="Comic Sans MS" panose="030F0702030302020204" pitchFamily="66" charset="0"/>
              </a:rPr>
              <a:t>Глубина и содержательная ценность </a:t>
            </a:r>
            <a:r>
              <a:rPr lang="ru-RU" sz="2400" b="1" dirty="0" smtClean="0">
                <a:latin typeface="Comic Sans MS" panose="030F0702030302020204" pitchFamily="66" charset="0"/>
              </a:rPr>
              <a:t>высказываний</a:t>
            </a:r>
          </a:p>
          <a:p>
            <a:r>
              <a:rPr lang="ru-RU" sz="2400" b="1" dirty="0">
                <a:latin typeface="Comic Sans MS" panose="030F0702030302020204" pitchFamily="66" charset="0"/>
              </a:rPr>
              <a:t>Способность к педагогическому экспромту </a:t>
            </a:r>
            <a:endParaRPr lang="ru-RU" sz="2400" b="1" dirty="0" smtClean="0">
              <a:latin typeface="Comic Sans MS" panose="030F0702030302020204" pitchFamily="66" charset="0"/>
            </a:endParaRPr>
          </a:p>
          <a:p>
            <a:r>
              <a:rPr lang="ru-RU" sz="2400" b="1" dirty="0">
                <a:latin typeface="Comic Sans MS" panose="030F0702030302020204" pitchFamily="66" charset="0"/>
              </a:rPr>
              <a:t>Коммуникативная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41471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1800" b="1" dirty="0">
                <a:latin typeface="Comic Sans MS" panose="030F0702030302020204" pitchFamily="66" charset="0"/>
              </a:rPr>
            </a:br>
            <a:r>
              <a:rPr lang="ru-RU" sz="1800" b="1" dirty="0" smtClean="0">
                <a:latin typeface="Comic Sans MS" panose="030F0702030302020204" pitchFamily="66" charset="0"/>
              </a:rPr>
              <a:t>ПУБЛИЧНАЯ </a:t>
            </a:r>
            <a:r>
              <a:rPr lang="ru-RU" sz="1800" b="1" dirty="0">
                <a:latin typeface="Comic Sans MS" panose="030F0702030302020204" pitchFamily="66" charset="0"/>
              </a:rPr>
              <a:t>ЗАЩИТА</a:t>
            </a:r>
            <a:r>
              <a:rPr lang="ru-RU" sz="2700" b="1" dirty="0">
                <a:latin typeface="Comic Sans MS" panose="030F0702030302020204" pitchFamily="66" charset="0"/>
              </a:rPr>
              <a:t/>
            </a:r>
            <a:br>
              <a:rPr lang="ru-RU" sz="2700" b="1" dirty="0">
                <a:latin typeface="Comic Sans MS" panose="030F0702030302020204" pitchFamily="66" charset="0"/>
              </a:rPr>
            </a:br>
            <a:r>
              <a:rPr lang="ru-RU" sz="2200" b="1" dirty="0" smtClean="0">
                <a:latin typeface="Comic Sans MS" panose="030F0702030302020204" pitchFamily="66" charset="0"/>
              </a:rPr>
              <a:t>СПОСОБНОСТЬ К ЭФФЕКТИВНОМУ РЕШЕНИЮ ПРОФЕССИОНАЛЬНЫХ ПЕДАГОГИЧЕСКИХ ЗАДАЧ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u="sng" dirty="0">
                <a:latin typeface="Comic Sans MS" panose="030F0702030302020204" pitchFamily="66" charset="0"/>
              </a:rPr>
              <a:t>Подтверждается</a:t>
            </a:r>
            <a:r>
              <a:rPr lang="ru-RU" sz="1600" dirty="0">
                <a:latin typeface="Comic Sans MS" panose="030F0702030302020204" pitchFamily="66" charset="0"/>
              </a:rPr>
              <a:t> видеозаписью совместной деятельности участников образовательных отношений (файл формата </a:t>
            </a:r>
            <a:r>
              <a:rPr lang="en-US" sz="1600" dirty="0" err="1">
                <a:latin typeface="Comic Sans MS" panose="030F0702030302020204" pitchFamily="66" charset="0"/>
              </a:rPr>
              <a:t>flv</a:t>
            </a:r>
            <a:r>
              <a:rPr lang="ru-RU" sz="1600" dirty="0">
                <a:latin typeface="Comic Sans MS" panose="030F0702030302020204" pitchFamily="66" charset="0"/>
              </a:rPr>
              <a:t>, разрешение 640х480 пикселей, размер до 50 </a:t>
            </a:r>
            <a:r>
              <a:rPr lang="ru-RU" sz="1600" dirty="0" err="1">
                <a:latin typeface="Comic Sans MS" panose="030F0702030302020204" pitchFamily="66" charset="0"/>
              </a:rPr>
              <a:t>мб</a:t>
            </a:r>
            <a:r>
              <a:rPr lang="ru-RU" sz="1600" dirty="0">
                <a:latin typeface="Comic Sans MS" panose="030F0702030302020204" pitchFamily="66" charset="0"/>
              </a:rPr>
              <a:t>. Продолжительность – не более 5 минут.)</a:t>
            </a:r>
          </a:p>
          <a:p>
            <a:r>
              <a:rPr lang="ru-RU" sz="1600" dirty="0">
                <a:latin typeface="Comic Sans MS" panose="030F0702030302020204" pitchFamily="66" charset="0"/>
              </a:rPr>
              <a:t>Владение современными методиками и технологиями в профессиональной деятельности. </a:t>
            </a:r>
            <a:endParaRPr lang="ru-RU" sz="1600" dirty="0" smtClean="0">
              <a:latin typeface="Comic Sans MS" panose="030F0702030302020204" pitchFamily="66" charset="0"/>
            </a:endParaRPr>
          </a:p>
          <a:p>
            <a:r>
              <a:rPr lang="ru-RU" sz="1600" dirty="0" smtClean="0">
                <a:latin typeface="Comic Sans MS" panose="030F0702030302020204" pitchFamily="66" charset="0"/>
              </a:rPr>
              <a:t>Интеграция </a:t>
            </a:r>
            <a:r>
              <a:rPr lang="ru-RU" sz="1600" dirty="0">
                <a:latin typeface="Comic Sans MS" panose="030F0702030302020204" pitchFamily="66" charset="0"/>
              </a:rPr>
              <a:t>и комбинирование содержания различных программ, </a:t>
            </a:r>
            <a:r>
              <a:rPr lang="ru-RU" sz="1600" dirty="0" smtClean="0">
                <a:latin typeface="Comic Sans MS" panose="030F0702030302020204" pitchFamily="66" charset="0"/>
              </a:rPr>
              <a:t>технологий (</a:t>
            </a:r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 ПРОЦЕССЕ ОРГАНИЗАЦИИ РАЗЛИЧНЫХ ВИДОВ ДЕТСКОЙ ДЕЯТЕЛЬНОСТИ</a:t>
            </a:r>
            <a:r>
              <a:rPr lang="ru-RU" sz="1600" dirty="0" smtClean="0">
                <a:latin typeface="Comic Sans MS" panose="030F0702030302020204" pitchFamily="66" charset="0"/>
              </a:rPr>
              <a:t>). </a:t>
            </a:r>
            <a:endParaRPr lang="ru-RU" sz="1600" dirty="0">
              <a:latin typeface="Comic Sans MS" panose="030F0702030302020204" pitchFamily="66" charset="0"/>
            </a:endParaRPr>
          </a:p>
          <a:p>
            <a:r>
              <a:rPr lang="ru-RU" sz="1600" dirty="0">
                <a:latin typeface="Comic Sans MS" panose="030F0702030302020204" pitchFamily="66" charset="0"/>
              </a:rPr>
              <a:t>Целесообразное использование ресурсов развивающей предметно-пространственной </a:t>
            </a:r>
            <a:r>
              <a:rPr lang="ru-RU" sz="1600" dirty="0" smtClean="0">
                <a:latin typeface="Comic Sans MS" panose="030F0702030302020204" pitchFamily="66" charset="0"/>
              </a:rPr>
              <a:t>среды (</a:t>
            </a:r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ОБРАТИТЬ ВНИМАНИЕ НА РППС В ХОДЕ ПРОВЕДЕНИЯ ВИДЕОСЪЕМКИ</a:t>
            </a:r>
            <a:r>
              <a:rPr lang="ru-RU" sz="1600" dirty="0" smtClean="0">
                <a:latin typeface="Comic Sans MS" panose="030F0702030302020204" pitchFamily="66" charset="0"/>
              </a:rPr>
              <a:t>). 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Обеспечение </a:t>
            </a:r>
            <a:r>
              <a:rPr lang="ru-RU" sz="1600" dirty="0">
                <a:latin typeface="Comic Sans MS" panose="030F0702030302020204" pitchFamily="66" charset="0"/>
              </a:rPr>
              <a:t>эмоционального благополучия участников образовательных отношений. </a:t>
            </a:r>
            <a:endParaRPr lang="ru-RU" sz="1600" dirty="0" smtClean="0">
              <a:latin typeface="Comic Sans MS" panose="030F0702030302020204" pitchFamily="66" charset="0"/>
            </a:endParaRPr>
          </a:p>
          <a:p>
            <a:r>
              <a:rPr lang="ru-RU" sz="1600" dirty="0" smtClean="0">
                <a:latin typeface="Comic Sans MS" panose="030F0702030302020204" pitchFamily="66" charset="0"/>
              </a:rPr>
              <a:t>Поддержка </a:t>
            </a:r>
            <a:r>
              <a:rPr lang="ru-RU" sz="1600" dirty="0">
                <a:latin typeface="Comic Sans MS" panose="030F0702030302020204" pitchFamily="66" charset="0"/>
              </a:rPr>
              <a:t>индивидуальности и инициативы участников образовательных </a:t>
            </a:r>
            <a:r>
              <a:rPr lang="ru-RU" sz="1600" dirty="0" smtClean="0">
                <a:latin typeface="Comic Sans MS" panose="030F0702030302020204" pitchFamily="66" charset="0"/>
              </a:rPr>
              <a:t>отношений (</a:t>
            </a:r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ЧЕРЕЗ ВЗАИМОДЕЙСТВИЕ С ВОСПИТАННИКАМИ</a:t>
            </a:r>
            <a:r>
              <a:rPr lang="ru-RU" sz="1600" dirty="0" smtClean="0">
                <a:latin typeface="Comic Sans MS" panose="030F0702030302020204" pitchFamily="66" charset="0"/>
              </a:rPr>
              <a:t>). 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Создание </a:t>
            </a:r>
            <a:r>
              <a:rPr lang="ru-RU" sz="1600" dirty="0">
                <a:latin typeface="Comic Sans MS" panose="030F0702030302020204" pitchFamily="66" charset="0"/>
              </a:rPr>
              <a:t>условий для установления правил взаимодействия в разных ситуациях.</a:t>
            </a:r>
          </a:p>
          <a:p>
            <a:pPr marL="0" indent="0">
              <a:buNone/>
            </a:pPr>
            <a:endParaRPr lang="ru-RU" sz="24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1800" b="1" dirty="0">
                <a:latin typeface="Comic Sans MS" panose="030F0702030302020204" pitchFamily="66" charset="0"/>
              </a:rPr>
            </a:br>
            <a:r>
              <a:rPr lang="ru-RU" sz="1800" b="1" dirty="0" smtClean="0">
                <a:latin typeface="Comic Sans MS" panose="030F0702030302020204" pitchFamily="66" charset="0"/>
              </a:rPr>
              <a:t>ПУБЛИЧНАЯ </a:t>
            </a:r>
            <a:r>
              <a:rPr lang="ru-RU" sz="1800" b="1" dirty="0">
                <a:latin typeface="Comic Sans MS" panose="030F0702030302020204" pitchFamily="66" charset="0"/>
              </a:rPr>
              <a:t>ЗАЩИТА</a:t>
            </a:r>
            <a:r>
              <a:rPr lang="ru-RU" sz="2700" b="1" dirty="0">
                <a:latin typeface="Comic Sans MS" panose="030F0702030302020204" pitchFamily="66" charset="0"/>
              </a:rPr>
              <a:t/>
            </a:r>
            <a:br>
              <a:rPr lang="ru-RU" sz="2700" b="1" dirty="0">
                <a:latin typeface="Comic Sans MS" panose="030F0702030302020204" pitchFamily="66" charset="0"/>
              </a:rPr>
            </a:br>
            <a:r>
              <a:rPr lang="ru-RU" sz="2000" b="1" dirty="0" smtClean="0">
                <a:latin typeface="Comic Sans MS" panose="030F0702030302020204" pitchFamily="66" charset="0"/>
              </a:rPr>
              <a:t>СПОСОБНОСТЬ К САМОАНАЛИЗУ В СОВМЕСТНОЙ ДЕЯТЕЛЬНОСТИ УЧАСТНИКОВ ОБРАЗОВАТЕЛЬНЫХ ОТНОШЕНИЙ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u="sng" dirty="0">
                <a:latin typeface="Comic Sans MS" panose="030F0702030302020204" pitchFamily="66" charset="0"/>
              </a:rPr>
              <a:t>Подтверждается</a:t>
            </a:r>
            <a:r>
              <a:rPr lang="ru-RU" sz="1800" dirty="0">
                <a:latin typeface="Comic Sans MS" panose="030F0702030302020204" pitchFamily="66" charset="0"/>
              </a:rPr>
              <a:t> устным самоанализом совместной деятельности, представленной в критерии 1 (продолжительность – не более 5 минут. Ответы на вопросы – не более 3 минут</a:t>
            </a:r>
            <a:r>
              <a:rPr lang="ru-RU" sz="1800" dirty="0" smtClean="0">
                <a:latin typeface="Comic Sans MS" panose="030F0702030302020204" pitchFamily="66" charset="0"/>
              </a:rPr>
              <a:t>.) </a:t>
            </a:r>
            <a:r>
              <a:rPr lang="ru-RU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САМООАНАЛИЗ ПРОВОДИТСЯ ЧЕТКО ПО СТРУКТУРЕ СОВМЕСТНОЙ ДЕЯТЕЛЬНОСТИ</a:t>
            </a:r>
            <a:r>
              <a:rPr lang="ru-RU" sz="1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sz="1800" dirty="0">
                <a:latin typeface="Comic Sans MS" panose="030F0702030302020204" pitchFamily="66" charset="0"/>
              </a:rPr>
              <a:t>Владение навыком выстроить структуру самоанализа. </a:t>
            </a:r>
          </a:p>
          <a:p>
            <a:r>
              <a:rPr lang="ru-RU" sz="1800" dirty="0">
                <a:latin typeface="Comic Sans MS" panose="030F0702030302020204" pitchFamily="66" charset="0"/>
              </a:rPr>
              <a:t>Умение правильно определить цели и задачи совместной деятельности. </a:t>
            </a:r>
          </a:p>
          <a:p>
            <a:r>
              <a:rPr lang="ru-RU" sz="1800" dirty="0">
                <a:latin typeface="Comic Sans MS" panose="030F0702030302020204" pitchFamily="66" charset="0"/>
              </a:rPr>
              <a:t>Установить причинно-следственные связи при проведении самоанализа. </a:t>
            </a:r>
          </a:p>
          <a:p>
            <a:r>
              <a:rPr lang="ru-RU" sz="1800" dirty="0">
                <a:latin typeface="Comic Sans MS" panose="030F0702030302020204" pitchFamily="66" charset="0"/>
              </a:rPr>
              <a:t>Способность к поиску альтернативных решений в организации и проведении совместной деятельности участников образовательных отношений в прогностическом варианте.</a:t>
            </a:r>
            <a:endParaRPr lang="ru-RU" sz="1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1800" b="1" dirty="0">
                <a:latin typeface="Comic Sans MS" panose="030F0702030302020204" pitchFamily="66" charset="0"/>
              </a:rPr>
            </a:br>
            <a:r>
              <a:rPr lang="ru-RU" sz="1800" b="1" dirty="0" smtClean="0">
                <a:latin typeface="Comic Sans MS" panose="030F0702030302020204" pitchFamily="66" charset="0"/>
              </a:rPr>
              <a:t>ПУБЛИЧНАЯ </a:t>
            </a:r>
            <a:r>
              <a:rPr lang="ru-RU" sz="1800" b="1" dirty="0">
                <a:latin typeface="Comic Sans MS" panose="030F0702030302020204" pitchFamily="66" charset="0"/>
              </a:rPr>
              <a:t>ЗАЩИТА</a:t>
            </a:r>
            <a:r>
              <a:rPr lang="ru-RU" sz="2700" b="1" dirty="0">
                <a:latin typeface="Comic Sans MS" panose="030F0702030302020204" pitchFamily="66" charset="0"/>
              </a:rPr>
              <a:t/>
            </a:r>
            <a:br>
              <a:rPr lang="ru-RU" sz="2700" b="1" dirty="0">
                <a:latin typeface="Comic Sans MS" panose="030F0702030302020204" pitchFamily="66" charset="0"/>
              </a:rPr>
            </a:br>
            <a:r>
              <a:rPr lang="ru-RU" sz="2700" b="1" dirty="0">
                <a:latin typeface="Comic Sans MS" panose="030F0702030302020204" pitchFamily="66" charset="0"/>
              </a:rPr>
              <a:t>ГЛУБИНА И СОДЕРЖАТЕЛЬНАЯ ЦЕННОСТЬ </a:t>
            </a:r>
            <a:r>
              <a:rPr lang="ru-RU" sz="2700" b="1" dirty="0" smtClean="0">
                <a:latin typeface="Comic Sans MS" panose="030F0702030302020204" pitchFamily="66" charset="0"/>
              </a:rPr>
              <a:t>ВЫСКАЗЫВАНИЙ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Comic Sans MS" panose="030F0702030302020204" pitchFamily="66" charset="0"/>
              </a:rPr>
              <a:t>Подтверждается:</a:t>
            </a:r>
            <a:r>
              <a:rPr lang="ru-RU" sz="2400" dirty="0" smtClean="0">
                <a:latin typeface="Comic Sans MS" panose="030F0702030302020204" pitchFamily="66" charset="0"/>
              </a:rPr>
              <a:t> умением отразить </a:t>
            </a:r>
            <a:r>
              <a:rPr lang="ru-RU" sz="2400" dirty="0">
                <a:latin typeface="Comic Sans MS" panose="030F0702030302020204" pitchFamily="66" charset="0"/>
              </a:rPr>
              <a:t>в ответе </a:t>
            </a:r>
            <a:r>
              <a:rPr lang="ru-RU" sz="2400" dirty="0" smtClean="0">
                <a:latin typeface="Comic Sans MS" panose="030F0702030302020204" pitchFamily="66" charset="0"/>
              </a:rPr>
              <a:t>актуальные тенденции </a:t>
            </a:r>
            <a:r>
              <a:rPr lang="ru-RU" sz="2400" dirty="0">
                <a:latin typeface="Comic Sans MS" panose="030F0702030302020204" pitchFamily="66" charset="0"/>
              </a:rPr>
              <a:t>развития дошкольного образования, </a:t>
            </a:r>
            <a:r>
              <a:rPr lang="ru-RU" sz="2400" b="1" u="sng" dirty="0">
                <a:latin typeface="Comic Sans MS" panose="030F0702030302020204" pitchFamily="66" charset="0"/>
              </a:rPr>
              <a:t>в части организации и проведения </a:t>
            </a:r>
            <a:r>
              <a:rPr lang="ru-RU" sz="2400" dirty="0">
                <a:latin typeface="Comic Sans MS" panose="030F0702030302020204" pitchFamily="66" charset="0"/>
              </a:rPr>
              <a:t>совместной деятельности участников образовательных отношений</a:t>
            </a:r>
            <a:r>
              <a:rPr lang="ru-RU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Структура проведения совместной деятельности: мотивация, организация и распределение деятельности, деятельность, рефлексия.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Использование </a:t>
            </a:r>
            <a:r>
              <a:rPr lang="ru-RU" sz="2400" dirty="0" err="1" smtClean="0">
                <a:latin typeface="Comic Sans MS" panose="030F0702030302020204" pitchFamily="66" charset="0"/>
              </a:rPr>
              <a:t>деятельностного</a:t>
            </a:r>
            <a:r>
              <a:rPr lang="ru-RU" sz="2400" dirty="0" smtClean="0">
                <a:latin typeface="Comic Sans MS" panose="030F0702030302020204" pitchFamily="66" charset="0"/>
              </a:rPr>
              <a:t> метода.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Использование возможностей РППС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Воспитательный аспект совместной деятельности и т.д. 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1800" b="1" dirty="0">
                <a:latin typeface="Comic Sans MS" panose="030F0702030302020204" pitchFamily="66" charset="0"/>
              </a:rPr>
            </a:br>
            <a:r>
              <a:rPr lang="ru-RU" sz="1800" b="1" dirty="0" smtClean="0">
                <a:latin typeface="Comic Sans MS" panose="030F0702030302020204" pitchFamily="66" charset="0"/>
              </a:rPr>
              <a:t>ПУБЛИЧНАЯ </a:t>
            </a:r>
            <a:r>
              <a:rPr lang="ru-RU" sz="1800" b="1" dirty="0">
                <a:latin typeface="Comic Sans MS" panose="030F0702030302020204" pitchFamily="66" charset="0"/>
              </a:rPr>
              <a:t>ЗАЩИТА</a:t>
            </a:r>
            <a:r>
              <a:rPr lang="ru-RU" sz="2700" b="1" dirty="0">
                <a:latin typeface="Comic Sans MS" panose="030F0702030302020204" pitchFamily="66" charset="0"/>
              </a:rPr>
              <a:t/>
            </a:r>
            <a:br>
              <a:rPr lang="ru-RU" sz="2700" b="1" dirty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>СПОСОБНОСТЬ К ПЕДАГОГИЧЕСКОМУ </a:t>
            </a:r>
            <a:r>
              <a:rPr lang="ru-RU" sz="2800" b="1" dirty="0" smtClean="0">
                <a:latin typeface="Comic Sans MS" panose="030F0702030302020204" pitchFamily="66" charset="0"/>
              </a:rPr>
              <a:t>ЭКСПРОМТУ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Comic Sans MS" panose="030F0702030302020204" pitchFamily="66" charset="0"/>
              </a:rPr>
              <a:t>Подтверждается: </a:t>
            </a:r>
            <a:r>
              <a:rPr lang="ru-RU" sz="2400" dirty="0" smtClean="0">
                <a:latin typeface="Comic Sans MS" panose="030F0702030302020204" pitchFamily="66" charset="0"/>
              </a:rPr>
              <a:t>устным решением педагогической ситуации, определенной жеребьевкой (время подготовки к ответу – не более 1 минуты. Решение – не более 1 минуты.)</a:t>
            </a:r>
          </a:p>
          <a:p>
            <a:pPr marL="0" indent="0">
              <a:buNone/>
            </a:pP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>
                <a:latin typeface="Comic Sans MS" panose="030F0702030302020204" pitchFamily="66" charset="0"/>
              </a:rPr>
              <a:t>Умение в сжатые сроки найти правильное решение педагогической ситуации, отражающее актуальные тенденции дошкольного образования</a:t>
            </a:r>
            <a:r>
              <a:rPr lang="ru-RU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ПРЕДЛАГАЕМ СВОЕ ПРОФЕССИОНАЛЬНОЕ РЕШЕНИЕ С ОПОРОЙ НА СОБСТВЕННЫЙ ОПЫТ РАБОТЫ  </a:t>
            </a:r>
          </a:p>
          <a:p>
            <a:pPr marL="0" indent="0">
              <a:buNone/>
            </a:pPr>
            <a:endParaRPr lang="ru-RU" sz="1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1800" b="1" dirty="0">
                <a:latin typeface="Comic Sans MS" panose="030F0702030302020204" pitchFamily="66" charset="0"/>
              </a:rPr>
              <a:t>КРИТЕРИИ КОНКУРСА</a:t>
            </a:r>
            <a:br>
              <a:rPr lang="ru-RU" sz="1800" b="1" dirty="0">
                <a:latin typeface="Comic Sans MS" panose="030F0702030302020204" pitchFamily="66" charset="0"/>
              </a:rPr>
            </a:br>
            <a:r>
              <a:rPr lang="ru-RU" sz="1800" b="1" dirty="0" smtClean="0">
                <a:latin typeface="Comic Sans MS" panose="030F0702030302020204" pitchFamily="66" charset="0"/>
              </a:rPr>
              <a:t>ПУБЛИЧНАЯ </a:t>
            </a:r>
            <a:r>
              <a:rPr lang="ru-RU" sz="1800" b="1" dirty="0">
                <a:latin typeface="Comic Sans MS" panose="030F0702030302020204" pitchFamily="66" charset="0"/>
              </a:rPr>
              <a:t>ЗАЩИТА</a:t>
            </a:r>
            <a:r>
              <a:rPr lang="ru-RU" sz="2700" b="1" dirty="0">
                <a:latin typeface="Comic Sans MS" panose="030F0702030302020204" pitchFamily="66" charset="0"/>
              </a:rPr>
              <a:t/>
            </a:r>
            <a:br>
              <a:rPr lang="ru-RU" sz="2700" b="1" dirty="0">
                <a:latin typeface="Comic Sans MS" panose="030F0702030302020204" pitchFamily="66" charset="0"/>
              </a:rPr>
            </a:br>
            <a:r>
              <a:rPr lang="ru-RU" sz="2800" b="1" dirty="0">
                <a:latin typeface="Comic Sans MS" panose="030F0702030302020204" pitchFamily="66" charset="0"/>
              </a:rPr>
              <a:t>КОММУНИКАТИВНАЯ </a:t>
            </a:r>
            <a:r>
              <a:rPr lang="ru-RU" sz="2800" b="1" dirty="0" smtClean="0">
                <a:latin typeface="Comic Sans MS" panose="030F0702030302020204" pitchFamily="66" charset="0"/>
              </a:rPr>
              <a:t>КУЛЬТУРА</a:t>
            </a: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Comic Sans MS" panose="030F0702030302020204" pitchFamily="66" charset="0"/>
              </a:rPr>
              <a:t>Подтверждается:</a:t>
            </a:r>
            <a:endParaRPr lang="ru-RU" sz="2400" dirty="0">
              <a:latin typeface="Comic Sans MS" panose="030F0702030302020204" pitchFamily="66" charset="0"/>
            </a:endParaRPr>
          </a:p>
          <a:p>
            <a:r>
              <a:rPr lang="ru-RU" sz="2400" dirty="0" smtClean="0">
                <a:latin typeface="Comic Sans MS" panose="030F0702030302020204" pitchFamily="66" charset="0"/>
              </a:rPr>
              <a:t>Пониманием </a:t>
            </a:r>
            <a:r>
              <a:rPr lang="ru-RU" sz="2400" dirty="0">
                <a:latin typeface="Comic Sans MS" panose="030F0702030302020204" pitchFamily="66" charset="0"/>
              </a:rPr>
              <a:t>сути заданного вопроса и </a:t>
            </a:r>
            <a:r>
              <a:rPr lang="ru-RU" sz="2400" u="sng" dirty="0" smtClean="0">
                <a:latin typeface="Comic Sans MS" panose="030F0702030302020204" pitchFamily="66" charset="0"/>
              </a:rPr>
              <a:t>подбором </a:t>
            </a:r>
            <a:r>
              <a:rPr lang="ru-RU" sz="2400" u="sng" dirty="0">
                <a:latin typeface="Comic Sans MS" panose="030F0702030302020204" pitchFamily="66" charset="0"/>
              </a:rPr>
              <a:t>соответствующего содержания в ответе</a:t>
            </a:r>
            <a:r>
              <a:rPr lang="ru-RU" sz="2400" dirty="0">
                <a:latin typeface="Comic Sans MS" panose="030F0702030302020204" pitchFamily="66" charset="0"/>
              </a:rPr>
              <a:t>. Отсутствие речевых ошибок. </a:t>
            </a:r>
          </a:p>
          <a:p>
            <a:r>
              <a:rPr lang="ru-RU" sz="2400" dirty="0">
                <a:latin typeface="Comic Sans MS" panose="030F0702030302020204" pitchFamily="66" charset="0"/>
              </a:rPr>
              <a:t>Умение выстраивать конструктивный </a:t>
            </a:r>
            <a:r>
              <a:rPr lang="ru-RU" sz="2400" dirty="0" smtClean="0">
                <a:latin typeface="Comic Sans MS" panose="030F0702030302020204" pitchFamily="66" charset="0"/>
              </a:rPr>
              <a:t>диалог (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ВОПРОС – ОТВЕТ</a:t>
            </a:r>
            <a:r>
              <a:rPr lang="ru-RU" sz="2400" dirty="0" smtClean="0">
                <a:latin typeface="Comic Sans MS" panose="030F0702030302020204" pitchFamily="66" charset="0"/>
              </a:rPr>
              <a:t>). 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Умение </a:t>
            </a:r>
            <a:r>
              <a:rPr lang="ru-RU" sz="2400" dirty="0">
                <a:latin typeface="Comic Sans MS" panose="030F0702030302020204" pitchFamily="66" charset="0"/>
              </a:rPr>
              <a:t>аргументировано </a:t>
            </a:r>
            <a:r>
              <a:rPr lang="ru-RU" sz="2400" u="sng" dirty="0">
                <a:latin typeface="Comic Sans MS" panose="030F0702030302020204" pitchFamily="66" charset="0"/>
              </a:rPr>
              <a:t>доказывать собственную точку зрения</a:t>
            </a:r>
            <a:r>
              <a:rPr lang="ru-RU" sz="24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ru-RU" sz="1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omic Sans MS" panose="030F0702030302020204" pitchFamily="66" charset="0"/>
              </a:rPr>
              <a:t>ЦЕЛИ КОНКУРСА</a:t>
            </a:r>
            <a:endParaRPr lang="ru-RU" sz="4000" b="1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anose="030F0702030302020204" pitchFamily="66" charset="0"/>
              </a:rPr>
              <a:t>ПРОФЕССИОНАЛЬНОЕ И ЛИЧНОЕ РАЗВИТИЕ ПЕДАГОГОВ ДОО, РЕАЛИЗУЮЩИХ ФГОС ДО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ОБОБЩЕНИЕ И РАСПОСТРАНЕНИЕ ПЕРСПЕКТИВНОГО ПЕДАГОГИЧЕСКОГО ОПЫТА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ПОДДЕРЖКА ТВОРЧЕСКОЙ ИНИЦИАТИВЫ ПЕДАГОГОВ </a:t>
            </a:r>
            <a:r>
              <a:rPr lang="ru-RU" sz="2800" dirty="0">
                <a:latin typeface="Comic Sans MS" panose="030F0702030302020204" pitchFamily="66" charset="0"/>
              </a:rPr>
              <a:t>РЕАЛИЗУЮЩИХ ФГОС </a:t>
            </a:r>
            <a:r>
              <a:rPr lang="ru-RU" sz="2800" dirty="0" smtClean="0">
                <a:latin typeface="Comic Sans MS" panose="030F0702030302020204" pitchFamily="66" charset="0"/>
              </a:rPr>
              <a:t>ДО</a:t>
            </a:r>
          </a:p>
        </p:txBody>
      </p:sp>
    </p:spTree>
    <p:extLst>
      <p:ext uri="{BB962C8B-B14F-4D97-AF65-F5344CB8AC3E}">
        <p14:creationId xmlns:p14="http://schemas.microsoft.com/office/powerpoint/2010/main" val="20700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8823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ПУСТЬ ВСЕ ЧТО ТЫ ЗНАЕШЬ И УМЕЕШЬ</a:t>
            </a:r>
            <a:br>
              <a:rPr lang="ru-RU" sz="2800" b="1" dirty="0" smtClean="0">
                <a:solidFill>
                  <a:srgbClr val="CC0099"/>
                </a:solidFill>
                <a:latin typeface="Comic Sans MS" panose="030F0702030302020204" pitchFamily="66" charset="0"/>
              </a:rPr>
            </a:br>
            <a:r>
              <a:rPr lang="ru-RU" sz="2800" b="1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ПРИГОДИТЬСЯ ТЕБЕ,</a:t>
            </a:r>
            <a:r>
              <a:rPr lang="ru-RU" sz="2800" b="1" smtClean="0">
                <a:solidFill>
                  <a:srgbClr val="CC0099"/>
                </a:solidFill>
                <a:latin typeface="Comic Sans MS" panose="030F0702030302020204" pitchFamily="66" charset="0"/>
              </a:rPr>
              <a:t/>
            </a:r>
            <a:br>
              <a:rPr lang="ru-RU" sz="2800" b="1" smtClean="0">
                <a:solidFill>
                  <a:srgbClr val="CC0099"/>
                </a:solidFill>
                <a:latin typeface="Comic Sans MS" panose="030F0702030302020204" pitchFamily="66" charset="0"/>
              </a:rPr>
            </a:br>
            <a:r>
              <a:rPr lang="ru-RU" sz="2800" b="1" smtClean="0">
                <a:solidFill>
                  <a:srgbClr val="CC0099"/>
                </a:solidFill>
                <a:latin typeface="Comic Sans MS" panose="030F0702030302020204" pitchFamily="66" charset="0"/>
              </a:rPr>
              <a:t>ПРИНЕСЁТ </a:t>
            </a:r>
            <a:r>
              <a:rPr lang="ru-RU" sz="2800" b="1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ПОБЕДУ И ПРИЗНАНИЕ ТВОИХ ТАЛАНТОВ!</a:t>
            </a:r>
            <a:endParaRPr lang="ru-RU" sz="28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45638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96952"/>
            <a:ext cx="4084904" cy="30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7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omic Sans MS" panose="030F0702030302020204" pitchFamily="66" charset="0"/>
              </a:rPr>
              <a:t>ЗАДАЧИ КОНКУРСА</a:t>
            </a:r>
            <a:endParaRPr lang="ru-RU" sz="4000" b="1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Comic Sans MS" panose="030F0702030302020204" pitchFamily="66" charset="0"/>
              </a:rPr>
              <a:t>СОЗДАНИЕ УСЛОВИЙ, СПОСОБСТВУЮЩИХ ПРОЯВЛЕНИЮ ПРОФЕССИОНАЛЬНОЙ И ЛИЧНОЙ САМОРЕАЛИЗАЦИИ ПЕДАГОГОВ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СОДЕЙСТВИЕ ПОВЫШЕНИЮ ТВОРЧЕСКОГО ПОТЕНЦИАЛА И РОСТУ ПРОФЕССИОНАЛЬНОГО МАСТЕРСТВА ПЕДАГОГОВ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ВЫЯВЛЕНИЕ ТАЛАНТЛИВЫХ, ТВОРЧЕСКИ РАБОТАЮЩИХ ПЕДАГОГОВ ДОО</a:t>
            </a:r>
          </a:p>
          <a:p>
            <a:r>
              <a:rPr lang="ru-RU" sz="2800" dirty="0" smtClean="0">
                <a:latin typeface="Comic Sans MS" panose="030F0702030302020204" pitchFamily="66" charset="0"/>
              </a:rPr>
              <a:t>ПОВЫШЕНИЕ ПРЕСТИЖА ПРОФЕССИИ ПЕДАГОГОВ ДОО</a:t>
            </a:r>
          </a:p>
        </p:txBody>
      </p:sp>
    </p:spTree>
    <p:extLst>
      <p:ext uri="{BB962C8B-B14F-4D97-AF65-F5344CB8AC3E}">
        <p14:creationId xmlns:p14="http://schemas.microsoft.com/office/powerpoint/2010/main" val="1613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Comic Sans MS" panose="030F0702030302020204" pitchFamily="66" charset="0"/>
              </a:rPr>
              <a:t>СРОКИ ПРОВЕДЕНИЯ КОНКУРСА</a:t>
            </a:r>
            <a:br>
              <a:rPr lang="ru-RU" sz="4000" b="1" dirty="0" smtClean="0">
                <a:latin typeface="Comic Sans MS" panose="030F0702030302020204" pitchFamily="66" charset="0"/>
              </a:rPr>
            </a:br>
            <a:r>
              <a:rPr lang="ru-RU" sz="2700" b="1" dirty="0" smtClean="0">
                <a:latin typeface="Comic Sans MS" panose="030F0702030302020204" pitchFamily="66" charset="0"/>
              </a:rPr>
              <a:t>КОНКУРС ПРОВОДИТСЯ В ДВА ЭТАПА</a:t>
            </a:r>
            <a:endParaRPr lang="ru-RU" sz="27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Comic Sans MS" panose="030F0702030302020204" pitchFamily="66" charset="0"/>
              </a:rPr>
              <a:t>ПЕРВЫЙ ЭТАП (НА УРОВНЕ ОО) </a:t>
            </a:r>
          </a:p>
          <a:p>
            <a:pPr marL="0" indent="0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 </a:t>
            </a:r>
            <a:r>
              <a:rPr lang="ru-RU" sz="2400" b="1" u="sng" dirty="0" smtClean="0">
                <a:latin typeface="Comic Sans MS" panose="030F0702030302020204" pitchFamily="66" charset="0"/>
              </a:rPr>
              <a:t>С 27 МАРТА ПО 14 АПРЕЛЯ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ВТОРОЙ </a:t>
            </a:r>
            <a:r>
              <a:rPr lang="ru-RU" sz="2400" dirty="0">
                <a:latin typeface="Comic Sans MS" panose="030F0702030302020204" pitchFamily="66" charset="0"/>
              </a:rPr>
              <a:t>ЭТАП </a:t>
            </a:r>
            <a:r>
              <a:rPr lang="ru-RU" sz="2400" dirty="0" smtClean="0">
                <a:latin typeface="Comic Sans MS" panose="030F0702030302020204" pitchFamily="66" charset="0"/>
              </a:rPr>
              <a:t>(МУНИЦИПАЛЬНЫЙ) </a:t>
            </a:r>
            <a:endParaRPr lang="ru-RU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b="1" u="sng" dirty="0">
                <a:latin typeface="Comic Sans MS" panose="030F0702030302020204" pitchFamily="66" charset="0"/>
              </a:rPr>
              <a:t>С </a:t>
            </a:r>
            <a:r>
              <a:rPr lang="ru-RU" sz="2400" b="1" u="sng" dirty="0" smtClean="0">
                <a:latin typeface="Comic Sans MS" panose="030F0702030302020204" pitchFamily="66" charset="0"/>
              </a:rPr>
              <a:t>17 АПРЕЛЯ </a:t>
            </a:r>
            <a:r>
              <a:rPr lang="ru-RU" sz="2400" b="1" u="sng" dirty="0">
                <a:latin typeface="Comic Sans MS" panose="030F0702030302020204" pitchFamily="66" charset="0"/>
              </a:rPr>
              <a:t>ПО </a:t>
            </a:r>
            <a:r>
              <a:rPr lang="ru-RU" sz="2400" b="1" u="sng" dirty="0" smtClean="0">
                <a:latin typeface="Comic Sans MS" panose="030F0702030302020204" pitchFamily="66" charset="0"/>
              </a:rPr>
              <a:t>10 МАЯ</a:t>
            </a:r>
            <a:endParaRPr lang="ru-RU" sz="2400" b="1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ПРИЕМ ПАКЕТА ДОКУМЕНТОВ ОТ УЧАСТНИКОВ ВТОРОГО (МУНИЦИПАЛЬНОГО) ЭТАПА КОНКУРСА </a:t>
            </a:r>
            <a:r>
              <a:rPr lang="ru-RU" sz="2000" b="1" u="sng" dirty="0" smtClean="0">
                <a:latin typeface="Comic Sans MS" panose="030F0702030302020204" pitchFamily="66" charset="0"/>
              </a:rPr>
              <a:t>ДО 17 АПРЕЛЯ</a:t>
            </a:r>
          </a:p>
          <a:p>
            <a:pPr marL="0" indent="0" algn="r">
              <a:buNone/>
            </a:pPr>
            <a:endParaRPr lang="ru-RU" sz="2000" b="1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ПРАБОТА МУНИЦИПАЛЬНОЙ КОНКУРСНОЙ КОМИССИИ</a:t>
            </a:r>
            <a:r>
              <a:rPr lang="ru-RU" sz="2000" b="1" u="sng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ru-RU" sz="2000" b="1" u="sng" dirty="0" smtClean="0">
                <a:latin typeface="Comic Sans MS" panose="030F0702030302020204" pitchFamily="66" charset="0"/>
              </a:rPr>
              <a:t>С 18 АПРЕЛЯ ПО 10 МАЯ</a:t>
            </a:r>
          </a:p>
          <a:p>
            <a:pPr marL="0" indent="0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ПУБЛИЧНАЯ ЗАЩИТА </a:t>
            </a:r>
            <a:r>
              <a:rPr lang="ru-RU" sz="2000" b="1" u="sng" dirty="0" smtClean="0">
                <a:latin typeface="Comic Sans MS" panose="030F0702030302020204" pitchFamily="66" charset="0"/>
              </a:rPr>
              <a:t>ДО 05 МАЯ</a:t>
            </a:r>
            <a:endParaRPr lang="ru-RU" sz="20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omic Sans MS" panose="030F0702030302020204" pitchFamily="66" charset="0"/>
              </a:rPr>
              <a:t>ПОРЯДОК ПРОВЕДЕНИЯ КОНКУРСА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latin typeface="Comic Sans MS" panose="030F0702030302020204" pitchFamily="66" charset="0"/>
              </a:rPr>
              <a:t>ДЛЯ УЧАСТИЯ В КОНКУРСЕ АДМИНИСТРАЦИЯ ОО УЧАСТНИКА КОНКУРСА ФОРМИРУЕТ ПАКЕТ ДОКУМЕНТОВ, ПОМЕЩЕННЫЙ В АРХИВ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b="1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Comic Sans MS" panose="030F0702030302020204" pitchFamily="66" charset="0"/>
              </a:rPr>
              <a:t>(ФОРМАТ: </a:t>
            </a:r>
            <a:r>
              <a:rPr lang="ru-RU" sz="2800" b="1" dirty="0" err="1" smtClean="0">
                <a:latin typeface="Comic Sans MS" panose="030F0702030302020204" pitchFamily="66" charset="0"/>
              </a:rPr>
              <a:t>Фамилия_Имя_Отчество_ОО</a:t>
            </a:r>
            <a:r>
              <a:rPr lang="ru-RU" sz="2800" b="1" dirty="0" smtClean="0">
                <a:latin typeface="Comic Sans MS" panose="030F0702030302020204" pitchFamily="66" charset="0"/>
              </a:rPr>
              <a:t>.</a:t>
            </a:r>
            <a:r>
              <a:rPr lang="en-US" sz="2800" b="1" dirty="0" smtClean="0">
                <a:latin typeface="Comic Sans MS" panose="030F0702030302020204" pitchFamily="66" charset="0"/>
              </a:rPr>
              <a:t>zip </a:t>
            </a:r>
            <a:r>
              <a:rPr lang="ru-RU" sz="2800" b="1" dirty="0">
                <a:latin typeface="Comic Sans MS" panose="030F0702030302020204" pitchFamily="66" charset="0"/>
              </a:rPr>
              <a:t>или </a:t>
            </a:r>
            <a:r>
              <a:rPr lang="ru-RU" sz="2800" b="1" dirty="0" err="1" smtClean="0">
                <a:latin typeface="Comic Sans MS" panose="030F0702030302020204" pitchFamily="66" charset="0"/>
              </a:rPr>
              <a:t>Фамилия_Имя_Отчество_ОО</a:t>
            </a:r>
            <a:r>
              <a:rPr lang="ru-RU" sz="2800" b="1" dirty="0" smtClean="0">
                <a:latin typeface="Comic Sans MS" panose="030F0702030302020204" pitchFamily="66" charset="0"/>
              </a:rPr>
              <a:t>.</a:t>
            </a:r>
            <a:r>
              <a:rPr lang="en-US" sz="2800" b="1" dirty="0" err="1" smtClean="0">
                <a:latin typeface="Comic Sans MS" panose="030F0702030302020204" pitchFamily="66" charset="0"/>
              </a:rPr>
              <a:t>rar</a:t>
            </a:r>
            <a:r>
              <a:rPr lang="en-US" sz="2800" b="1" dirty="0" smtClean="0">
                <a:latin typeface="Comic Sans MS" panose="030F0702030302020204" pitchFamily="66" charset="0"/>
              </a:rPr>
              <a:t>)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100" b="1" dirty="0">
                <a:latin typeface="Comic Sans MS" panose="030F0702030302020204" pitchFamily="66" charset="0"/>
              </a:rPr>
              <a:t>ПОРЯДОК ПРОВЕДЕНИЯ </a:t>
            </a:r>
            <a:r>
              <a:rPr lang="ru-RU" sz="3100" b="1" dirty="0" smtClean="0">
                <a:latin typeface="Comic Sans MS" panose="030F0702030302020204" pitchFamily="66" charset="0"/>
              </a:rPr>
              <a:t>КОНКУРСА</a:t>
            </a:r>
            <a:br>
              <a:rPr lang="ru-RU" sz="3100" b="1" dirty="0" smtClean="0">
                <a:latin typeface="Comic Sans MS" panose="030F0702030302020204" pitchFamily="66" charset="0"/>
              </a:rPr>
            </a:br>
            <a:r>
              <a:rPr lang="ru-RU" sz="3100" b="1" u="sng" dirty="0" smtClean="0">
                <a:latin typeface="Comic Sans MS" panose="030F0702030302020204" pitchFamily="66" charset="0"/>
              </a:rPr>
              <a:t>ПАКЕТ ДОКУМЕНТОВ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>
                <a:latin typeface="Comic Sans MS" panose="030F0702030302020204" pitchFamily="66" charset="0"/>
              </a:rPr>
              <a:t>ПРЕДСТАВЛЕНИЕ ПО ФОРМЕ, В ФОРМАТЕ </a:t>
            </a:r>
            <a:r>
              <a:rPr lang="en-US" sz="2000" dirty="0" smtClean="0">
                <a:latin typeface="Comic Sans MS" panose="030F0702030302020204" pitchFamily="66" charset="0"/>
              </a:rPr>
              <a:t>PDF (</a:t>
            </a:r>
            <a:r>
              <a:rPr lang="ru-RU" sz="2000" dirty="0" smtClean="0">
                <a:latin typeface="Comic Sans MS" panose="030F0702030302020204" pitchFamily="66" charset="0"/>
              </a:rPr>
              <a:t>ПРИЛОЖЕНИЕ 1 К ПОЛОЖЕНИЮ)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ЗАЯВЛЕНИЕ (ПРИЛОЖЕНИЕ 2 К ПОЛОЖЕНИЮ)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АНКЕТУ УЧАСТНИКА КОНКУРСА В ФОРМАТЕ </a:t>
            </a:r>
            <a:r>
              <a:rPr lang="en-US" sz="2000" dirty="0" smtClean="0">
                <a:latin typeface="Comic Sans MS" panose="030F0702030302020204" pitchFamily="66" charset="0"/>
              </a:rPr>
              <a:t>PDF</a:t>
            </a:r>
            <a:r>
              <a:rPr lang="ru-RU" sz="2000" dirty="0" smtClean="0">
                <a:latin typeface="Comic Sans MS" panose="030F0702030302020204" pitchFamily="66" charset="0"/>
              </a:rPr>
              <a:t> И </a:t>
            </a:r>
            <a:r>
              <a:rPr lang="en-US" sz="2000" dirty="0" smtClean="0">
                <a:latin typeface="Comic Sans MS" panose="030F0702030302020204" pitchFamily="66" charset="0"/>
              </a:rPr>
              <a:t>WORD</a:t>
            </a:r>
            <a:r>
              <a:rPr lang="ru-RU" sz="2000" dirty="0" smtClean="0">
                <a:latin typeface="Comic Sans MS" panose="030F0702030302020204" pitchFamily="66" charset="0"/>
              </a:rPr>
              <a:t>, ВКЛЮЧАЮЩУЮ ССЫЛКИ НА КОНКУРСНЫЕ МАТЕРИАЛЫ (ПРИЛОЖЕНИЕ 3 К ПОЛОЖЕНИЮ)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СОГЛАСИЕ НА ОБРАБОТКУ ПЕРСОНАЛЬНЫХ ДАННЫХ, В ФОРМАТЕ </a:t>
            </a:r>
            <a:r>
              <a:rPr lang="en-US" sz="2000" dirty="0" smtClean="0">
                <a:latin typeface="Comic Sans MS" panose="030F0702030302020204" pitchFamily="66" charset="0"/>
              </a:rPr>
              <a:t>PDF</a:t>
            </a:r>
            <a:r>
              <a:rPr lang="ru-RU" sz="2000" dirty="0" smtClean="0">
                <a:latin typeface="Comic Sans MS" panose="030F0702030302020204" pitchFamily="66" charset="0"/>
              </a:rPr>
              <a:t> </a:t>
            </a:r>
            <a:r>
              <a:rPr lang="ru-RU" sz="2000" dirty="0">
                <a:latin typeface="Comic Sans MS" panose="030F0702030302020204" pitchFamily="66" charset="0"/>
              </a:rPr>
              <a:t>(ПРИЛОЖЕНИЕ </a:t>
            </a:r>
            <a:r>
              <a:rPr lang="ru-RU" sz="2000" dirty="0" smtClean="0">
                <a:latin typeface="Comic Sans MS" panose="030F0702030302020204" pitchFamily="66" charset="0"/>
              </a:rPr>
              <a:t>4 </a:t>
            </a:r>
            <a:r>
              <a:rPr lang="ru-RU" sz="2000" dirty="0">
                <a:latin typeface="Comic Sans MS" panose="030F0702030302020204" pitchFamily="66" charset="0"/>
              </a:rPr>
              <a:t>К ПОЛОЖЕНИЮ</a:t>
            </a:r>
            <a:r>
              <a:rPr lang="ru-RU" sz="20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КОПИЮ ПАСПОРТА (ПЕРВЫЕ ДВЕ СТРАНИЦЫ И СТРАНИЦУ С АДРЕСОМ РЕГИСТРАЦИИ)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КОПИЮ СТРАХОВОГО НОМЕРА ИНДИВИДУАЛЬНОГО ЛИЦЕВОГО СЧЕТА (СНИЛС)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КОПИЮ СВИДЕТЕЛЬСТВА О ПОСТАНОВКЕ НА УЧЕТ ФИЗИЧЕСКОГО ЛИЦА В НАЛОГОВОМ ОРГАНЕ (ИНН)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ЗАВЕРЕННУЮ КОПИЮ УСТАВА ОО (ТИТУЛЬНЫЙ ЛИСТ И СТРАНИЦА,ГДЕ УКАЗАНЫ ПОЛНОЕ И СОКРАЩЕННОЕ НАИМЕНОВАНИЕ ОО)</a:t>
            </a:r>
          </a:p>
          <a:p>
            <a:pPr marL="0" indent="0" algn="r">
              <a:buNone/>
            </a:pPr>
            <a:r>
              <a:rPr lang="ru-RU" sz="2000" b="1" dirty="0" smtClean="0">
                <a:latin typeface="Comic Sans MS" panose="030F0702030302020204" pitchFamily="66" charset="0"/>
              </a:rPr>
              <a:t>СФОРМИРОВАННЫЙ ПАКЕТ ДОКУМЕНТОВ НАПРАВЛЯЕТСЯ ПО ЭЛЕКТРОННОМУ АДРЕСУ: </a:t>
            </a:r>
            <a:r>
              <a:rPr lang="en-US" sz="2000" dirty="0" smtClean="0">
                <a:latin typeface="Comic Sans MS" panose="030F0702030302020204" pitchFamily="66" charset="0"/>
                <a:hlinkClick r:id="rId2"/>
              </a:rPr>
              <a:t>PetrovaNA@edu.sochi.ru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Comic Sans MS" panose="030F0702030302020204" pitchFamily="66" charset="0"/>
              </a:rPr>
              <a:t>(ПЕТРОВА НИНЕЛЬ АНАТОЛЬЕВНА, 240-57-98)</a:t>
            </a:r>
          </a:p>
          <a:p>
            <a:pPr marL="0" indent="0" algn="r">
              <a:buNone/>
            </a:pPr>
            <a:r>
              <a:rPr lang="ru-RU" sz="2000" b="1" u="sng" dirty="0" smtClean="0">
                <a:latin typeface="Comic Sans MS" panose="030F0702030302020204" pitchFamily="66" charset="0"/>
              </a:rPr>
              <a:t>В СРОК ДО 17.04.2023 Г.</a:t>
            </a: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400" dirty="0">
              <a:latin typeface="Comic Sans MS" panose="030F0702030302020204" pitchFamily="66" charset="0"/>
            </a:endParaRP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3100" b="1" dirty="0">
                <a:latin typeface="Comic Sans MS" panose="030F0702030302020204" pitchFamily="66" charset="0"/>
              </a:rPr>
              <a:t>ПОРЯДОК ПРОВЕДЕНИЯ </a:t>
            </a:r>
            <a:r>
              <a:rPr lang="ru-RU" sz="3100" b="1" dirty="0" smtClean="0">
                <a:latin typeface="Comic Sans MS" panose="030F0702030302020204" pitchFamily="66" charset="0"/>
              </a:rPr>
              <a:t>КОНКУРСА</a:t>
            </a:r>
            <a:br>
              <a:rPr lang="ru-RU" sz="3100" b="1" dirty="0" smtClean="0">
                <a:latin typeface="Comic Sans MS" panose="030F0702030302020204" pitchFamily="66" charset="0"/>
              </a:rPr>
            </a:br>
            <a:r>
              <a:rPr lang="ru-RU" sz="3100" b="1" u="sng" dirty="0" smtClean="0">
                <a:latin typeface="Comic Sans MS" panose="030F0702030302020204" pitchFamily="66" charset="0"/>
              </a:rPr>
              <a:t>ПОРЯДОК ОФОРМЛЕНИЯ ПАКЕТА ДОКУМЕНТОВ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omic Sans MS" panose="030F0702030302020204" pitchFamily="66" charset="0"/>
              </a:rPr>
              <a:t>ПРЕДСТАВЛЕНИЕ 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ЗАЯВЛЕНИЕ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АНКЕТУ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СОГЛАСИЕ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КОПИЯ ПАСПОРТА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КОПИЯ </a:t>
            </a:r>
            <a:r>
              <a:rPr lang="ru-RU" sz="2000" dirty="0" smtClean="0">
                <a:latin typeface="Comic Sans MS" panose="030F0702030302020204" pitchFamily="66" charset="0"/>
              </a:rPr>
              <a:t>СНИЛС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КОПИЯ </a:t>
            </a:r>
            <a:r>
              <a:rPr lang="ru-RU" sz="2000" dirty="0" smtClean="0">
                <a:latin typeface="Comic Sans MS" panose="030F0702030302020204" pitchFamily="66" charset="0"/>
              </a:rPr>
              <a:t>ИНН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r>
              <a:rPr lang="ru-RU" sz="2000" dirty="0" smtClean="0">
                <a:latin typeface="Comic Sans MS" panose="030F0702030302020204" pitchFamily="66" charset="0"/>
              </a:rPr>
              <a:t>КОПИЯ </a:t>
            </a:r>
            <a:r>
              <a:rPr lang="ru-RU" sz="2000" dirty="0" smtClean="0">
                <a:latin typeface="Comic Sans MS" panose="030F0702030302020204" pitchFamily="66" charset="0"/>
              </a:rPr>
              <a:t>УСТАВА </a:t>
            </a:r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ИВАНОВА ИИ 000</a:t>
            </a: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ru-RU" sz="2800" b="1" dirty="0" smtClean="0">
                <a:latin typeface="Comic Sans MS" panose="030F0702030302020204" pitchFamily="66" charset="0"/>
              </a:rPr>
              <a:t>ФОРМИРУЕТСЯ СТРОГО В УКАЗАННОМ ПОРЯДКЕ</a:t>
            </a:r>
            <a:endParaRPr lang="ru-RU" sz="2800" b="1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400" dirty="0">
              <a:latin typeface="Comic Sans MS" panose="030F0702030302020204" pitchFamily="66" charset="0"/>
            </a:endParaRP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sz="2700" b="1" dirty="0" smtClean="0">
                <a:latin typeface="Comic Sans MS" panose="030F0702030302020204" pitchFamily="66" charset="0"/>
              </a:rPr>
              <a:t>ПОРЯДОК ОФОРМЛЕНИЯ ПАКЕТА ДОКУМЕНТОВ</a:t>
            </a:r>
            <a:r>
              <a:rPr lang="ru-RU" sz="3100" b="1" u="sng" dirty="0" smtClean="0">
                <a:latin typeface="Comic Sans MS" panose="030F0702030302020204" pitchFamily="66" charset="0"/>
              </a:rPr>
              <a:t/>
            </a:r>
            <a:br>
              <a:rPr lang="ru-RU" sz="3100" b="1" u="sng" dirty="0" smtClean="0">
                <a:latin typeface="Comic Sans MS" panose="030F0702030302020204" pitchFamily="66" charset="0"/>
              </a:rPr>
            </a:br>
            <a:r>
              <a:rPr lang="ru-RU" sz="3100" b="1" u="sng" dirty="0" smtClean="0">
                <a:latin typeface="Comic Sans MS" panose="030F0702030302020204" pitchFamily="66" charset="0"/>
              </a:rPr>
              <a:t>АНКЕТА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400" dirty="0">
              <a:latin typeface="Comic Sans MS" panose="030F0702030302020204" pitchFamily="66" charset="0"/>
            </a:endParaRP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64487"/>
              </p:ext>
            </p:extLst>
          </p:nvPr>
        </p:nvGraphicFramePr>
        <p:xfrm>
          <a:off x="683568" y="1412775"/>
          <a:ext cx="7992888" cy="5031598"/>
        </p:xfrm>
        <a:graphic>
          <a:graphicData uri="http://schemas.openxmlformats.org/drawingml/2006/table">
            <a:tbl>
              <a:tblPr firstRow="1" firstCol="1" bandRow="1"/>
              <a:tblGrid>
                <a:gridCol w="3131306"/>
                <a:gridCol w="4861582"/>
              </a:tblGrid>
              <a:tr h="301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omic Sans MS" panose="030F0702030302020204" pitchFamily="66" charset="0"/>
                          <a:ea typeface="PMingLiU"/>
                        </a:rPr>
                        <a:t>Ссылки на конкурсные материалы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33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1</a:t>
                      </a: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аналитическую справку</a:t>
                      </a:r>
                      <a:r>
                        <a:rPr lang="ru-RU" sz="1400" i="1" dirty="0" smtClean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0000000000000000</a:t>
                      </a: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видеозапись</a:t>
                      </a:r>
                      <a:r>
                        <a:rPr lang="ru-RU" sz="1400" i="1" dirty="0" smtClean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+mn-cs"/>
                        </a:rPr>
                        <a:t>0000000000000000</a:t>
                      </a: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3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2</a:t>
                      </a:r>
                      <a:endParaRPr lang="ru-RU" sz="14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аналитическую справку:</a:t>
                      </a: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 dirty="0" smtClean="0">
                        <a:solidFill>
                          <a:srgbClr val="252525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+mn-cs"/>
                        </a:rPr>
                        <a:t>0000000000000000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материалы</a:t>
                      </a:r>
                      <a:r>
                        <a:rPr lang="ru-RU" sz="1400" i="1" dirty="0" smtClean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+mn-cs"/>
                        </a:rPr>
                        <a:t>0000000000000000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3</a:t>
                      </a:r>
                      <a:r>
                        <a:rPr lang="ru-RU" sz="140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материалы</a:t>
                      </a:r>
                      <a:r>
                        <a:rPr lang="ru-RU" sz="1400" i="1" dirty="0" smtClean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+mn-cs"/>
                        </a:rPr>
                        <a:t>0000000000000000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30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Критерий 4</a:t>
                      </a: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аналитическую справку</a:t>
                      </a:r>
                      <a:r>
                        <a:rPr lang="ru-RU" sz="1400" i="1" dirty="0" smtClean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: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+mn-cs"/>
                        </a:rPr>
                        <a:t>0000000000000000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Ссылка на материалы</a:t>
                      </a:r>
                      <a:r>
                        <a:rPr lang="ru-RU" sz="1400" dirty="0">
                          <a:solidFill>
                            <a:srgbClr val="252525"/>
                          </a:solidFill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  <a:endParaRPr lang="ru-RU" sz="1400" dirty="0" smtClean="0">
                        <a:solidFill>
                          <a:srgbClr val="252525"/>
                        </a:solidFill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6E7F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Times New Roman"/>
                          <a:cs typeface="+mn-cs"/>
                        </a:rPr>
                        <a:t>0000000000000000</a:t>
                      </a:r>
                      <a:endParaRPr lang="ru-RU" sz="1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1369</TotalTime>
  <Words>1227</Words>
  <Application>Microsoft Office PowerPoint</Application>
  <PresentationFormat>Экран (4:3)</PresentationFormat>
  <Paragraphs>243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МУНИЦИПАЛЬНЫЙ ЭТАП КРАЕВОГО КОНКУРСА ПРОФЕССИОНАЛЬНОГО МАСТЕРСТВА РАБОТНИКОВ ДОШКОЛЬНЫХ ОБРАЗОВАТЕЛЬНЫХ ОРГАНИЗАЦИЙ</vt:lpstr>
      <vt:lpstr>  МУНИЦИПАЛЬНЫЙ ЭТАП КРАЕВОГО КОНКУРСА ПРОФЕССИОНАЛЬНОГО МАСТЕРСТВА РАБОТНИКОВ ДОШКОЛЬНЫХ ОБРАЗОВАТЕЛЬНЫХ ОРГАНИЗАЦИЙ «ЛУЧШИЕ ПЕДАГОГИЧЕСКИЕ РАБОТНИКИ ДОШКОЛЬНЫХ ОБРАЗОВАТЕЛЬНЫХ ОРГАНИЗАЦИЙ»  В 2023 ГОДУ  </vt:lpstr>
      <vt:lpstr>ЦЕЛИ КОНКУРСА</vt:lpstr>
      <vt:lpstr>ЗАДАЧИ КОНКУРСА</vt:lpstr>
      <vt:lpstr>СРОКИ ПРОВЕДЕНИЯ КОНКУРСА КОНКУРС ПРОВОДИТСЯ В ДВА ЭТАПА</vt:lpstr>
      <vt:lpstr>ПОРЯДОК ПРОВЕДЕНИЯ КОНКУРСА</vt:lpstr>
      <vt:lpstr> ПОРЯДОК ПРОВЕДЕНИЯ КОНКУРСА ПАКЕТ ДОКУМЕНТОВ </vt:lpstr>
      <vt:lpstr> ПОРЯДОК ПРОВЕДЕНИЯ КОНКУРСА ПОРЯДОК ОФОРМЛЕНИЯ ПАКЕТА ДОКУМЕНТОВ </vt:lpstr>
      <vt:lpstr> ПОРЯДОК ОФОРМЛЕНИЯ ПАКЕТА ДОКУМЕНТОВ АНКЕТА </vt:lpstr>
      <vt:lpstr>ПОРЯДОК ОФОРМЛЕНИЯ ПАКЕТА ДОКУМЕНТОВ АНКЕТА АНАЛИТИЧЕСКАЯ СПРАВКА ТИТУЛЬНЫЙ ЛИСТ</vt:lpstr>
      <vt:lpstr>ПОРЯДОК ОФОРМЛЕНИЯ ПАКЕТА ДОКУМЕНТОВ АНКЕТА ВИДЕОРОЛИК ТИТУЛЬНЫЙ ЛИСТ</vt:lpstr>
      <vt:lpstr> ПОРЯДОК ОФОРМЛЕНИЯ ПАКЕТА ДОКУМЕНТОВ АНКЕТА </vt:lpstr>
      <vt:lpstr> ПОДВЕДЕНИЕ ИТОГОВ КОНКУРСА </vt:lpstr>
      <vt:lpstr> КРИТЕРИИ КОНКУРСА </vt:lpstr>
      <vt:lpstr> КРИТЕРИИ КОНКУРСА ЭКСПЕРТИЗА МАТЕРИАЛОВ </vt:lpstr>
      <vt:lpstr>КРИТЕРИИ КОНКУРСА ЭКСПЕРТИЗА МАТЕРИАЛОВ СПОСОБНОСТЬ К ЭФФЕКТИВНОМУ РЕШЕНИЮ ПРОФЕССИОНАЛЬНЫХ ПЕДАГОГИЧЕСКИХ ЗАДАЧ </vt:lpstr>
      <vt:lpstr>КРИТЕРИИ КОНКУРСА ЭКСПЕРТИЗА МАТЕРИАЛОВ СПОСОБНОСТЬ К ЭФФЕКТИВНОМУ РЕШЕНИЮ ПРОФЕССИОНАЛЬНЫХ ПЕДАГОГИЧЕСКИХ ЗАДАЧ </vt:lpstr>
      <vt:lpstr> КРИТЕРИИ КОНКУРСА ЭКСПЕРТИЗА МАТЕРИАЛОВ ПЕДАГОГИЧЕСКАЯ ПРОДУКТИВНОСТЬ </vt:lpstr>
      <vt:lpstr> КРИТЕРИИ КОНКУРСА ЭКСПЕРТИЗА МАТЕРИАЛОВ ПЕДАГОГИЧЕСКАЯ ПРОДУКТИВНОСТЬ </vt:lpstr>
      <vt:lpstr> КРИТЕРИИ КОНКУРСА ЭКСПЕРТИЗА МАТЕРИАЛОВ РЕЗУЛЬТАТИВНОСТЬ ВЗАИМОДЕЙСТВИЯ В ПЕДАГОГИЧЕСКОМ СООБЩЕСТВЕ </vt:lpstr>
      <vt:lpstr> КРИТЕРИИ КОНКУРСА ЭКСПЕРТИЗА МАТЕРИАЛОВ РЕЗУЛЬТАТИВНОСТЬ ВЗАИМОДЕЙСТВИЯ В ПЕДАГОГИЧЕСКОМ СООБЩЕСТВЕ </vt:lpstr>
      <vt:lpstr> КРИТЕРИИ КОНКУРСА ЭКСПЕРТИЗА МАТЕРИАЛОВ ЭФФЕКТИВНОСТЬ ВЗАИМОДЕЙСТВИЯ С СОЦИУМОМ </vt:lpstr>
      <vt:lpstr> КРИТЕРИИ КОНКУРСА ЭКСПЕРТИЗА МАТЕРИАЛОВ ЭФФЕКТИВНОСТЬ ВЗАИМОДЕЙСТВИЯ С СОЦИУМОМ </vt:lpstr>
      <vt:lpstr> КРИТЕРИИ КОНКУРСА ПУБЛИЧНАЯ ЗАЩИТА </vt:lpstr>
      <vt:lpstr> КРИТЕРИИ КОНКУРСА ПУБЛИЧНАЯ ЗАЩИТА СПОСОБНОСТЬ К ЭФФЕКТИВНОМУ РЕШЕНИЮ ПРОФЕССИОНАЛЬНЫХ ПЕДАГОГИЧЕСКИХ ЗАДАЧ </vt:lpstr>
      <vt:lpstr> КРИТЕРИИ КОНКУРСА ПУБЛИЧНАЯ ЗАЩИТА СПОСОБНОСТЬ К САМОАНАЛИЗУ В СОВМЕСТНОЙ ДЕЯТЕЛЬНОСТИ УЧАСТНИКОВ ОБРАЗОВАТЕЛЬНЫХ ОТНОШЕНИЙ </vt:lpstr>
      <vt:lpstr> КРИТЕРИИ КОНКУРСА ПУБЛИЧНАЯ ЗАЩИТА ГЛУБИНА И СОДЕРЖАТЕЛЬНАЯ ЦЕННОСТЬ ВЫСКАЗЫВАНИЙ </vt:lpstr>
      <vt:lpstr> КРИТЕРИИ КОНКУРСА ПУБЛИЧНАЯ ЗАЩИТА СПОСОБНОСТЬ К ПЕДАГОГИЧЕСКОМУ ЭКСПРОМТУ </vt:lpstr>
      <vt:lpstr> КРИТЕРИИ КОНКУРСА ПУБЛИЧНАЯ ЗАЩИТА КОММУНИКАТИВНАЯ КУЛЬТУРА </vt:lpstr>
      <vt:lpstr>ПУСТЬ ВСЕ ЧТО ТЫ ЗНАЕШЬ И УМЕЕШЬ ПРИГОДИТЬСЯ ТЕБЕ, ПРИНЕСЁТ ПОБЕДУ И ПРИЗНАНИЕ ТВОИХ ТАЛАНТОВ!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МКУ СЦРО</cp:lastModifiedBy>
  <cp:revision>98</cp:revision>
  <dcterms:created xsi:type="dcterms:W3CDTF">2021-09-22T14:20:56Z</dcterms:created>
  <dcterms:modified xsi:type="dcterms:W3CDTF">2023-04-07T08:29:28Z</dcterms:modified>
</cp:coreProperties>
</file>